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542" r:id="rId2"/>
    <p:sldId id="543" r:id="rId3"/>
    <p:sldId id="546" r:id="rId4"/>
    <p:sldId id="544" r:id="rId5"/>
    <p:sldId id="545" r:id="rId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1pPr>
    <a:lvl2pPr marL="455613" indent="1588"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2pPr>
    <a:lvl3pPr marL="912813" indent="1588"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3pPr>
    <a:lvl4pPr marL="1370013" indent="1588"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4pPr>
    <a:lvl5pPr marL="1827213" indent="1588"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09038"/>
    <a:srgbClr val="FA9F4C"/>
    <a:srgbClr val="C0E399"/>
    <a:srgbClr val="ADDB7B"/>
    <a:srgbClr val="FFDF79"/>
    <a:srgbClr val="FFD03B"/>
    <a:srgbClr val="FFC819"/>
    <a:srgbClr val="E2B1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21" autoAdjust="0"/>
  </p:normalViewPr>
  <p:slideViewPr>
    <p:cSldViewPr>
      <p:cViewPr varScale="1">
        <p:scale>
          <a:sx n="97" d="100"/>
          <a:sy n="97" d="100"/>
        </p:scale>
        <p:origin x="1548" y="78"/>
      </p:cViewPr>
      <p:guideLst>
        <p:guide orient="horz" pos="2160"/>
        <p:guide pos="2880"/>
      </p:guideLst>
    </p:cSldViewPr>
  </p:slideViewPr>
  <p:outlineViewPr>
    <p:cViewPr>
      <p:scale>
        <a:sx n="33" d="100"/>
        <a:sy n="33" d="100"/>
      </p:scale>
      <p:origin x="0" y="-504"/>
    </p:cViewPr>
  </p:outlineViewPr>
  <p:notesTextViewPr>
    <p:cViewPr>
      <p:scale>
        <a:sx n="3" d="2"/>
        <a:sy n="3" d="2"/>
      </p:scale>
      <p:origin x="0" y="0"/>
    </p:cViewPr>
  </p:notesTextViewPr>
  <p:sorterViewPr>
    <p:cViewPr varScale="1">
      <p:scale>
        <a:sx n="1" d="1"/>
        <a:sy n="1" d="1"/>
      </p:scale>
      <p:origin x="0" y="0"/>
    </p:cViewPr>
  </p:sorterViewPr>
  <p:notesViewPr>
    <p:cSldViewPr>
      <p:cViewPr>
        <p:scale>
          <a:sx n="66" d="100"/>
          <a:sy n="66" d="100"/>
        </p:scale>
        <p:origin x="-1589" y="1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fr-FR"/>
          </a:p>
        </p:txBody>
      </p:sp>
      <p:sp>
        <p:nvSpPr>
          <p:cNvPr id="122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 charset="0"/>
                <a:ea typeface="ＭＳ Ｐゴシック" pitchFamily="-1" charset="-128"/>
                <a:cs typeface="ＭＳ Ｐゴシック" pitchFamily="-1" charset="-128"/>
              </a:defRPr>
            </a:lvl1pPr>
          </a:lstStyle>
          <a:p>
            <a:pPr>
              <a:defRPr/>
            </a:pPr>
            <a:endParaRPr lang="fr-F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 charset="0"/>
                <a:ea typeface="ＭＳ Ｐゴシック" pitchFamily="-1" charset="-128"/>
                <a:cs typeface="ＭＳ Ｐゴシック" pitchFamily="-1" charset="-128"/>
              </a:defRPr>
            </a:lvl1pPr>
          </a:lstStyle>
          <a:p>
            <a:pPr>
              <a:defRPr/>
            </a:pPr>
            <a:endParaRPr lang="fr-FR"/>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28D13DE3-F3B1-471A-AE7F-5B52F63DDB78}" type="slidenum">
              <a:rPr lang="en-US"/>
              <a:pPr/>
              <a:t>‹#›</a:t>
            </a:fld>
            <a:endParaRPr lang="en-US"/>
          </a:p>
        </p:txBody>
      </p:sp>
    </p:spTree>
    <p:extLst>
      <p:ext uri="{BB962C8B-B14F-4D97-AF65-F5344CB8AC3E}">
        <p14:creationId xmlns:p14="http://schemas.microsoft.com/office/powerpoint/2010/main" val="37169569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 charset="0"/>
        <a:ea typeface="ＭＳ Ｐゴシック" pitchFamily="34" charset="-128"/>
        <a:cs typeface="ＭＳ Ｐゴシック" pitchFamily="-1" charset="-128"/>
      </a:defRPr>
    </a:lvl1pPr>
    <a:lvl2pPr marL="455613" algn="l" rtl="0" eaLnBrk="0" fontAlgn="base" hangingPunct="0">
      <a:spcBef>
        <a:spcPct val="30000"/>
      </a:spcBef>
      <a:spcAft>
        <a:spcPct val="0"/>
      </a:spcAft>
      <a:defRPr sz="1200" kern="1200">
        <a:solidFill>
          <a:schemeClr val="tx1"/>
        </a:solidFill>
        <a:latin typeface="Arial" pitchFamily="-1" charset="0"/>
        <a:ea typeface="ＭＳ Ｐゴシック" pitchFamily="34" charset="-128"/>
        <a:cs typeface="+mn-cs"/>
      </a:defRPr>
    </a:lvl2pPr>
    <a:lvl3pPr marL="912813" algn="l" rtl="0" eaLnBrk="0" fontAlgn="base" hangingPunct="0">
      <a:spcBef>
        <a:spcPct val="30000"/>
      </a:spcBef>
      <a:spcAft>
        <a:spcPct val="0"/>
      </a:spcAft>
      <a:defRPr sz="1200" kern="1200">
        <a:solidFill>
          <a:schemeClr val="tx1"/>
        </a:solidFill>
        <a:latin typeface="Arial" pitchFamily="-1" charset="0"/>
        <a:ea typeface="ＭＳ Ｐゴシック" pitchFamily="34" charset="-128"/>
        <a:cs typeface="+mn-cs"/>
      </a:defRPr>
    </a:lvl3pPr>
    <a:lvl4pPr marL="1370013" algn="l" rtl="0" eaLnBrk="0" fontAlgn="base" hangingPunct="0">
      <a:spcBef>
        <a:spcPct val="30000"/>
      </a:spcBef>
      <a:spcAft>
        <a:spcPct val="0"/>
      </a:spcAft>
      <a:defRPr sz="1200" kern="1200">
        <a:solidFill>
          <a:schemeClr val="tx1"/>
        </a:solidFill>
        <a:latin typeface="Arial" pitchFamily="-1" charset="0"/>
        <a:ea typeface="ＭＳ Ｐゴシック" pitchFamily="34" charset="-128"/>
        <a:cs typeface="+mn-cs"/>
      </a:defRPr>
    </a:lvl4pPr>
    <a:lvl5pPr marL="1827213" algn="l" rtl="0" eaLnBrk="0" fontAlgn="base" hangingPunct="0">
      <a:spcBef>
        <a:spcPct val="30000"/>
      </a:spcBef>
      <a:spcAft>
        <a:spcPct val="0"/>
      </a:spcAft>
      <a:defRPr sz="1200" kern="1200">
        <a:solidFill>
          <a:schemeClr val="tx1"/>
        </a:solidFill>
        <a:latin typeface="Arial" pitchFamily="-1" charset="0"/>
        <a:ea typeface="ＭＳ Ｐゴシック" pitchFamily="34" charset="-128"/>
        <a:cs typeface="+mn-cs"/>
      </a:defRPr>
    </a:lvl5pPr>
    <a:lvl6pPr marL="2285978" algn="l" defTabSz="457196" rtl="0" eaLnBrk="1" latinLnBrk="0" hangingPunct="1">
      <a:defRPr sz="1200" kern="1200">
        <a:solidFill>
          <a:schemeClr val="tx1"/>
        </a:solidFill>
        <a:latin typeface="+mn-lt"/>
        <a:ea typeface="+mn-ea"/>
        <a:cs typeface="+mn-cs"/>
      </a:defRPr>
    </a:lvl6pPr>
    <a:lvl7pPr marL="2743173" algn="l" defTabSz="457196" rtl="0" eaLnBrk="1" latinLnBrk="0" hangingPunct="1">
      <a:defRPr sz="1200" kern="1200">
        <a:solidFill>
          <a:schemeClr val="tx1"/>
        </a:solidFill>
        <a:latin typeface="+mn-lt"/>
        <a:ea typeface="+mn-ea"/>
        <a:cs typeface="+mn-cs"/>
      </a:defRPr>
    </a:lvl7pPr>
    <a:lvl8pPr marL="3200368" algn="l" defTabSz="457196" rtl="0" eaLnBrk="1" latinLnBrk="0" hangingPunct="1">
      <a:defRPr sz="1200" kern="1200">
        <a:solidFill>
          <a:schemeClr val="tx1"/>
        </a:solidFill>
        <a:latin typeface="+mn-lt"/>
        <a:ea typeface="+mn-ea"/>
        <a:cs typeface="+mn-cs"/>
      </a:defRPr>
    </a:lvl8pPr>
    <a:lvl9pPr marL="3657563" algn="l" defTabSz="45719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13DE3-F3B1-471A-AE7F-5B52F63DDB78}" type="slidenum">
              <a:rPr lang="en-US" smtClean="0"/>
              <a:pPr/>
              <a:t>1</a:t>
            </a:fld>
            <a:endParaRPr lang="en-US"/>
          </a:p>
        </p:txBody>
      </p:sp>
    </p:spTree>
    <p:extLst>
      <p:ext uri="{BB962C8B-B14F-4D97-AF65-F5344CB8AC3E}">
        <p14:creationId xmlns:p14="http://schemas.microsoft.com/office/powerpoint/2010/main" val="3469807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7" indent="0" algn="ctr">
              <a:buNone/>
              <a:defRPr/>
            </a:lvl2pPr>
            <a:lvl3pPr marL="685793" indent="0" algn="ctr">
              <a:buNone/>
              <a:defRPr/>
            </a:lvl3pPr>
            <a:lvl4pPr marL="1028690" indent="0" algn="ctr">
              <a:buNone/>
              <a:defRPr/>
            </a:lvl4pPr>
            <a:lvl5pPr marL="1371587" indent="0" algn="ctr">
              <a:buNone/>
              <a:defRPr/>
            </a:lvl5pPr>
            <a:lvl6pPr marL="1714484" indent="0" algn="ctr">
              <a:buNone/>
              <a:defRPr/>
            </a:lvl6pPr>
            <a:lvl7pPr marL="2057380" indent="0" algn="ctr">
              <a:buNone/>
              <a:defRPr/>
            </a:lvl7pPr>
            <a:lvl8pPr marL="2400276" indent="0" algn="ctr">
              <a:buNone/>
              <a:defRPr/>
            </a:lvl8pPr>
            <a:lvl9pPr marL="274317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fld id="{BDAD9797-8F23-4936-978A-5D5A5AFF005E}" type="slidenum">
              <a:rPr lang="en-US"/>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fld id="{D567F598-B8C1-4929-9139-D736D6927418}" type="slidenum">
              <a:rPr lang="en-US"/>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1"/>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1" y="304801"/>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fld id="{963F830F-4E2D-43DF-8EFC-DB4CF79734FE}" type="slidenum">
              <a:rPr lang="en-US"/>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fld id="{2A1D10B8-84C1-45AD-9668-4ADAE7279AAF}" type="slidenum">
              <a:rPr lang="en-US"/>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5"/>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8"/>
            <a:ext cx="7772400" cy="1500187"/>
          </a:xfrm>
        </p:spPr>
        <p:txBody>
          <a:bodyPr anchor="b"/>
          <a:lstStyle>
            <a:lvl1pPr marL="0" indent="0">
              <a:buNone/>
              <a:defRPr sz="1500"/>
            </a:lvl1pPr>
            <a:lvl2pPr marL="342897" indent="0">
              <a:buNone/>
              <a:defRPr sz="1350"/>
            </a:lvl2pPr>
            <a:lvl3pPr marL="685793" indent="0">
              <a:buNone/>
              <a:defRPr sz="1200"/>
            </a:lvl3pPr>
            <a:lvl4pPr marL="1028690" indent="0">
              <a:buNone/>
              <a:defRPr sz="1050"/>
            </a:lvl4pPr>
            <a:lvl5pPr marL="1371587" indent="0">
              <a:buNone/>
              <a:defRPr sz="1050"/>
            </a:lvl5pPr>
            <a:lvl6pPr marL="1714484" indent="0">
              <a:buNone/>
              <a:defRPr sz="1050"/>
            </a:lvl6pPr>
            <a:lvl7pPr marL="2057380" indent="0">
              <a:buNone/>
              <a:defRPr sz="1050"/>
            </a:lvl7pPr>
            <a:lvl8pPr marL="2400276" indent="0">
              <a:buNone/>
              <a:defRPr sz="1050"/>
            </a:lvl8pPr>
            <a:lvl9pPr marL="2743172"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fld id="{1F92AD09-094E-4538-98F8-DC9F3646996F}" type="slidenum">
              <a:rPr lang="en-US"/>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76401"/>
            <a:ext cx="3810000" cy="4495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1" y="1676401"/>
            <a:ext cx="3810000" cy="4495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fld id="{B5443DB8-6C60-447B-B7E1-743EEFE3BB49}" type="slidenum">
              <a:rPr lang="en-US"/>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7" indent="0">
              <a:buNone/>
              <a:defRPr sz="1500" b="1"/>
            </a:lvl2pPr>
            <a:lvl3pPr marL="685793" indent="0">
              <a:buNone/>
              <a:defRPr sz="1350" b="1"/>
            </a:lvl3pPr>
            <a:lvl4pPr marL="1028690" indent="0">
              <a:buNone/>
              <a:defRPr sz="1200" b="1"/>
            </a:lvl4pPr>
            <a:lvl5pPr marL="1371587" indent="0">
              <a:buNone/>
              <a:defRPr sz="1200" b="1"/>
            </a:lvl5pPr>
            <a:lvl6pPr marL="1714484" indent="0">
              <a:buNone/>
              <a:defRPr sz="1200" b="1"/>
            </a:lvl6pPr>
            <a:lvl7pPr marL="2057380" indent="0">
              <a:buNone/>
              <a:defRPr sz="1200" b="1"/>
            </a:lvl7pPr>
            <a:lvl8pPr marL="2400276" indent="0">
              <a:buNone/>
              <a:defRPr sz="1200" b="1"/>
            </a:lvl8pPr>
            <a:lvl9pPr marL="274317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897" indent="0">
              <a:buNone/>
              <a:defRPr sz="1500" b="1"/>
            </a:lvl2pPr>
            <a:lvl3pPr marL="685793" indent="0">
              <a:buNone/>
              <a:defRPr sz="1350" b="1"/>
            </a:lvl3pPr>
            <a:lvl4pPr marL="1028690" indent="0">
              <a:buNone/>
              <a:defRPr sz="1200" b="1"/>
            </a:lvl4pPr>
            <a:lvl5pPr marL="1371587" indent="0">
              <a:buNone/>
              <a:defRPr sz="1200" b="1"/>
            </a:lvl5pPr>
            <a:lvl6pPr marL="1714484" indent="0">
              <a:buNone/>
              <a:defRPr sz="1200" b="1"/>
            </a:lvl6pPr>
            <a:lvl7pPr marL="2057380" indent="0">
              <a:buNone/>
              <a:defRPr sz="1200" b="1"/>
            </a:lvl7pPr>
            <a:lvl8pPr marL="2400276" indent="0">
              <a:buNone/>
              <a:defRPr sz="1200" b="1"/>
            </a:lvl8pPr>
            <a:lvl9pPr marL="274317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fld id="{8762D2AA-9E46-43E3-9645-F11EE1CC8A5A}" type="slidenum">
              <a:rPr lang="en-US"/>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fld id="{EC10ACD7-5EF0-43CF-863E-FD61E380D4EE}" type="slidenum">
              <a:rPr lang="en-US"/>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fld id="{EF4878C3-40E8-403E-AC6D-079C4152345C}" type="slidenum">
              <a:rPr lang="en-US"/>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5"/>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7" indent="0">
              <a:buNone/>
              <a:defRPr sz="900"/>
            </a:lvl2pPr>
            <a:lvl3pPr marL="685793" indent="0">
              <a:buNone/>
              <a:defRPr sz="750"/>
            </a:lvl3pPr>
            <a:lvl4pPr marL="1028690" indent="0">
              <a:buNone/>
              <a:defRPr sz="675"/>
            </a:lvl4pPr>
            <a:lvl5pPr marL="1371587" indent="0">
              <a:buNone/>
              <a:defRPr sz="675"/>
            </a:lvl5pPr>
            <a:lvl6pPr marL="1714484" indent="0">
              <a:buNone/>
              <a:defRPr sz="675"/>
            </a:lvl6pPr>
            <a:lvl7pPr marL="2057380" indent="0">
              <a:buNone/>
              <a:defRPr sz="675"/>
            </a:lvl7pPr>
            <a:lvl8pPr marL="2400276" indent="0">
              <a:buNone/>
              <a:defRPr sz="675"/>
            </a:lvl8pPr>
            <a:lvl9pPr marL="2743172"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fld id="{1A780B62-14B3-4226-BA20-7FCC036E11F7}" type="slidenum">
              <a:rPr lang="en-US"/>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7" indent="0">
              <a:buNone/>
              <a:defRPr sz="2100"/>
            </a:lvl2pPr>
            <a:lvl3pPr marL="685793" indent="0">
              <a:buNone/>
              <a:defRPr sz="1800"/>
            </a:lvl3pPr>
            <a:lvl4pPr marL="1028690" indent="0">
              <a:buNone/>
              <a:defRPr sz="1500"/>
            </a:lvl4pPr>
            <a:lvl5pPr marL="1371587" indent="0">
              <a:buNone/>
              <a:defRPr sz="1500"/>
            </a:lvl5pPr>
            <a:lvl6pPr marL="1714484" indent="0">
              <a:buNone/>
              <a:defRPr sz="1500"/>
            </a:lvl6pPr>
            <a:lvl7pPr marL="2057380" indent="0">
              <a:buNone/>
              <a:defRPr sz="1500"/>
            </a:lvl7pPr>
            <a:lvl8pPr marL="2400276" indent="0">
              <a:buNone/>
              <a:defRPr sz="1500"/>
            </a:lvl8pPr>
            <a:lvl9pPr marL="2743172" indent="0">
              <a:buNone/>
              <a:defRPr sz="15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050"/>
            </a:lvl1pPr>
            <a:lvl2pPr marL="342897" indent="0">
              <a:buNone/>
              <a:defRPr sz="900"/>
            </a:lvl2pPr>
            <a:lvl3pPr marL="685793" indent="0">
              <a:buNone/>
              <a:defRPr sz="750"/>
            </a:lvl3pPr>
            <a:lvl4pPr marL="1028690" indent="0">
              <a:buNone/>
              <a:defRPr sz="675"/>
            </a:lvl4pPr>
            <a:lvl5pPr marL="1371587" indent="0">
              <a:buNone/>
              <a:defRPr sz="675"/>
            </a:lvl5pPr>
            <a:lvl6pPr marL="1714484" indent="0">
              <a:buNone/>
              <a:defRPr sz="675"/>
            </a:lvl6pPr>
            <a:lvl7pPr marL="2057380" indent="0">
              <a:buNone/>
              <a:defRPr sz="675"/>
            </a:lvl7pPr>
            <a:lvl8pPr marL="2400276" indent="0">
              <a:buNone/>
              <a:defRPr sz="675"/>
            </a:lvl8pPr>
            <a:lvl9pPr marL="2743172"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fld id="{F7C56E33-1B16-42D2-8CE5-7CC2C6125496}" type="slidenum">
              <a:rPr lang="en-US"/>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39" tIns="45719" rIns="91439" bIns="4571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676400"/>
            <a:ext cx="7772400" cy="4495800"/>
          </a:xfrm>
          <a:prstGeom prst="rect">
            <a:avLst/>
          </a:prstGeom>
          <a:noFill/>
          <a:ln w="9525">
            <a:noFill/>
            <a:miter lim="800000"/>
            <a:headEnd/>
            <a:tailEnd/>
          </a:ln>
        </p:spPr>
        <p:txBody>
          <a:bodyPr vert="horz" wrap="square" lIns="91439" tIns="45719" rIns="91439" bIns="457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39" tIns="45719" rIns="91439" bIns="45719" numCol="1" anchor="t" anchorCtr="0" compatLnSpc="1">
            <a:prstTxWarp prst="textNoShape">
              <a:avLst/>
            </a:prstTxWarp>
          </a:bodyPr>
          <a:lstStyle>
            <a:lvl1pPr>
              <a:defRPr sz="1050">
                <a:latin typeface="Arial" pitchFamily="-1" charset="0"/>
                <a:ea typeface="+mn-ea"/>
                <a:cs typeface="+mn-cs"/>
              </a:defRPr>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39" tIns="45719" rIns="91439" bIns="45719" numCol="1" anchor="t" anchorCtr="0" compatLnSpc="1">
            <a:prstTxWarp prst="textNoShape">
              <a:avLst/>
            </a:prstTxWarp>
          </a:bodyPr>
          <a:lstStyle>
            <a:lvl1pPr algn="ctr">
              <a:defRPr sz="1050">
                <a:latin typeface="Arial" pitchFamily="-1" charset="0"/>
                <a:ea typeface="+mn-ea"/>
                <a:cs typeface="+mn-cs"/>
              </a:defRPr>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39" tIns="45719" rIns="91439" bIns="45719" numCol="1" anchor="t" anchorCtr="0" compatLnSpc="1">
            <a:prstTxWarp prst="textNoShape">
              <a:avLst/>
            </a:prstTxWarp>
          </a:bodyPr>
          <a:lstStyle>
            <a:lvl1pPr algn="r">
              <a:defRPr sz="1050"/>
            </a:lvl1pPr>
          </a:lstStyle>
          <a:p>
            <a:fld id="{46FB7039-5EA3-4133-AF90-DA8DE79E3D6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ransition>
    <p:fade/>
  </p:transition>
  <p:txStyles>
    <p:titleStyle>
      <a:lvl1pPr algn="l" rtl="0" eaLnBrk="0" fontAlgn="base" hangingPunct="0">
        <a:spcBef>
          <a:spcPct val="0"/>
        </a:spcBef>
        <a:spcAft>
          <a:spcPct val="0"/>
        </a:spcAft>
        <a:defRPr sz="2700">
          <a:solidFill>
            <a:schemeClr val="tx2"/>
          </a:solidFill>
          <a:latin typeface="+mj-lt"/>
          <a:ea typeface="ＭＳ Ｐゴシック" pitchFamily="34" charset="-128"/>
          <a:cs typeface="+mj-cs"/>
        </a:defRPr>
      </a:lvl1pPr>
      <a:lvl2pPr algn="l" rtl="0" eaLnBrk="0" fontAlgn="base" hangingPunct="0">
        <a:spcBef>
          <a:spcPct val="0"/>
        </a:spcBef>
        <a:spcAft>
          <a:spcPct val="0"/>
        </a:spcAft>
        <a:defRPr sz="2700">
          <a:solidFill>
            <a:schemeClr val="tx2"/>
          </a:solidFill>
          <a:latin typeface="Arial" pitchFamily="-1" charset="0"/>
          <a:ea typeface="ＭＳ Ｐゴシック" pitchFamily="34" charset="-128"/>
          <a:cs typeface="ＭＳ Ｐゴシック" pitchFamily="-1" charset="-128"/>
        </a:defRPr>
      </a:lvl2pPr>
      <a:lvl3pPr algn="l" rtl="0" eaLnBrk="0" fontAlgn="base" hangingPunct="0">
        <a:spcBef>
          <a:spcPct val="0"/>
        </a:spcBef>
        <a:spcAft>
          <a:spcPct val="0"/>
        </a:spcAft>
        <a:defRPr sz="2700">
          <a:solidFill>
            <a:schemeClr val="tx2"/>
          </a:solidFill>
          <a:latin typeface="Arial" pitchFamily="-1" charset="0"/>
          <a:ea typeface="ＭＳ Ｐゴシック" pitchFamily="34" charset="-128"/>
          <a:cs typeface="ＭＳ Ｐゴシック" pitchFamily="-1" charset="-128"/>
        </a:defRPr>
      </a:lvl3pPr>
      <a:lvl4pPr algn="l" rtl="0" eaLnBrk="0" fontAlgn="base" hangingPunct="0">
        <a:spcBef>
          <a:spcPct val="0"/>
        </a:spcBef>
        <a:spcAft>
          <a:spcPct val="0"/>
        </a:spcAft>
        <a:defRPr sz="2700">
          <a:solidFill>
            <a:schemeClr val="tx2"/>
          </a:solidFill>
          <a:latin typeface="Arial" pitchFamily="-1" charset="0"/>
          <a:ea typeface="ＭＳ Ｐゴシック" pitchFamily="34" charset="-128"/>
          <a:cs typeface="ＭＳ Ｐゴシック" pitchFamily="-1" charset="-128"/>
        </a:defRPr>
      </a:lvl4pPr>
      <a:lvl5pPr algn="l" rtl="0" eaLnBrk="0" fontAlgn="base" hangingPunct="0">
        <a:spcBef>
          <a:spcPct val="0"/>
        </a:spcBef>
        <a:spcAft>
          <a:spcPct val="0"/>
        </a:spcAft>
        <a:defRPr sz="2700">
          <a:solidFill>
            <a:schemeClr val="tx2"/>
          </a:solidFill>
          <a:latin typeface="Arial" pitchFamily="-1" charset="0"/>
          <a:ea typeface="ＭＳ Ｐゴシック" pitchFamily="34" charset="-128"/>
          <a:cs typeface="ＭＳ Ｐゴシック" pitchFamily="-1" charset="-128"/>
        </a:defRPr>
      </a:lvl5pPr>
      <a:lvl6pPr marL="342897" algn="l" rtl="0" fontAlgn="base">
        <a:spcBef>
          <a:spcPct val="0"/>
        </a:spcBef>
        <a:spcAft>
          <a:spcPct val="0"/>
        </a:spcAft>
        <a:defRPr sz="2700">
          <a:solidFill>
            <a:schemeClr val="tx2"/>
          </a:solidFill>
          <a:latin typeface="Arial" pitchFamily="-1" charset="0"/>
          <a:ea typeface="ＭＳ Ｐゴシック" pitchFamily="-1" charset="-128"/>
          <a:cs typeface="ＭＳ Ｐゴシック" pitchFamily="-1" charset="-128"/>
        </a:defRPr>
      </a:lvl6pPr>
      <a:lvl7pPr marL="685793" algn="l" rtl="0" fontAlgn="base">
        <a:spcBef>
          <a:spcPct val="0"/>
        </a:spcBef>
        <a:spcAft>
          <a:spcPct val="0"/>
        </a:spcAft>
        <a:defRPr sz="2700">
          <a:solidFill>
            <a:schemeClr val="tx2"/>
          </a:solidFill>
          <a:latin typeface="Arial" pitchFamily="-1" charset="0"/>
          <a:ea typeface="ＭＳ Ｐゴシック" pitchFamily="-1" charset="-128"/>
          <a:cs typeface="ＭＳ Ｐゴシック" pitchFamily="-1" charset="-128"/>
        </a:defRPr>
      </a:lvl7pPr>
      <a:lvl8pPr marL="1028690" algn="l" rtl="0" fontAlgn="base">
        <a:spcBef>
          <a:spcPct val="0"/>
        </a:spcBef>
        <a:spcAft>
          <a:spcPct val="0"/>
        </a:spcAft>
        <a:defRPr sz="2700">
          <a:solidFill>
            <a:schemeClr val="tx2"/>
          </a:solidFill>
          <a:latin typeface="Arial" pitchFamily="-1" charset="0"/>
          <a:ea typeface="ＭＳ Ｐゴシック" pitchFamily="-1" charset="-128"/>
          <a:cs typeface="ＭＳ Ｐゴシック" pitchFamily="-1" charset="-128"/>
        </a:defRPr>
      </a:lvl8pPr>
      <a:lvl9pPr marL="1371587" algn="l" rtl="0" fontAlgn="base">
        <a:spcBef>
          <a:spcPct val="0"/>
        </a:spcBef>
        <a:spcAft>
          <a:spcPct val="0"/>
        </a:spcAft>
        <a:defRPr sz="2700">
          <a:solidFill>
            <a:schemeClr val="tx2"/>
          </a:solidFill>
          <a:latin typeface="Arial" pitchFamily="-1" charset="0"/>
          <a:ea typeface="ＭＳ Ｐゴシック" pitchFamily="-1" charset="-128"/>
          <a:cs typeface="ＭＳ Ｐゴシック" pitchFamily="-1" charset="-128"/>
        </a:defRPr>
      </a:lvl9pPr>
    </p:titleStyle>
    <p:bodyStyle>
      <a:lvl1pPr marL="255985" indent="-255985" algn="l" rtl="0" eaLnBrk="0" fontAlgn="base" hangingPunct="0">
        <a:spcBef>
          <a:spcPct val="20000"/>
        </a:spcBef>
        <a:spcAft>
          <a:spcPct val="0"/>
        </a:spcAft>
        <a:buChar char="•"/>
        <a:defRPr sz="1800">
          <a:solidFill>
            <a:schemeClr val="tx1"/>
          </a:solidFill>
          <a:latin typeface="+mn-lt"/>
          <a:ea typeface="ＭＳ Ｐゴシック" pitchFamily="34" charset="-128"/>
          <a:cs typeface="+mn-cs"/>
        </a:defRPr>
      </a:lvl1pPr>
      <a:lvl2pPr marL="556022" indent="-213122" algn="l" rtl="0" eaLnBrk="0" fontAlgn="base" hangingPunct="0">
        <a:spcBef>
          <a:spcPct val="20000"/>
        </a:spcBef>
        <a:spcAft>
          <a:spcPct val="0"/>
        </a:spcAft>
        <a:buChar char="–"/>
        <a:defRPr sz="1500">
          <a:solidFill>
            <a:schemeClr val="tx1"/>
          </a:solidFill>
          <a:latin typeface="+mn-lt"/>
          <a:ea typeface="ＭＳ Ｐゴシック" pitchFamily="34" charset="-128"/>
        </a:defRPr>
      </a:lvl2pPr>
      <a:lvl3pPr marL="856060" indent="-170260" algn="l" rtl="0" eaLnBrk="0" fontAlgn="base" hangingPunct="0">
        <a:spcBef>
          <a:spcPct val="20000"/>
        </a:spcBef>
        <a:spcAft>
          <a:spcPct val="0"/>
        </a:spcAft>
        <a:buChar char="•"/>
        <a:defRPr>
          <a:solidFill>
            <a:schemeClr val="tx1"/>
          </a:solidFill>
          <a:latin typeface="+mn-lt"/>
          <a:ea typeface="ＭＳ Ｐゴシック" pitchFamily="34" charset="-128"/>
        </a:defRPr>
      </a:lvl3pPr>
      <a:lvl4pPr marL="1198960" indent="-170260" algn="l" rtl="0" eaLnBrk="0" fontAlgn="base" hangingPunct="0">
        <a:spcBef>
          <a:spcPct val="20000"/>
        </a:spcBef>
        <a:spcAft>
          <a:spcPct val="0"/>
        </a:spcAft>
        <a:buChar char="–"/>
        <a:defRPr sz="1200">
          <a:solidFill>
            <a:schemeClr val="tx1"/>
          </a:solidFill>
          <a:latin typeface="+mn-lt"/>
          <a:ea typeface="ＭＳ Ｐゴシック" pitchFamily="34" charset="-128"/>
        </a:defRPr>
      </a:lvl4pPr>
      <a:lvl5pPr marL="1541860" indent="-170260" algn="l" rtl="0" eaLnBrk="0" fontAlgn="base" hangingPunct="0">
        <a:spcBef>
          <a:spcPct val="20000"/>
        </a:spcBef>
        <a:spcAft>
          <a:spcPct val="0"/>
        </a:spcAft>
        <a:buChar char="»"/>
        <a:defRPr sz="1200">
          <a:solidFill>
            <a:schemeClr val="tx1"/>
          </a:solidFill>
          <a:latin typeface="+mn-lt"/>
          <a:ea typeface="ＭＳ Ｐゴシック" pitchFamily="34" charset="-128"/>
        </a:defRPr>
      </a:lvl5pPr>
      <a:lvl6pPr marL="1885931" indent="-171448" algn="l" rtl="0" fontAlgn="base">
        <a:spcBef>
          <a:spcPct val="20000"/>
        </a:spcBef>
        <a:spcAft>
          <a:spcPct val="0"/>
        </a:spcAft>
        <a:buChar char="»"/>
        <a:defRPr sz="1200">
          <a:solidFill>
            <a:schemeClr val="tx1"/>
          </a:solidFill>
          <a:latin typeface="+mn-lt"/>
          <a:ea typeface="+mn-ea"/>
        </a:defRPr>
      </a:lvl6pPr>
      <a:lvl7pPr marL="2228828" indent="-171448" algn="l" rtl="0" fontAlgn="base">
        <a:spcBef>
          <a:spcPct val="20000"/>
        </a:spcBef>
        <a:spcAft>
          <a:spcPct val="0"/>
        </a:spcAft>
        <a:buChar char="»"/>
        <a:defRPr sz="1200">
          <a:solidFill>
            <a:schemeClr val="tx1"/>
          </a:solidFill>
          <a:latin typeface="+mn-lt"/>
          <a:ea typeface="+mn-ea"/>
        </a:defRPr>
      </a:lvl7pPr>
      <a:lvl8pPr marL="2571725" indent="-171448" algn="l" rtl="0" fontAlgn="base">
        <a:spcBef>
          <a:spcPct val="20000"/>
        </a:spcBef>
        <a:spcAft>
          <a:spcPct val="0"/>
        </a:spcAft>
        <a:buChar char="»"/>
        <a:defRPr sz="1200">
          <a:solidFill>
            <a:schemeClr val="tx1"/>
          </a:solidFill>
          <a:latin typeface="+mn-lt"/>
          <a:ea typeface="+mn-ea"/>
        </a:defRPr>
      </a:lvl8pPr>
      <a:lvl9pPr marL="2914621" indent="-171448" algn="l" rtl="0" fontAlgn="base">
        <a:spcBef>
          <a:spcPct val="20000"/>
        </a:spcBef>
        <a:spcAft>
          <a:spcPct val="0"/>
        </a:spcAft>
        <a:buChar char="»"/>
        <a:defRPr sz="1200">
          <a:solidFill>
            <a:schemeClr val="tx1"/>
          </a:solidFill>
          <a:latin typeface="+mn-lt"/>
          <a:ea typeface="+mn-ea"/>
        </a:defRPr>
      </a:lvl9pPr>
    </p:bodyStyle>
    <p:otherStyle>
      <a:defPPr>
        <a:defRPr lang="en-US"/>
      </a:defPPr>
      <a:lvl1pPr marL="0" algn="l" defTabSz="342897" rtl="0" eaLnBrk="1" latinLnBrk="0" hangingPunct="1">
        <a:defRPr sz="1350" kern="1200">
          <a:solidFill>
            <a:schemeClr val="tx1"/>
          </a:solidFill>
          <a:latin typeface="+mn-lt"/>
          <a:ea typeface="+mn-ea"/>
          <a:cs typeface="+mn-cs"/>
        </a:defRPr>
      </a:lvl1pPr>
      <a:lvl2pPr marL="342897" algn="l" defTabSz="342897" rtl="0" eaLnBrk="1" latinLnBrk="0" hangingPunct="1">
        <a:defRPr sz="1350" kern="1200">
          <a:solidFill>
            <a:schemeClr val="tx1"/>
          </a:solidFill>
          <a:latin typeface="+mn-lt"/>
          <a:ea typeface="+mn-ea"/>
          <a:cs typeface="+mn-cs"/>
        </a:defRPr>
      </a:lvl2pPr>
      <a:lvl3pPr marL="685793" algn="l" defTabSz="342897" rtl="0" eaLnBrk="1" latinLnBrk="0" hangingPunct="1">
        <a:defRPr sz="1350" kern="1200">
          <a:solidFill>
            <a:schemeClr val="tx1"/>
          </a:solidFill>
          <a:latin typeface="+mn-lt"/>
          <a:ea typeface="+mn-ea"/>
          <a:cs typeface="+mn-cs"/>
        </a:defRPr>
      </a:lvl3pPr>
      <a:lvl4pPr marL="1028690" algn="l" defTabSz="342897" rtl="0" eaLnBrk="1" latinLnBrk="0" hangingPunct="1">
        <a:defRPr sz="1350" kern="1200">
          <a:solidFill>
            <a:schemeClr val="tx1"/>
          </a:solidFill>
          <a:latin typeface="+mn-lt"/>
          <a:ea typeface="+mn-ea"/>
          <a:cs typeface="+mn-cs"/>
        </a:defRPr>
      </a:lvl4pPr>
      <a:lvl5pPr marL="1371587" algn="l" defTabSz="342897" rtl="0" eaLnBrk="1" latinLnBrk="0" hangingPunct="1">
        <a:defRPr sz="1350" kern="1200">
          <a:solidFill>
            <a:schemeClr val="tx1"/>
          </a:solidFill>
          <a:latin typeface="+mn-lt"/>
          <a:ea typeface="+mn-ea"/>
          <a:cs typeface="+mn-cs"/>
        </a:defRPr>
      </a:lvl5pPr>
      <a:lvl6pPr marL="1714484" algn="l" defTabSz="342897" rtl="0" eaLnBrk="1" latinLnBrk="0" hangingPunct="1">
        <a:defRPr sz="1350" kern="1200">
          <a:solidFill>
            <a:schemeClr val="tx1"/>
          </a:solidFill>
          <a:latin typeface="+mn-lt"/>
          <a:ea typeface="+mn-ea"/>
          <a:cs typeface="+mn-cs"/>
        </a:defRPr>
      </a:lvl6pPr>
      <a:lvl7pPr marL="2057380" algn="l" defTabSz="342897" rtl="0" eaLnBrk="1" latinLnBrk="0" hangingPunct="1">
        <a:defRPr sz="1350" kern="1200">
          <a:solidFill>
            <a:schemeClr val="tx1"/>
          </a:solidFill>
          <a:latin typeface="+mn-lt"/>
          <a:ea typeface="+mn-ea"/>
          <a:cs typeface="+mn-cs"/>
        </a:defRPr>
      </a:lvl7pPr>
      <a:lvl8pPr marL="2400276" algn="l" defTabSz="342897" rtl="0" eaLnBrk="1" latinLnBrk="0" hangingPunct="1">
        <a:defRPr sz="1350" kern="1200">
          <a:solidFill>
            <a:schemeClr val="tx1"/>
          </a:solidFill>
          <a:latin typeface="+mn-lt"/>
          <a:ea typeface="+mn-ea"/>
          <a:cs typeface="+mn-cs"/>
        </a:defRPr>
      </a:lvl8pPr>
      <a:lvl9pPr marL="2743172" algn="l" defTabSz="34289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2077850" y="5589240"/>
            <a:ext cx="6858000" cy="989001"/>
          </a:xfrm>
          <a:prstGeom prst="rect">
            <a:avLst/>
          </a:prstGeom>
        </p:spPr>
      </p:pic>
      <p:pic>
        <p:nvPicPr>
          <p:cNvPr id="10" name="Picture 9"/>
          <p:cNvPicPr>
            <a:picLocks noChangeAspect="1"/>
          </p:cNvPicPr>
          <p:nvPr/>
        </p:nvPicPr>
        <p:blipFill>
          <a:blip r:embed="rId4"/>
          <a:stretch>
            <a:fillRect/>
          </a:stretch>
        </p:blipFill>
        <p:spPr>
          <a:xfrm>
            <a:off x="7162330" y="188640"/>
            <a:ext cx="1806731" cy="907559"/>
          </a:xfrm>
          <a:prstGeom prst="rect">
            <a:avLst/>
          </a:prstGeom>
        </p:spPr>
      </p:pic>
      <p:sp>
        <p:nvSpPr>
          <p:cNvPr id="5" name="Title 4"/>
          <p:cNvSpPr>
            <a:spLocks noGrp="1"/>
          </p:cNvSpPr>
          <p:nvPr>
            <p:ph type="title" idx="4294967295"/>
          </p:nvPr>
        </p:nvSpPr>
        <p:spPr>
          <a:xfrm>
            <a:off x="755576" y="2685774"/>
            <a:ext cx="7772400" cy="1535314"/>
          </a:xfrm>
        </p:spPr>
        <p:txBody>
          <a:bodyPr/>
          <a:lstStyle/>
          <a:p>
            <a:r>
              <a:rPr lang="en-AU" sz="2400" b="1" kern="0" dirty="0" smtClean="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Experience with assessment and evaluation of the observing system - TPOS 2020 approach and benefits/findings</a:t>
            </a:r>
          </a:p>
          <a:p>
            <a:r>
              <a:rPr lang="en-AU" sz="1100" dirty="0">
                <a:latin typeface="Calibri" panose="020F0502020204030204" pitchFamily="34" charset="0"/>
                <a:ea typeface="Calibri" panose="020F0502020204030204" pitchFamily="34" charset="0"/>
                <a:cs typeface="Times New Roman" panose="02020603050405020304" pitchFamily="18" charset="0"/>
              </a:rPr>
              <a:t/>
            </a:r>
            <a:br>
              <a:rPr lang="en-AU" sz="1100" dirty="0">
                <a:latin typeface="Calibri" panose="020F0502020204030204" pitchFamily="34" charset="0"/>
                <a:ea typeface="Calibri" panose="020F0502020204030204" pitchFamily="34" charset="0"/>
                <a:cs typeface="Times New Roman" panose="02020603050405020304" pitchFamily="18" charset="0"/>
              </a:rPr>
            </a:br>
            <a:r>
              <a:rPr lang="en-AU" sz="1100" dirty="0" smtClean="0">
                <a:latin typeface="Calibri" panose="020F0502020204030204" pitchFamily="34" charset="0"/>
                <a:ea typeface="Calibri" panose="020F0502020204030204" pitchFamily="34" charset="0"/>
                <a:cs typeface="Times New Roman" panose="02020603050405020304" pitchFamily="18" charset="0"/>
              </a:rPr>
              <a:t/>
            </a:r>
            <a:br>
              <a:rPr lang="en-AU" sz="1100" dirty="0" smtClean="0">
                <a:latin typeface="Calibri" panose="020F0502020204030204" pitchFamily="34" charset="0"/>
                <a:ea typeface="Calibri" panose="020F0502020204030204" pitchFamily="34" charset="0"/>
                <a:cs typeface="Times New Roman" panose="02020603050405020304" pitchFamily="18" charset="0"/>
              </a:rPr>
            </a:br>
            <a:r>
              <a:rPr lang="en-AU" sz="1800" dirty="0" smtClean="0">
                <a:effectLst/>
                <a:latin typeface="Calibri" panose="020F0502020204030204" pitchFamily="34" charset="0"/>
                <a:ea typeface="Calibri" panose="020F0502020204030204" pitchFamily="34" charset="0"/>
                <a:cs typeface="Times New Roman" panose="02020603050405020304" pitchFamily="18" charset="0"/>
              </a:rPr>
              <a:t>Neville Smith, Co-Chair TPOS 2020 </a:t>
            </a:r>
            <a:r>
              <a:rPr lang="en-AU" sz="1800" dirty="0" smtClean="0">
                <a:effectLst/>
                <a:latin typeface="Calibri" panose="020F0502020204030204" pitchFamily="34" charset="0"/>
                <a:ea typeface="Calibri" panose="020F0502020204030204" pitchFamily="34" charset="0"/>
                <a:cs typeface="Times New Roman" panose="02020603050405020304" pitchFamily="18" charset="0"/>
              </a:rPr>
              <a:t>SC</a:t>
            </a:r>
            <a:br>
              <a:rPr lang="en-AU" sz="1800" dirty="0" smtClean="0">
                <a:effectLst/>
                <a:latin typeface="Calibri" panose="020F0502020204030204" pitchFamily="34" charset="0"/>
                <a:ea typeface="Calibri" panose="020F0502020204030204" pitchFamily="34" charset="0"/>
                <a:cs typeface="Times New Roman" panose="02020603050405020304" pitchFamily="18" charset="0"/>
              </a:rPr>
            </a:br>
            <a:r>
              <a:rPr lang="en-AU" sz="1800" dirty="0" smtClean="0">
                <a:latin typeface="Calibri" panose="020F0502020204030204" pitchFamily="34" charset="0"/>
                <a:ea typeface="Calibri" panose="020F0502020204030204" pitchFamily="34" charset="0"/>
                <a:cs typeface="Times New Roman" panose="02020603050405020304" pitchFamily="18" charset="0"/>
              </a:rPr>
              <a:t>(summarised by Nic)</a:t>
            </a:r>
            <a:endParaRPr lang="en-AU" sz="1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smtClean="0">
                <a:effectLst/>
                <a:latin typeface="Calibri" panose="020F0502020204030204" pitchFamily="34" charset="0"/>
                <a:ea typeface="Calibri" panose="020F0502020204030204" pitchFamily="34" charset="0"/>
                <a:cs typeface="Times New Roman" panose="02020603050405020304" pitchFamily="18" charset="0"/>
              </a:rPr>
              <a:t>For GOOS SC, June 2018 </a:t>
            </a:r>
          </a:p>
          <a:p>
            <a:r>
              <a:rPr lang="en-AU" sz="11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AU" dirty="0"/>
          </a:p>
        </p:txBody>
      </p:sp>
    </p:spTree>
    <p:extLst>
      <p:ext uri="{BB962C8B-B14F-4D97-AF65-F5344CB8AC3E}">
        <p14:creationId xmlns:p14="http://schemas.microsoft.com/office/powerpoint/2010/main" val="42389328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lvl="0"/>
            <a:r>
              <a:rPr lang="en-AU" sz="3200" b="1" dirty="0" smtClean="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Which activities have been most valuable?</a:t>
            </a:r>
            <a:endParaRPr lang="en-AU" sz="3200" dirty="0"/>
          </a:p>
        </p:txBody>
      </p:sp>
      <p:sp>
        <p:nvSpPr>
          <p:cNvPr id="3" name="Text Placeholder 2"/>
          <p:cNvSpPr>
            <a:spLocks noGrp="1"/>
          </p:cNvSpPr>
          <p:nvPr>
            <p:ph type="body" idx="4294967295"/>
          </p:nvPr>
        </p:nvSpPr>
        <p:spPr>
          <a:xfrm>
            <a:off x="685800" y="1676400"/>
            <a:ext cx="7918648" cy="4495800"/>
          </a:xfrm>
        </p:spPr>
        <p:txBody>
          <a:bodyPr/>
          <a:lstStyle/>
          <a:p>
            <a:r>
              <a:rPr lang="en-AU" sz="1600" dirty="0" smtClean="0">
                <a:latin typeface="Calibri" panose="020F0502020204030204" pitchFamily="34" charset="0"/>
                <a:ea typeface="Calibri" panose="020F0502020204030204" pitchFamily="34" charset="0"/>
                <a:cs typeface="Times New Roman" panose="02020603050405020304" pitchFamily="18" charset="0"/>
              </a:rPr>
              <a:t>S</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takeholder input and transparency (IPCC-like process) – expect diverse views and </a:t>
            </a:r>
            <a:r>
              <a:rPr lang="en-AU" sz="1600" dirty="0">
                <a:latin typeface="Calibri" panose="020F0502020204030204" pitchFamily="34" charset="0"/>
                <a:ea typeface="Calibri" panose="020F0502020204030204" pitchFamily="34" charset="0"/>
                <a:cs typeface="Times New Roman" panose="02020603050405020304" pitchFamily="18" charset="0"/>
              </a:rPr>
              <a:t>recognize value of resource forum and stakeholder consultation</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MUST have clear objectives at the start against which you assess, first the requirements, then the solutions</a:t>
            </a:r>
          </a:p>
          <a:p>
            <a:r>
              <a:rPr lang="en-AU" sz="1600" dirty="0" smtClean="0">
                <a:latin typeface="Calibri" panose="020F0502020204030204" pitchFamily="34" charset="0"/>
                <a:ea typeface="Calibri" panose="020F0502020204030204" pitchFamily="34" charset="0"/>
                <a:cs typeface="Times New Roman" panose="02020603050405020304" pitchFamily="18" charset="0"/>
              </a:rPr>
              <a:t>Modelling </a:t>
            </a:r>
            <a:r>
              <a:rPr lang="en-AU" sz="1600" dirty="0">
                <a:latin typeface="Calibri" panose="020F0502020204030204" pitchFamily="34" charset="0"/>
                <a:ea typeface="Calibri" panose="020F0502020204030204" pitchFamily="34" charset="0"/>
                <a:cs typeface="Times New Roman" panose="02020603050405020304" pitchFamily="18" charset="0"/>
              </a:rPr>
              <a:t>and data assimilation need to be supplemented with expert advice, incl. GOOS/GCOS </a:t>
            </a:r>
            <a:r>
              <a:rPr lang="en-AU" sz="1600" dirty="0" smtClean="0">
                <a:latin typeface="Calibri" panose="020F0502020204030204" pitchFamily="34" charset="0"/>
                <a:ea typeface="Calibri" panose="020F0502020204030204" pitchFamily="34" charset="0"/>
                <a:cs typeface="Times New Roman" panose="02020603050405020304" pitchFamily="18" charset="0"/>
              </a:rPr>
              <a:t>reviews, however r</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ecommendations/assessments should be objective and evidence based. </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DO NOT conflate (EOV) requirements of users with required observations (networks, platforms, …); there are many viable solutions for a given set of requirements – let the providers (the observing market)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compete, recognising advocacy and conflicts of interest</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Beware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the “Peter Pan” affect – that observations once started must then live forever lest the “record” be broken. Weigh records that have not been started as well as those that might be terminated</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Resistance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to change and chasing the new are equally a threat to an effective, sustainable and efficient observing system</a:t>
            </a:r>
          </a:p>
          <a:p>
            <a:r>
              <a:rPr lang="en-AU" sz="1600" dirty="0">
                <a:latin typeface="Calibri" panose="020F0502020204030204" pitchFamily="34" charset="0"/>
                <a:ea typeface="Calibri" panose="020F0502020204030204" pitchFamily="34" charset="0"/>
                <a:cs typeface="Times New Roman" panose="02020603050405020304" pitchFamily="18" charset="0"/>
              </a:rPr>
              <a:t>Big picture review every ~ 7-10 years (</a:t>
            </a:r>
            <a:r>
              <a:rPr lang="en-AU" sz="1600" dirty="0" err="1">
                <a:latin typeface="Calibri" panose="020F0502020204030204" pitchFamily="34" charset="0"/>
                <a:ea typeface="Calibri" panose="020F0502020204030204" pitchFamily="34" charset="0"/>
                <a:cs typeface="Times New Roman" panose="02020603050405020304" pitchFamily="18" charset="0"/>
              </a:rPr>
              <a:t>eg</a:t>
            </a:r>
            <a:r>
              <a:rPr lang="en-AU" sz="1600" dirty="0">
                <a:latin typeface="Calibri" panose="020F0502020204030204" pitchFamily="34" charset="0"/>
                <a:ea typeface="Calibri" panose="020F0502020204030204" pitchFamily="34" charset="0"/>
                <a:cs typeface="Times New Roman" panose="02020603050405020304" pitchFamily="18" charset="0"/>
              </a:rPr>
              <a:t>. </a:t>
            </a:r>
            <a:r>
              <a:rPr lang="en-AU" sz="1600" dirty="0" err="1">
                <a:latin typeface="Calibri" panose="020F0502020204030204" pitchFamily="34" charset="0"/>
                <a:ea typeface="Calibri" panose="020F0502020204030204" pitchFamily="34" charset="0"/>
                <a:cs typeface="Times New Roman" panose="02020603050405020304" pitchFamily="18" charset="0"/>
              </a:rPr>
              <a:t>OceanObs</a:t>
            </a:r>
            <a:r>
              <a:rPr lang="en-AU" sz="1600" dirty="0">
                <a:latin typeface="Calibri" panose="020F0502020204030204" pitchFamily="34" charset="0"/>
                <a:ea typeface="Calibri" panose="020F0502020204030204" pitchFamily="34" charset="0"/>
                <a:cs typeface="Times New Roman" panose="02020603050405020304" pitchFamily="18" charset="0"/>
              </a:rPr>
              <a:t>)</a:t>
            </a:r>
          </a:p>
          <a:p>
            <a:pPr lvl="0"/>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AU" sz="1600" dirty="0"/>
          </a:p>
        </p:txBody>
      </p:sp>
    </p:spTree>
    <p:extLst>
      <p:ext uri="{BB962C8B-B14F-4D97-AF65-F5344CB8AC3E}">
        <p14:creationId xmlns:p14="http://schemas.microsoft.com/office/powerpoint/2010/main" val="223443541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lvl="0"/>
            <a:r>
              <a:rPr lang="en-AU" sz="3200" b="1" dirty="0" smtClean="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Assessing the adequacy (of the OOS) for climate, services and ocean health</a:t>
            </a:r>
            <a:endParaRPr lang="en-AU" sz="3200" dirty="0"/>
          </a:p>
        </p:txBody>
      </p:sp>
      <p:sp>
        <p:nvSpPr>
          <p:cNvPr id="3" name="Text Placeholder 2"/>
          <p:cNvSpPr>
            <a:spLocks noGrp="1"/>
          </p:cNvSpPr>
          <p:nvPr>
            <p:ph type="body" idx="4294967295"/>
          </p:nvPr>
        </p:nvSpPr>
        <p:spPr>
          <a:xfrm>
            <a:off x="685800" y="1484784"/>
            <a:ext cx="7918648" cy="4495800"/>
          </a:xfrm>
        </p:spPr>
        <p:txBody>
          <a:bodyPr/>
          <a:lstStyle/>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Assess/evaluate user requirements independently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of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adequacy of the potential response (cf. Rolling Review </a:t>
            </a:r>
            <a:r>
              <a:rPr lang="en-AU" sz="1600" smtClean="0">
                <a:effectLst/>
                <a:latin typeface="Calibri" panose="020F0502020204030204" pitchFamily="34" charset="0"/>
                <a:ea typeface="Calibri" panose="020F0502020204030204" pitchFamily="34" charset="0"/>
                <a:cs typeface="Times New Roman" panose="02020603050405020304" pitchFamily="18" charset="0"/>
              </a:rPr>
              <a:t>of Requirements [RRR]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process presented by Erik A and WMO Inter Programme Expert Team on the Observation System Design Evolution as an excellent model of this in action).</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Ocean community does not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(yet)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have the same level of modelling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and assimilation tools to provide insights into impact</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TPOS jointly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considered research and sustained requirements, but it is the latter that is the subject of the adequacy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assessments</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Research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observations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may be pilots or short/medium term and will contribute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to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solutions but let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research networks mature, do not rush to sustained/operational configurations.</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Multi-use and multipurpose designs </a:t>
            </a:r>
            <a:r>
              <a:rPr lang="en-AU" sz="1600" dirty="0" smtClean="0">
                <a:latin typeface="Calibri" panose="020F0502020204030204" pitchFamily="34" charset="0"/>
                <a:ea typeface="Calibri" panose="020F0502020204030204" pitchFamily="34" charset="0"/>
                <a:cs typeface="Times New Roman" panose="02020603050405020304" pitchFamily="18" charset="0"/>
              </a:rPr>
              <a:t>(like TPOS)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mean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assessing the adequacy will be complex. It is rare now to have networks dedicated for a single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use:</a:t>
            </a:r>
          </a:p>
          <a:p>
            <a:pPr lvl="1"/>
            <a:r>
              <a:rPr lang="en-AU" sz="1600" dirty="0">
                <a:latin typeface="Calibri" panose="020F0502020204030204" pitchFamily="34" charset="0"/>
                <a:ea typeface="Calibri" panose="020F0502020204030204" pitchFamily="34" charset="0"/>
                <a:cs typeface="Times New Roman" panose="02020603050405020304" pitchFamily="18" charset="0"/>
              </a:rPr>
              <a:t>Climate – adequacy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of quality must be paramount (see Katy’s contribution</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t>
            </a:r>
          </a:p>
          <a:p>
            <a:pPr lvl="1"/>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Real-time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services (NWP, ocean/coastal prediction)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timeliness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and delivery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see PYLT contribution). </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1"/>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Sustainable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development and ocean health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comprehensive</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multi-disciplinary aspects</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Assess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adequacy in terms of fitness for purpose </a:t>
            </a:r>
            <a:r>
              <a:rPr lang="en-AU" sz="1600" dirty="0">
                <a:latin typeface="Calibri" panose="020F0502020204030204" pitchFamily="34" charset="0"/>
                <a:ea typeface="Calibri" panose="020F0502020204030204" pitchFamily="34" charset="0"/>
                <a:cs typeface="Times New Roman" panose="02020603050405020304" pitchFamily="18" charset="0"/>
              </a:rPr>
              <a:t>(Ralph </a:t>
            </a:r>
            <a:r>
              <a:rPr lang="en-AU" sz="1600" dirty="0" smtClean="0">
                <a:latin typeface="Calibri" panose="020F0502020204030204" pitchFamily="34" charset="0"/>
                <a:ea typeface="Calibri" panose="020F0502020204030204" pitchFamily="34" charset="0"/>
                <a:cs typeface="Times New Roman" panose="02020603050405020304" pitchFamily="18" charset="0"/>
              </a:rPr>
              <a:t>Rayner)</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a:t>
            </a:r>
          </a:p>
          <a:p>
            <a:pPr lvl="0"/>
            <a:endParaRPr lang="en-AU" sz="1600" dirty="0">
              <a:latin typeface="Calibri" panose="020F0502020204030204" pitchFamily="34" charset="0"/>
              <a:cs typeface="Times New Roman" panose="02020603050405020304" pitchFamily="18" charset="0"/>
            </a:endParaRPr>
          </a:p>
          <a:p>
            <a:pPr lvl="0"/>
            <a:endParaRPr lang="en-AU" sz="1600" dirty="0"/>
          </a:p>
        </p:txBody>
      </p:sp>
    </p:spTree>
    <p:extLst>
      <p:ext uri="{BB962C8B-B14F-4D97-AF65-F5344CB8AC3E}">
        <p14:creationId xmlns:p14="http://schemas.microsoft.com/office/powerpoint/2010/main" val="10460553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lvl="0"/>
            <a:r>
              <a:rPr lang="en-AU" sz="3200" b="1" dirty="0" smtClean="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Regional aspects and partnerships</a:t>
            </a:r>
            <a:endParaRPr lang="en-AU" sz="3200" dirty="0"/>
          </a:p>
        </p:txBody>
      </p:sp>
      <p:sp>
        <p:nvSpPr>
          <p:cNvPr id="3" name="Text Placeholder 2"/>
          <p:cNvSpPr>
            <a:spLocks noGrp="1"/>
          </p:cNvSpPr>
          <p:nvPr>
            <p:ph type="body" idx="4294967295"/>
          </p:nvPr>
        </p:nvSpPr>
        <p:spPr>
          <a:xfrm>
            <a:off x="611560" y="1676400"/>
            <a:ext cx="8136904" cy="4495800"/>
          </a:xfrm>
        </p:spPr>
        <p:txBody>
          <a:bodyPr/>
          <a:lstStyle/>
          <a:p>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TPOS is a regional observing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system, supported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by regional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partnerships, and the </a:t>
            </a:r>
            <a:r>
              <a:rPr lang="en-AU" sz="1600" dirty="0" smtClean="0">
                <a:latin typeface="Calibri" panose="020F0502020204030204" pitchFamily="34" charset="0"/>
                <a:ea typeface="Calibri" panose="020F0502020204030204" pitchFamily="34" charset="0"/>
                <a:cs typeface="Times New Roman" panose="02020603050405020304" pitchFamily="18" charset="0"/>
              </a:rPr>
              <a:t>global </a:t>
            </a:r>
            <a:r>
              <a:rPr lang="en-AU" sz="1600" dirty="0">
                <a:latin typeface="Calibri" panose="020F0502020204030204" pitchFamily="34" charset="0"/>
                <a:ea typeface="Calibri" panose="020F0502020204030204" pitchFamily="34" charset="0"/>
                <a:cs typeface="Times New Roman" panose="02020603050405020304" pitchFamily="18" charset="0"/>
              </a:rPr>
              <a:t>backbone (satellites, global in situ networks like Argo</a:t>
            </a:r>
            <a:r>
              <a:rPr lang="en-AU" sz="1600" dirty="0" smtClean="0">
                <a:latin typeface="Calibri" panose="020F0502020204030204" pitchFamily="34" charset="0"/>
                <a:ea typeface="Calibri" panose="020F0502020204030204" pitchFamily="34" charset="0"/>
                <a:cs typeface="Times New Roman" panose="02020603050405020304" pitchFamily="18" charset="0"/>
              </a:rPr>
              <a:t>). </a:t>
            </a:r>
            <a:r>
              <a:rPr lang="en-AU" sz="1600" dirty="0">
                <a:latin typeface="Calibri" panose="020F0502020204030204" pitchFamily="34" charset="0"/>
                <a:ea typeface="Calibri" panose="020F0502020204030204" pitchFamily="34" charset="0"/>
                <a:cs typeface="Times New Roman" panose="02020603050405020304" pitchFamily="18" charset="0"/>
              </a:rPr>
              <a:t>WMO WIGOS and JCOMM have been important in helping TPOS find a path.</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The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assessment/evaluation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needs to address this</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a:latin typeface="Calibri" panose="020F0502020204030204" pitchFamily="34" charset="0"/>
                <a:ea typeface="Calibri" panose="020F0502020204030204" pitchFamily="34" charset="0"/>
                <a:cs typeface="Times New Roman" panose="02020603050405020304" pitchFamily="18" charset="0"/>
              </a:rPr>
              <a:t>P</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artners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may </a:t>
            </a:r>
            <a:r>
              <a:rPr lang="en-AU" sz="1600" dirty="0" smtClean="0">
                <a:latin typeface="Calibri" panose="020F0502020204030204" pitchFamily="34" charset="0"/>
                <a:ea typeface="Calibri" panose="020F0502020204030204" pitchFamily="34" charset="0"/>
                <a:cs typeface="Times New Roman" panose="02020603050405020304" pitchFamily="18" charset="0"/>
              </a:rPr>
              <a:t>be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users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or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providers or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both, and they may have global and regional interests, even local. </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Clear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separation between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adequacy of user requirement evaluation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(expressed in terms of EOVs) and of the adequacy of the solutions (expressed in terms rate/density/quality of data returns) is needed.</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Stakeholders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in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general not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unique to TPOS, or to GOOS; must factor in other observing coordination mechanisms (WIGOS, GCOS, etc.) and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not expect to meet all user requirements.</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Sustainability of TPOS requires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 regional coordination mechanism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to support need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for partnerships rather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than </a:t>
            </a:r>
            <a:r>
              <a:rPr lang="en-AU" sz="1600" dirty="0" err="1" smtClean="0">
                <a:effectLst/>
                <a:latin typeface="Calibri" panose="020F0502020204030204" pitchFamily="34" charset="0"/>
                <a:ea typeface="Calibri" panose="020F0502020204030204" pitchFamily="34" charset="0"/>
                <a:cs typeface="Times New Roman" panose="02020603050405020304" pitchFamily="18" charset="0"/>
              </a:rPr>
              <a:t>regionality</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of EOV requirements. </a:t>
            </a:r>
            <a:r>
              <a:rPr lang="en-AU" sz="1600" dirty="0" smtClean="0">
                <a:latin typeface="Calibri" panose="020F0502020204030204" pitchFamily="34" charset="0"/>
                <a:ea typeface="Calibri" panose="020F0502020204030204" pitchFamily="34" charset="0"/>
                <a:cs typeface="Times New Roman" panose="02020603050405020304" pitchFamily="18" charset="0"/>
              </a:rPr>
              <a:t>This might change as global systems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play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an </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increasing role. </a:t>
            </a:r>
            <a:endParaRPr lang="en-AU" sz="1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AU" sz="2800" dirty="0"/>
          </a:p>
        </p:txBody>
      </p:sp>
    </p:spTree>
    <p:extLst>
      <p:ext uri="{BB962C8B-B14F-4D97-AF65-F5344CB8AC3E}">
        <p14:creationId xmlns:p14="http://schemas.microsoft.com/office/powerpoint/2010/main" val="229902793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lvl="0"/>
            <a:r>
              <a:rPr lang="en-AU" sz="3200" b="1" dirty="0" smtClean="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An action plan?</a:t>
            </a:r>
          </a:p>
          <a:p>
            <a:endParaRPr lang="en-AU" sz="3200" dirty="0"/>
          </a:p>
        </p:txBody>
      </p:sp>
      <p:sp>
        <p:nvSpPr>
          <p:cNvPr id="3" name="Text Placeholder 2"/>
          <p:cNvSpPr>
            <a:spLocks noGrp="1"/>
          </p:cNvSpPr>
          <p:nvPr>
            <p:ph type="body" idx="4294967295"/>
          </p:nvPr>
        </p:nvSpPr>
        <p:spPr>
          <a:xfrm>
            <a:off x="685800" y="1340768"/>
            <a:ext cx="7772400" cy="4495800"/>
          </a:xfrm>
        </p:spPr>
        <p:txBody>
          <a:bodyPr/>
          <a:lstStyle/>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The RRR approach is good, particularly when we are examining global needs and solutions at the ocean surface. However, the ocean has fundamental differences in terms of circulation, structure, sustainability needs and health that will never easily fit that model. So GOOS should plan on using the RRR wherever it is appropriate, but also plan its own ocean version of RRR.</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TPOS 2020 was born of an unforeseen “failure” of the TPOS (mooring degradation).</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Suggest that regular risks assessments are one way of setting priorities for assessment/evaluation. A strategic approach.</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Need to use a variety of tools</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C.f. Erik A we have limited capability to undertake model-based objective assessment (e.g. Degree of Freedom System (DFS) or Forecast System Observation Impact (FSOI) studies). We should aspire to such, but in the meantime make use of what we do have available; that is build evidence in different ways.</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PYLT will probably show examples for </a:t>
            </a:r>
            <a:r>
              <a:rPr lang="en-AU" sz="1600" dirty="0" err="1" smtClean="0">
                <a:effectLst/>
                <a:latin typeface="Calibri" panose="020F0502020204030204" pitchFamily="34" charset="0"/>
                <a:ea typeface="Calibri" panose="020F0502020204030204" pitchFamily="34" charset="0"/>
                <a:cs typeface="Times New Roman" panose="02020603050405020304" pitchFamily="18" charset="0"/>
              </a:rPr>
              <a:t>Atlantos</a:t>
            </a:r>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 where some of these tools have been used successfully.</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Our lack of maturity demands flexibility.</a:t>
            </a:r>
          </a:p>
          <a:p>
            <a:pPr lvl="0"/>
            <a:r>
              <a:rPr lang="en-AU" sz="1600" dirty="0" smtClean="0">
                <a:effectLst/>
                <a:latin typeface="Calibri" panose="020F0502020204030204" pitchFamily="34" charset="0"/>
                <a:ea typeface="Calibri" panose="020F0502020204030204" pitchFamily="34" charset="0"/>
                <a:cs typeface="Times New Roman" panose="02020603050405020304" pitchFamily="18" charset="0"/>
              </a:rPr>
              <a:t>Focus effort where reach major/critical levels and/or where use/users demand change (e.g. efficiency, improved effectiveness).</a:t>
            </a:r>
          </a:p>
          <a:p>
            <a:endParaRPr lang="en-AU" sz="2800" dirty="0"/>
          </a:p>
        </p:txBody>
      </p:sp>
      <p:sp>
        <p:nvSpPr>
          <p:cNvPr id="4" name="TextBox 3"/>
          <p:cNvSpPr txBox="1"/>
          <p:nvPr/>
        </p:nvSpPr>
        <p:spPr>
          <a:xfrm>
            <a:off x="6588224" y="6309320"/>
            <a:ext cx="2088232" cy="461665"/>
          </a:xfrm>
          <a:prstGeom prst="rect">
            <a:avLst/>
          </a:prstGeom>
          <a:noFill/>
        </p:spPr>
        <p:txBody>
          <a:bodyPr wrap="square" rtlCol="0">
            <a:spAutoFit/>
          </a:bodyPr>
          <a:lstStyle/>
          <a:p>
            <a:r>
              <a:rPr lang="en-AU" dirty="0" smtClean="0">
                <a:solidFill>
                  <a:schemeClr val="bg1">
                    <a:lumMod val="75000"/>
                  </a:schemeClr>
                </a:solidFill>
              </a:rPr>
              <a:t>Original text</a:t>
            </a:r>
            <a:endParaRPr lang="en-AU" dirty="0">
              <a:solidFill>
                <a:schemeClr val="bg1">
                  <a:lumMod val="75000"/>
                </a:schemeClr>
              </a:solidFill>
            </a:endParaRPr>
          </a:p>
        </p:txBody>
      </p:sp>
    </p:spTree>
    <p:extLst>
      <p:ext uri="{BB962C8B-B14F-4D97-AF65-F5344CB8AC3E}">
        <p14:creationId xmlns:p14="http://schemas.microsoft.com/office/powerpoint/2010/main" val="2626884425"/>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 charset="0"/>
            <a:ea typeface="ＭＳ Ｐゴシック" pitchFamily="-1" charset="-128"/>
            <a:cs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30521</TotalTime>
  <Words>810</Words>
  <Application>Microsoft Office PowerPoint</Application>
  <PresentationFormat>On-screen Show (4:3)</PresentationFormat>
  <Paragraphs>39</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ＭＳ Ｐゴシック</vt:lpstr>
      <vt:lpstr>Arial</vt:lpstr>
      <vt:lpstr>Calibri</vt:lpstr>
      <vt:lpstr>Calibri Light</vt:lpstr>
      <vt:lpstr>Times New Roman</vt:lpstr>
      <vt:lpstr>Blank Presentation</vt:lpstr>
      <vt:lpstr>Experience with assessment and evaluation of the observing system - TPOS 2020 approach and benefits/findings   Neville Smith, Co-Chair TPOS 2020 SC (summarised by Nic) For GOOS SC, June 2018   </vt:lpstr>
      <vt:lpstr>Which activities have been most valuable?</vt:lpstr>
      <vt:lpstr>Assessing the adequacy (of the OOS) for climate, services and ocean health</vt:lpstr>
      <vt:lpstr>Regional aspects and partnerships</vt:lpstr>
      <vt:lpstr>An action plan? </vt:lpstr>
    </vt:vector>
  </TitlesOfParts>
  <Company>IOC/UNESCO</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Decisions from beginning 2007</dc:title>
  <dc:creator>Albert Fischer</dc:creator>
  <cp:lastModifiedBy>Bax, Nic (O&amp;A, Hobart)</cp:lastModifiedBy>
  <cp:revision>1225</cp:revision>
  <dcterms:created xsi:type="dcterms:W3CDTF">2012-11-19T13:57:22Z</dcterms:created>
  <dcterms:modified xsi:type="dcterms:W3CDTF">2018-06-13T16:59:49Z</dcterms:modified>
</cp:coreProperties>
</file>