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</p:sldMasterIdLst>
  <p:sldIdLst>
    <p:sldId id="256" r:id="rId2"/>
    <p:sldId id="273" r:id="rId3"/>
    <p:sldId id="274" r:id="rId4"/>
    <p:sldId id="259" r:id="rId5"/>
    <p:sldId id="260" r:id="rId6"/>
    <p:sldId id="267" r:id="rId7"/>
    <p:sldId id="278" r:id="rId8"/>
    <p:sldId id="279" r:id="rId9"/>
    <p:sldId id="280" r:id="rId10"/>
    <p:sldId id="28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0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3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624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719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577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10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48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13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7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7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4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89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1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1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3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9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5400" y="991673"/>
            <a:ext cx="7766936" cy="238946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GOOS STRATEGY FROM AFRICAN AND ARABIC COUNTRIES PERSPECTIVE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757539"/>
          </a:xfrm>
        </p:spPr>
        <p:txBody>
          <a:bodyPr>
            <a:noAutofit/>
          </a:bodyPr>
          <a:lstStyle/>
          <a:p>
            <a:pPr algn="ctr"/>
            <a:r>
              <a:rPr lang="fr-FR" sz="1600" b="1" dirty="0" smtClean="0"/>
              <a:t>Prof. AFFIAN Kouadio</a:t>
            </a:r>
          </a:p>
          <a:p>
            <a:pPr algn="ctr"/>
            <a:r>
              <a:rPr lang="fr-FR" sz="1600" b="1" dirty="0" err="1" smtClean="0"/>
              <a:t>Remote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Sensing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specialist</a:t>
            </a:r>
            <a:endParaRPr lang="fr-FR" sz="1600" b="1" dirty="0" smtClean="0"/>
          </a:p>
          <a:p>
            <a:pPr algn="ctr"/>
            <a:r>
              <a:rPr lang="fr-FR" sz="1600" b="1" dirty="0" err="1" smtClean="0"/>
              <a:t>Vice-President</a:t>
            </a:r>
            <a:r>
              <a:rPr lang="fr-FR" sz="1600" b="1" dirty="0" smtClean="0"/>
              <a:t> </a:t>
            </a:r>
            <a:r>
              <a:rPr lang="fr-FR" sz="1600" b="1" dirty="0"/>
              <a:t>Felix HOUPHOUET-BOIGNY </a:t>
            </a:r>
            <a:r>
              <a:rPr lang="fr-FR" sz="1600" b="1" dirty="0" err="1"/>
              <a:t>University</a:t>
            </a:r>
            <a:r>
              <a:rPr lang="fr-FR" sz="1600" b="1" dirty="0"/>
              <a:t> </a:t>
            </a:r>
            <a:endParaRPr lang="fr-FR" sz="1600" b="1" dirty="0" smtClean="0"/>
          </a:p>
          <a:p>
            <a:pPr algn="ctr"/>
            <a:r>
              <a:rPr lang="fr-FR" sz="1600" b="1" dirty="0" smtClean="0"/>
              <a:t>COTE D’IVOIRE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9250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5819" y="1053006"/>
            <a:ext cx="8596668" cy="5386431"/>
          </a:xfrm>
        </p:spPr>
        <p:txBody>
          <a:bodyPr>
            <a:normAutofit/>
          </a:bodyPr>
          <a:lstStyle/>
          <a:p>
            <a:pPr lvl="1"/>
            <a:r>
              <a:rPr lang="fr-FR" sz="2400" dirty="0" smtClean="0"/>
              <a:t>Let </a:t>
            </a:r>
            <a:r>
              <a:rPr lang="fr-FR" sz="2400" dirty="0"/>
              <a:t>GOOS AFRICA </a:t>
            </a:r>
            <a:r>
              <a:rPr lang="fr-FR" sz="2400" dirty="0" smtClean="0"/>
              <a:t> </a:t>
            </a:r>
            <a:r>
              <a:rPr lang="fr-FR" sz="2400" dirty="0" err="1" smtClean="0"/>
              <a:t>definitively</a:t>
            </a:r>
            <a:r>
              <a:rPr lang="fr-FR" sz="2400" dirty="0" smtClean="0"/>
              <a:t> </a:t>
            </a:r>
            <a:r>
              <a:rPr lang="fr-FR" sz="2400" dirty="0" err="1" smtClean="0"/>
              <a:t>play</a:t>
            </a:r>
            <a:r>
              <a:rPr lang="fr-FR" sz="2400" dirty="0" smtClean="0"/>
              <a:t> </a:t>
            </a:r>
            <a:r>
              <a:rPr lang="fr-FR" sz="2400" dirty="0" err="1" smtClean="0"/>
              <a:t>its</a:t>
            </a:r>
            <a:r>
              <a:rPr lang="fr-FR" sz="2400" dirty="0" smtClean="0"/>
              <a:t> </a:t>
            </a:r>
            <a:r>
              <a:rPr lang="fr-FR" sz="2400" dirty="0" err="1"/>
              <a:t>role</a:t>
            </a:r>
            <a:endParaRPr lang="fr-FR" sz="2400" dirty="0"/>
          </a:p>
          <a:p>
            <a:pPr lvl="1"/>
            <a:r>
              <a:rPr lang="fr-FR" sz="2400" dirty="0"/>
              <a:t>Show to </a:t>
            </a:r>
            <a:r>
              <a:rPr lang="fr-FR" sz="2400" dirty="0" err="1"/>
              <a:t>decision</a:t>
            </a:r>
            <a:r>
              <a:rPr lang="fr-FR" sz="2400" dirty="0"/>
              <a:t> </a:t>
            </a:r>
            <a:r>
              <a:rPr lang="fr-FR" sz="2400" dirty="0" err="1"/>
              <a:t>makers</a:t>
            </a:r>
            <a:r>
              <a:rPr lang="fr-FR" sz="2400" dirty="0"/>
              <a:t> the importance of the </a:t>
            </a:r>
            <a:r>
              <a:rPr lang="fr-FR" sz="2400" dirty="0" err="1"/>
              <a:t>ocean</a:t>
            </a:r>
            <a:r>
              <a:rPr lang="fr-FR" sz="2400" dirty="0"/>
              <a:t> in </a:t>
            </a:r>
            <a:r>
              <a:rPr lang="fr-FR" sz="2400" dirty="0" err="1"/>
              <a:t>livelihood</a:t>
            </a:r>
            <a:endParaRPr lang="fr-FR" sz="2400" dirty="0"/>
          </a:p>
          <a:p>
            <a:pPr lvl="1"/>
            <a:r>
              <a:rPr lang="fr-FR" sz="2400" dirty="0"/>
              <a:t>Fit GOOS objective </a:t>
            </a:r>
            <a:r>
              <a:rPr lang="fr-FR" sz="2400" dirty="0" err="1"/>
              <a:t>with</a:t>
            </a:r>
            <a:r>
              <a:rPr lang="fr-FR" sz="2400" dirty="0"/>
              <a:t> the objective of </a:t>
            </a:r>
            <a:r>
              <a:rPr lang="fr-FR" sz="2400" dirty="0" err="1"/>
              <a:t>Africa</a:t>
            </a:r>
            <a:r>
              <a:rPr lang="fr-FR" sz="2400" dirty="0"/>
              <a:t> </a:t>
            </a:r>
            <a:r>
              <a:rPr lang="fr-FR" sz="2400" dirty="0" err="1"/>
              <a:t>Union’s</a:t>
            </a:r>
            <a:r>
              <a:rPr lang="fr-FR" sz="2400" dirty="0"/>
              <a:t> science </a:t>
            </a:r>
            <a:r>
              <a:rPr lang="fr-FR" sz="2400" dirty="0" err="1" smtClean="0"/>
              <a:t>department</a:t>
            </a:r>
            <a:endParaRPr lang="en-US" sz="2400" dirty="0" smtClean="0"/>
          </a:p>
          <a:p>
            <a:pPr lvl="1"/>
            <a:r>
              <a:rPr lang="en-US" sz="2400" dirty="0" smtClean="0"/>
              <a:t>get </a:t>
            </a:r>
            <a:r>
              <a:rPr lang="en-US" sz="2400" dirty="0"/>
              <a:t>financial support from national and sub-regional organizations</a:t>
            </a:r>
          </a:p>
          <a:p>
            <a:pPr lvl="1"/>
            <a:r>
              <a:rPr lang="en-US" sz="2400" dirty="0"/>
              <a:t>get financial support from private sectors (Oil companies, port authorities, etc..)</a:t>
            </a:r>
          </a:p>
          <a:p>
            <a:pPr lvl="1"/>
            <a:r>
              <a:rPr lang="en-US" sz="2400" dirty="0"/>
              <a:t>Convince sub-regional banks to give their support </a:t>
            </a:r>
            <a:r>
              <a:rPr lang="en-US" sz="2400" dirty="0" smtClean="0"/>
              <a:t>to the </a:t>
            </a:r>
            <a:r>
              <a:rPr lang="en-US" sz="2400" dirty="0"/>
              <a:t>implementation of GOOS strategy</a:t>
            </a:r>
            <a:r>
              <a:rPr lang="en-US" sz="1800" dirty="0"/>
              <a:t/>
            </a:r>
            <a:br>
              <a:rPr lang="en-US" sz="1800" dirty="0"/>
            </a:br>
            <a:endParaRPr lang="fr-FR" sz="1800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006161" y="222009"/>
            <a:ext cx="7617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3-What can the region help implement GOOS strategy </a:t>
            </a:r>
            <a:r>
              <a:rPr lang="en-GB" sz="2400" dirty="0" smtClean="0">
                <a:solidFill>
                  <a:srgbClr val="FF0000"/>
                </a:solidFill>
              </a:rPr>
              <a:t>(2/2</a:t>
            </a:r>
            <a:r>
              <a:rPr lang="en-GB" sz="2400" dirty="0">
                <a:solidFill>
                  <a:srgbClr val="FF0000"/>
                </a:solidFill>
              </a:rPr>
              <a:t>)?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0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5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COMMON ISSUE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309689"/>
            <a:ext cx="8596668" cy="5218111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High population growth</a:t>
            </a:r>
          </a:p>
          <a:p>
            <a:r>
              <a:rPr lang="en-US" sz="2800" dirty="0" smtClean="0"/>
              <a:t>Natural hazards (erosion, flooding etc..)</a:t>
            </a:r>
          </a:p>
          <a:p>
            <a:r>
              <a:rPr lang="en-US" sz="2800" dirty="0" smtClean="0"/>
              <a:t>Environmental degradation (pollution, reduction</a:t>
            </a:r>
          </a:p>
          <a:p>
            <a:pPr marL="0" indent="0">
              <a:buNone/>
            </a:pPr>
            <a:r>
              <a:rPr lang="en-US" sz="2800" dirty="0" smtClean="0"/>
              <a:t>  in water quality etc..)</a:t>
            </a:r>
          </a:p>
          <a:p>
            <a:r>
              <a:rPr lang="en-US" sz="2800" dirty="0" smtClean="0"/>
              <a:t>Fast Urbanization</a:t>
            </a:r>
            <a:r>
              <a:rPr lang="en-US" sz="2800" dirty="0"/>
              <a:t>, </a:t>
            </a:r>
            <a:endParaRPr lang="en-US" sz="2800" dirty="0" smtClean="0"/>
          </a:p>
          <a:p>
            <a:r>
              <a:rPr lang="en-US" sz="2800" dirty="0" smtClean="0"/>
              <a:t>Fisheries </a:t>
            </a:r>
            <a:r>
              <a:rPr lang="en-US" sz="2800" dirty="0"/>
              <a:t>depletion, </a:t>
            </a:r>
            <a:endParaRPr lang="en-US" sz="2800" dirty="0" smtClean="0"/>
          </a:p>
          <a:p>
            <a:r>
              <a:rPr lang="en-US" sz="2800" dirty="0" smtClean="0"/>
              <a:t>habitat </a:t>
            </a:r>
            <a:r>
              <a:rPr lang="en-US" sz="2800" dirty="0"/>
              <a:t>degradation, </a:t>
            </a:r>
            <a:endParaRPr lang="en-US" sz="2800" dirty="0" smtClean="0"/>
          </a:p>
          <a:p>
            <a:r>
              <a:rPr lang="en-US" sz="2800" dirty="0" smtClean="0"/>
              <a:t>coastal </a:t>
            </a:r>
            <a:r>
              <a:rPr lang="en-US" sz="2800" dirty="0"/>
              <a:t>erosion, </a:t>
            </a:r>
            <a:endParaRPr lang="en-US" sz="2800" dirty="0" smtClean="0"/>
          </a:p>
          <a:p>
            <a:r>
              <a:rPr lang="en-US" sz="2800" dirty="0" smtClean="0"/>
              <a:t>loss </a:t>
            </a:r>
            <a:r>
              <a:rPr lang="en-US" sz="2800" dirty="0"/>
              <a:t>of biological diversity and land-use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Occurrence of piracy in the gulf of </a:t>
            </a:r>
            <a:r>
              <a:rPr lang="en-US" sz="2800" dirty="0" smtClean="0"/>
              <a:t>GUINEA and Gulf of Aden </a:t>
            </a:r>
            <a:endParaRPr lang="en-US" sz="2800" dirty="0" smtClean="0"/>
          </a:p>
          <a:p>
            <a:r>
              <a:rPr lang="en-US" sz="2800" dirty="0" smtClean="0"/>
              <a:t>Existence of Hugh offshore petroleum resource</a:t>
            </a:r>
          </a:p>
          <a:p>
            <a:r>
              <a:rPr lang="en-US" sz="2800" dirty="0" smtClean="0"/>
              <a:t>exposure </a:t>
            </a:r>
            <a:r>
              <a:rPr lang="en-US" sz="2800" dirty="0"/>
              <a:t>the region to oil pollution</a:t>
            </a:r>
          </a:p>
          <a:p>
            <a:endParaRPr lang="en-US" sz="2800" dirty="0" smtClean="0"/>
          </a:p>
          <a:p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823" y="893668"/>
            <a:ext cx="3326934" cy="2283895"/>
          </a:xfrm>
          <a:prstGeom prst="rect">
            <a:avLst/>
          </a:prstGeom>
        </p:spPr>
      </p:pic>
      <p:pic>
        <p:nvPicPr>
          <p:cNvPr id="5" name="Image 1" descr="DSCF1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23" y="3318114"/>
            <a:ext cx="3137634" cy="23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002" y="2500312"/>
            <a:ext cx="2945598" cy="19944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131" y="56444"/>
            <a:ext cx="2314575" cy="15144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566" y="5782029"/>
            <a:ext cx="2800350" cy="13144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0206" y="36160"/>
            <a:ext cx="24479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0100"/>
          </a:xfrm>
        </p:spPr>
        <p:txBody>
          <a:bodyPr/>
          <a:lstStyle/>
          <a:p>
            <a:r>
              <a:rPr lang="fr-FR" dirty="0" smtClean="0"/>
              <a:t>OPPORTUNITIES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2636" y="1409700"/>
            <a:ext cx="8596668" cy="388077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eight oil states in West Africa around the Gulf of Guinea together produce some five million barrels of oil a day and may hold as much as a tenth of the world's oil </a:t>
            </a:r>
            <a:r>
              <a:rPr lang="en-US" dirty="0" smtClean="0"/>
              <a:t>reserves.</a:t>
            </a:r>
            <a:endParaRPr lang="en-US" dirty="0"/>
          </a:p>
          <a:p>
            <a:r>
              <a:rPr lang="en-US" dirty="0" smtClean="0"/>
              <a:t>The ocean </a:t>
            </a:r>
            <a:r>
              <a:rPr lang="en-US" dirty="0"/>
              <a:t>is rich in living marine resources, with the fishing industry providing livelihood for thousands of fishermen and foreign exchange for the </a:t>
            </a:r>
            <a:r>
              <a:rPr lang="en-US" dirty="0" smtClean="0"/>
              <a:t>countries</a:t>
            </a:r>
          </a:p>
          <a:p>
            <a:r>
              <a:rPr lang="en-US" dirty="0" smtClean="0"/>
              <a:t>West African Economic and  monetary Union made available funds for coastal area study</a:t>
            </a:r>
          </a:p>
          <a:p>
            <a:r>
              <a:rPr lang="en-US" dirty="0" smtClean="0"/>
              <a:t>WACA West Africa Coastal areas management funded by world bank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81" y="4380835"/>
            <a:ext cx="71913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CHALLENGES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49905" y="2487615"/>
            <a:ext cx="8596668" cy="388077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reverse declines of fish stocks and non-optimal harvesting of living </a:t>
            </a:r>
            <a:r>
              <a:rPr lang="en-US" dirty="0" smtClean="0">
                <a:latin typeface="Times New Roman" panose="02020603050405020304" pitchFamily="18" charset="0"/>
              </a:rPr>
              <a:t>resources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Reduction land based pollution</a:t>
            </a:r>
          </a:p>
          <a:p>
            <a:r>
              <a:rPr lang="en-US" dirty="0">
                <a:latin typeface="Times New Roman" panose="02020603050405020304" pitchFamily="18" charset="0"/>
              </a:rPr>
              <a:t>loss of ecosystem integrity arising from changes in community </a:t>
            </a:r>
            <a:r>
              <a:rPr lang="en-US" dirty="0" smtClean="0">
                <a:latin typeface="Times New Roman" panose="02020603050405020304" pitchFamily="18" charset="0"/>
              </a:rPr>
              <a:t>composition</a:t>
            </a:r>
          </a:p>
          <a:p>
            <a:r>
              <a:rPr lang="en-US" dirty="0">
                <a:latin typeface="Times New Roman" panose="02020603050405020304" pitchFamily="18" charset="0"/>
              </a:rPr>
              <a:t>deterioration in water quality from land and sea-based </a:t>
            </a:r>
            <a:r>
              <a:rPr lang="en-US" dirty="0" smtClean="0">
                <a:latin typeface="Times New Roman" panose="02020603050405020304" pitchFamily="18" charset="0"/>
              </a:rPr>
              <a:t>activities</a:t>
            </a:r>
          </a:p>
          <a:p>
            <a:r>
              <a:rPr lang="en-US" dirty="0">
                <a:latin typeface="Times New Roman" panose="02020603050405020304" pitchFamily="18" charset="0"/>
              </a:rPr>
              <a:t>harmful algal </a:t>
            </a:r>
            <a:r>
              <a:rPr lang="en-US" dirty="0" smtClean="0">
                <a:latin typeface="Times New Roman" panose="02020603050405020304" pitchFamily="18" charset="0"/>
              </a:rPr>
              <a:t>blooms</a:t>
            </a:r>
          </a:p>
          <a:p>
            <a:r>
              <a:rPr lang="en-US" dirty="0">
                <a:latin typeface="Times New Roman" panose="02020603050405020304" pitchFamily="18" charset="0"/>
              </a:rPr>
              <a:t>habitat  destruction and alteration including modification of sea bed and coastal zone, degradation of coasts capes and coastline erosion. </a:t>
            </a:r>
            <a:endParaRPr lang="en-GB" dirty="0">
              <a:latin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Picture 7" descr="100_06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8" b="17021"/>
          <a:stretch>
            <a:fillRect/>
          </a:stretch>
        </p:blipFill>
        <p:spPr>
          <a:xfrm>
            <a:off x="8942170" y="-936648"/>
            <a:ext cx="4250029" cy="369062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209" y="2753976"/>
            <a:ext cx="4479513" cy="25167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960" y="-318034"/>
            <a:ext cx="4520764" cy="25270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327" y="5239230"/>
            <a:ext cx="4252427" cy="29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2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5561"/>
          </a:xfrm>
        </p:spPr>
        <p:txBody>
          <a:bodyPr/>
          <a:lstStyle/>
          <a:p>
            <a:r>
              <a:rPr lang="fr-FR" dirty="0" smtClean="0"/>
              <a:t>ACTIONS TO BE </a:t>
            </a:r>
            <a:r>
              <a:rPr lang="fr-FR" dirty="0" smtClean="0"/>
              <a:t>TAKEN (1/2)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8545" y="1503766"/>
            <a:ext cx="8596668" cy="4729609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Cooperation with sub-regional &amp; regional bodies;</a:t>
            </a:r>
          </a:p>
          <a:p>
            <a:r>
              <a:rPr lang="en-GB" sz="2400" dirty="0"/>
              <a:t>Cooperation with </a:t>
            </a:r>
            <a:r>
              <a:rPr lang="en-GB" sz="2400" dirty="0" err="1"/>
              <a:t>Partners,Donors,etc</a:t>
            </a:r>
            <a:r>
              <a:rPr lang="en-GB" sz="2400" dirty="0"/>
              <a:t>;</a:t>
            </a:r>
          </a:p>
          <a:p>
            <a:r>
              <a:rPr lang="en-GB" sz="2400" dirty="0"/>
              <a:t>Cooperation with International Organizations</a:t>
            </a:r>
            <a:r>
              <a:rPr lang="en-GB" sz="2400" dirty="0" smtClean="0"/>
              <a:t>;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Regional consultation </a:t>
            </a:r>
            <a:r>
              <a:rPr lang="en-US" sz="2400" dirty="0" smtClean="0">
                <a:solidFill>
                  <a:schemeClr val="tx1"/>
                </a:solidFill>
              </a:rPr>
              <a:t>framework</a:t>
            </a:r>
          </a:p>
          <a:p>
            <a:r>
              <a:rPr lang="en-US" sz="2400" dirty="0">
                <a:solidFill>
                  <a:schemeClr val="tx1"/>
                </a:solidFill>
              </a:rPr>
              <a:t>Cumulative Impact </a:t>
            </a:r>
            <a:r>
              <a:rPr lang="en-US" sz="2400" dirty="0" smtClean="0">
                <a:solidFill>
                  <a:schemeClr val="tx1"/>
                </a:solidFill>
              </a:rPr>
              <a:t>Assessment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Development </a:t>
            </a:r>
            <a:r>
              <a:rPr lang="en-US" sz="2400" dirty="0">
                <a:solidFill>
                  <a:schemeClr val="tx1"/>
                </a:solidFill>
              </a:rPr>
              <a:t>of Environmental Early Warning </a:t>
            </a:r>
            <a:r>
              <a:rPr lang="en-US" sz="2400" dirty="0" smtClean="0">
                <a:solidFill>
                  <a:schemeClr val="tx1"/>
                </a:solidFill>
              </a:rPr>
              <a:t>System;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Environmental </a:t>
            </a:r>
            <a:r>
              <a:rPr lang="en-US" sz="2400" dirty="0">
                <a:solidFill>
                  <a:schemeClr val="tx1"/>
                </a:solidFill>
              </a:rPr>
              <a:t>Baseline </a:t>
            </a:r>
            <a:r>
              <a:rPr lang="en-US" sz="2400" dirty="0" smtClean="0">
                <a:solidFill>
                  <a:schemeClr val="tx1"/>
                </a:solidFill>
              </a:rPr>
              <a:t>Establishment;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Enhancing </a:t>
            </a:r>
            <a:r>
              <a:rPr lang="en-US" sz="2400" dirty="0">
                <a:solidFill>
                  <a:schemeClr val="tx1"/>
                </a:solidFill>
              </a:rPr>
              <a:t>Predictability of Extreme Events;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Combating Coastal and Marine </a:t>
            </a:r>
            <a:r>
              <a:rPr lang="en-US" sz="2400" dirty="0" smtClean="0">
                <a:solidFill>
                  <a:schemeClr val="tx1"/>
                </a:solidFill>
              </a:rPr>
              <a:t>Pollution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Waste Minimization and Cleaner Technology Policy</a:t>
            </a:r>
            <a:endParaRPr lang="en-GB" sz="2400" dirty="0">
              <a:solidFill>
                <a:schemeClr val="tx1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endParaRPr lang="en-GB" sz="2400" dirty="0" smtClean="0"/>
          </a:p>
          <a:p>
            <a:endParaRPr lang="en-US" sz="2400" b="1" u="sng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4277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081827"/>
            <a:ext cx="8596668" cy="49595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Ship </a:t>
            </a:r>
            <a:r>
              <a:rPr lang="en-US" sz="3600" dirty="0"/>
              <a:t>Ballast Water Policy;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Protection </a:t>
            </a:r>
            <a:r>
              <a:rPr lang="en-US" sz="3600" dirty="0"/>
              <a:t>and Conservation of Marine Biological Diversity</a:t>
            </a:r>
            <a:r>
              <a:rPr lang="en-US" sz="3600" dirty="0" smtClean="0"/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3600" dirty="0" smtClean="0"/>
              <a:t>Capacity </a:t>
            </a:r>
            <a:r>
              <a:rPr lang="en-US" sz="3600" dirty="0"/>
              <a:t>Building and institutional strengthening;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3600" dirty="0" smtClean="0"/>
              <a:t>Stakeholder </a:t>
            </a:r>
            <a:r>
              <a:rPr lang="en-US" sz="3600" dirty="0"/>
              <a:t>participation;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3600" dirty="0" smtClean="0"/>
              <a:t>Public </a:t>
            </a:r>
            <a:r>
              <a:rPr lang="en-US" sz="3600" dirty="0"/>
              <a:t>participation;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3600" dirty="0" smtClean="0"/>
              <a:t>Investment </a:t>
            </a:r>
            <a:r>
              <a:rPr lang="en-US" sz="3600" dirty="0"/>
              <a:t>Actions</a:t>
            </a:r>
            <a:r>
              <a:rPr lang="en-US" sz="3600" b="1" dirty="0"/>
              <a:t>.</a:t>
            </a:r>
          </a:p>
          <a:p>
            <a:endParaRPr lang="fr-FR" sz="3600" dirty="0"/>
          </a:p>
          <a:p>
            <a:pPr>
              <a:buFontTx/>
              <a:buNone/>
            </a:pPr>
            <a:endParaRPr lang="en-US" sz="3600" b="1" dirty="0" smtClean="0"/>
          </a:p>
          <a:p>
            <a:pPr>
              <a:buFontTx/>
              <a:buNone/>
            </a:pPr>
            <a:endParaRPr lang="en-US" sz="3600" b="1" dirty="0"/>
          </a:p>
          <a:p>
            <a:endParaRPr lang="fr-FR" sz="360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87182" y="326265"/>
            <a:ext cx="8596668" cy="755561"/>
          </a:xfrm>
        </p:spPr>
        <p:txBody>
          <a:bodyPr/>
          <a:lstStyle/>
          <a:p>
            <a:r>
              <a:rPr lang="fr-FR" dirty="0" smtClean="0"/>
              <a:t>ACTIONS TO BE </a:t>
            </a:r>
            <a:r>
              <a:rPr lang="fr-FR" dirty="0" smtClean="0"/>
              <a:t>TAKEN (2/2)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518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9955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429555"/>
            <a:ext cx="8596668" cy="4842456"/>
          </a:xfrm>
        </p:spPr>
        <p:txBody>
          <a:bodyPr>
            <a:normAutofit fontScale="77500" lnSpcReduction="20000"/>
          </a:bodyPr>
          <a:lstStyle/>
          <a:p>
            <a:r>
              <a:rPr lang="fr-FR" sz="4600" dirty="0" smtClean="0">
                <a:solidFill>
                  <a:srgbClr val="FF0000"/>
                </a:solidFill>
              </a:rPr>
              <a:t>1-</a:t>
            </a:r>
            <a:r>
              <a:rPr lang="en-GB" sz="4600" dirty="0">
                <a:solidFill>
                  <a:srgbClr val="FF0000"/>
                </a:solidFill>
              </a:rPr>
              <a:t>How does the GOOS Strategy work from African and Arabic countries perspective? </a:t>
            </a:r>
          </a:p>
          <a:p>
            <a:pPr lvl="1"/>
            <a:r>
              <a:rPr lang="en-GB" sz="4600" dirty="0"/>
              <a:t>The group V needs fit with the new vision reflected in the strategy</a:t>
            </a:r>
          </a:p>
          <a:p>
            <a:pPr lvl="1"/>
            <a:r>
              <a:rPr lang="en-GB" sz="4600" dirty="0"/>
              <a:t>Welcome the new vision</a:t>
            </a:r>
          </a:p>
          <a:p>
            <a:pPr lvl="1"/>
            <a:r>
              <a:rPr lang="fr-FR" sz="4600" dirty="0" err="1"/>
              <a:t>Fully</a:t>
            </a:r>
            <a:r>
              <a:rPr lang="fr-FR" sz="4600" dirty="0"/>
              <a:t> happy </a:t>
            </a:r>
            <a:r>
              <a:rPr lang="fr-FR" sz="4600" dirty="0" err="1"/>
              <a:t>with</a:t>
            </a:r>
            <a:r>
              <a:rPr lang="fr-FR" sz="4600" dirty="0"/>
              <a:t> the </a:t>
            </a:r>
            <a:r>
              <a:rPr lang="fr-FR" sz="4600" dirty="0" err="1"/>
              <a:t>idea</a:t>
            </a:r>
            <a:r>
              <a:rPr lang="fr-FR" sz="4600" dirty="0"/>
              <a:t> </a:t>
            </a:r>
            <a:r>
              <a:rPr lang="fr-FR" sz="4600" dirty="0" err="1"/>
              <a:t>that</a:t>
            </a:r>
            <a:r>
              <a:rPr lang="fr-FR" sz="4600" dirty="0"/>
              <a:t> </a:t>
            </a:r>
            <a:r>
              <a:rPr lang="fr-FR" sz="4600" dirty="0" err="1"/>
              <a:t>ocean</a:t>
            </a:r>
            <a:r>
              <a:rPr lang="fr-FR" sz="4600" dirty="0"/>
              <a:t> </a:t>
            </a:r>
            <a:r>
              <a:rPr lang="fr-FR" sz="4600" dirty="0" err="1"/>
              <a:t>affair</a:t>
            </a:r>
            <a:r>
              <a:rPr lang="fr-FR" sz="4600" dirty="0"/>
              <a:t> must </a:t>
            </a:r>
            <a:r>
              <a:rPr lang="fr-FR" sz="4600" dirty="0" err="1"/>
              <a:t>be</a:t>
            </a:r>
            <a:r>
              <a:rPr lang="fr-FR" sz="4600" dirty="0"/>
              <a:t> </a:t>
            </a:r>
            <a:r>
              <a:rPr lang="fr-FR" sz="4600" dirty="0" err="1"/>
              <a:t>treated</a:t>
            </a:r>
            <a:r>
              <a:rPr lang="fr-FR" sz="4600" dirty="0"/>
              <a:t> </a:t>
            </a:r>
            <a:r>
              <a:rPr lang="fr-FR" sz="4600" dirty="0" err="1"/>
              <a:t>wrdwide</a:t>
            </a:r>
            <a:endParaRPr lang="fr-FR" sz="4600" dirty="0"/>
          </a:p>
          <a:p>
            <a:pPr lvl="1"/>
            <a:r>
              <a:rPr lang="fr-FR" sz="4600" dirty="0"/>
              <a:t>No </a:t>
            </a:r>
            <a:r>
              <a:rPr lang="fr-FR" sz="4600" dirty="0" err="1"/>
              <a:t>region</a:t>
            </a:r>
            <a:r>
              <a:rPr lang="fr-FR" sz="4600" dirty="0"/>
              <a:t> must </a:t>
            </a:r>
            <a:r>
              <a:rPr lang="fr-FR" sz="4600" dirty="0" err="1"/>
              <a:t>be</a:t>
            </a:r>
            <a:r>
              <a:rPr lang="fr-FR" sz="4600" dirty="0"/>
              <a:t> out of the </a:t>
            </a:r>
            <a:r>
              <a:rPr lang="fr-FR" sz="4600" dirty="0" smtClean="0"/>
              <a:t>wagon</a:t>
            </a:r>
          </a:p>
          <a:p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en-GB" dirty="0" smtClean="0"/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681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2636" y="615124"/>
            <a:ext cx="8596668" cy="52190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2-Are there specific objectives that are of higher priority in Group V countries</a:t>
            </a:r>
          </a:p>
          <a:p>
            <a:pPr lvl="1"/>
            <a:r>
              <a:rPr lang="en-GB" sz="4000" dirty="0"/>
              <a:t>Coastal erosion</a:t>
            </a:r>
          </a:p>
          <a:p>
            <a:pPr lvl="1"/>
            <a:r>
              <a:rPr lang="en-GB" sz="4000" dirty="0"/>
              <a:t>Combating piracy</a:t>
            </a:r>
          </a:p>
          <a:p>
            <a:pPr lvl="1"/>
            <a:r>
              <a:rPr lang="en-GB" sz="4000" dirty="0"/>
              <a:t>Pollution</a:t>
            </a:r>
          </a:p>
          <a:p>
            <a:pPr lvl="1"/>
            <a:r>
              <a:rPr lang="en-GB" sz="4000" dirty="0"/>
              <a:t>Capacity building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2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2788" y="473457"/>
            <a:ext cx="8596668" cy="6384543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3-What can the region help implement </a:t>
            </a:r>
            <a:r>
              <a:rPr lang="en-GB" sz="2800" dirty="0" smtClean="0">
                <a:solidFill>
                  <a:srgbClr val="FF0000"/>
                </a:solidFill>
              </a:rPr>
              <a:t>GOOS strategy (1/2)?</a:t>
            </a:r>
            <a:endParaRPr lang="fr-FR" sz="28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Let Africa organize itself to participate in the implementation of the GOOS strategy</a:t>
            </a:r>
            <a:endParaRPr lang="fr-FR" sz="2400" dirty="0" smtClean="0"/>
          </a:p>
          <a:p>
            <a:pPr lvl="2"/>
            <a:r>
              <a:rPr lang="fr-FR" sz="2400" dirty="0" smtClean="0"/>
              <a:t>Let </a:t>
            </a:r>
            <a:r>
              <a:rPr lang="fr-FR" sz="2400" dirty="0" smtClean="0"/>
              <a:t>the </a:t>
            </a:r>
            <a:r>
              <a:rPr lang="fr-FR" sz="2400" dirty="0" err="1" smtClean="0"/>
              <a:t>African</a:t>
            </a:r>
            <a:r>
              <a:rPr lang="fr-FR" sz="2400" dirty="0" smtClean="0"/>
              <a:t>, organise </a:t>
            </a:r>
            <a:r>
              <a:rPr lang="fr-FR" sz="2400" dirty="0" err="1" smtClean="0"/>
              <a:t>themselve</a:t>
            </a:r>
            <a:r>
              <a:rPr lang="fr-FR" sz="2400" dirty="0" smtClean="0"/>
              <a:t> </a:t>
            </a:r>
            <a:r>
              <a:rPr lang="fr-FR" sz="2400" dirty="0" smtClean="0"/>
              <a:t>to </a:t>
            </a:r>
            <a:r>
              <a:rPr lang="fr-FR" sz="2400" dirty="0" err="1" smtClean="0"/>
              <a:t>participate</a:t>
            </a:r>
            <a:r>
              <a:rPr lang="fr-FR" sz="2400" dirty="0" smtClean="0"/>
              <a:t> </a:t>
            </a:r>
            <a:r>
              <a:rPr lang="fr-FR" sz="2400" dirty="0" err="1" smtClean="0"/>
              <a:t>fully</a:t>
            </a:r>
            <a:r>
              <a:rPr lang="fr-FR" sz="2400" dirty="0" smtClean="0"/>
              <a:t> in </a:t>
            </a:r>
            <a:r>
              <a:rPr lang="fr-FR" sz="2400" dirty="0" smtClean="0"/>
              <a:t>GOOS programme</a:t>
            </a:r>
          </a:p>
          <a:p>
            <a:pPr lvl="3"/>
            <a:r>
              <a:rPr lang="en-US" sz="2400" dirty="0" smtClean="0"/>
              <a:t>Respect </a:t>
            </a:r>
            <a:r>
              <a:rPr lang="en-US" sz="2400" dirty="0"/>
              <a:t>the </a:t>
            </a:r>
            <a:r>
              <a:rPr lang="en-US" sz="2400" dirty="0" smtClean="0"/>
              <a:t>spirit of Action 20 (GSC6); let those </a:t>
            </a:r>
            <a:r>
              <a:rPr lang="en-US" sz="2400" dirty="0"/>
              <a:t>who have been committed to solve the political problem between GOOS Africa and IOCAFRICA doing their job. Any proposal setting aside the interim chair and the coordinating </a:t>
            </a:r>
            <a:r>
              <a:rPr lang="en-US" sz="2400" dirty="0" smtClean="0"/>
              <a:t>committee of GOOS Africa </a:t>
            </a:r>
            <a:r>
              <a:rPr lang="en-US" sz="2400" dirty="0"/>
              <a:t>is doomed to </a:t>
            </a:r>
            <a:r>
              <a:rPr lang="en-US" sz="2400" dirty="0" smtClean="0"/>
              <a:t>failure</a:t>
            </a:r>
          </a:p>
          <a:p>
            <a:pPr lvl="3"/>
            <a:r>
              <a:rPr lang="en-US" sz="2400" dirty="0"/>
              <a:t>Any proposal setting aside the interim </a:t>
            </a:r>
            <a:r>
              <a:rPr lang="en-US" sz="2400" dirty="0" smtClean="0"/>
              <a:t>chair of GOOS AFRICA </a:t>
            </a:r>
            <a:r>
              <a:rPr lang="en-US" sz="2400" dirty="0"/>
              <a:t>and the coordinating </a:t>
            </a:r>
            <a:r>
              <a:rPr lang="en-US" sz="2400" dirty="0" smtClean="0"/>
              <a:t>committee of GOOS Africa </a:t>
            </a:r>
            <a:r>
              <a:rPr lang="en-US" sz="2400" dirty="0"/>
              <a:t>is doomed to </a:t>
            </a:r>
            <a:r>
              <a:rPr lang="en-US" sz="2400" dirty="0" smtClean="0"/>
              <a:t>failure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8503935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1212</TotalTime>
  <Words>577</Words>
  <Application>Microsoft Office PowerPoint</Application>
  <PresentationFormat>Grand écran</PresentationFormat>
  <Paragraphs>79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Trebuchet MS</vt:lpstr>
      <vt:lpstr>Wingdings</vt:lpstr>
      <vt:lpstr>Wingdings 3</vt:lpstr>
      <vt:lpstr>Facette</vt:lpstr>
      <vt:lpstr>GOOS STRATEGY FROM AFRICAN AND ARABIC COUNTRIES PERSPECTIVE</vt:lpstr>
      <vt:lpstr>COMMON ISSUE</vt:lpstr>
      <vt:lpstr>OPPORTUNITIES</vt:lpstr>
      <vt:lpstr>CHALLENGES</vt:lpstr>
      <vt:lpstr>ACTIONS TO BE TAKEN (1/2)</vt:lpstr>
      <vt:lpstr>ACTIONS TO BE TAKEN (2/2)</vt:lpstr>
      <vt:lpstr>CONCLUSION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GOOS STRATEGY FROM AFRICAN AND ARABIC COUNTRIES PERSPECTIVE</dc:title>
  <dc:creator>CNTIG</dc:creator>
  <cp:lastModifiedBy>CNTIG</cp:lastModifiedBy>
  <cp:revision>55</cp:revision>
  <dcterms:created xsi:type="dcterms:W3CDTF">2018-06-06T23:47:01Z</dcterms:created>
  <dcterms:modified xsi:type="dcterms:W3CDTF">2018-06-12T22:56:26Z</dcterms:modified>
</cp:coreProperties>
</file>