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95" r:id="rId2"/>
    <p:sldId id="263" r:id="rId3"/>
    <p:sldId id="302" r:id="rId4"/>
    <p:sldId id="280" r:id="rId5"/>
    <p:sldId id="285" r:id="rId6"/>
    <p:sldId id="287" r:id="rId7"/>
    <p:sldId id="286" r:id="rId8"/>
    <p:sldId id="293" r:id="rId9"/>
    <p:sldId id="301" r:id="rId10"/>
    <p:sldId id="29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459" autoAdjust="0"/>
  </p:normalViewPr>
  <p:slideViewPr>
    <p:cSldViewPr>
      <p:cViewPr varScale="1">
        <p:scale>
          <a:sx n="100" d="100"/>
          <a:sy n="100" d="100"/>
        </p:scale>
        <p:origin x="-63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09D7A8-C8D6-4EBD-ABD4-8461293CCFBF}" type="datetimeFigureOut">
              <a:rPr lang="en-US" smtClean="0"/>
              <a:pPr/>
              <a:t>12/06/2018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6C40C6-9436-4C70-B3DE-F1A6E2057CB7}" type="slidenum">
              <a:rPr lang="en-US" smtClean="0"/>
              <a:pPr/>
              <a:t>‹Nr.›</a:t>
            </a:fld>
            <a:endParaRPr lang="en-US"/>
          </a:p>
        </p:txBody>
      </p:sp>
    </p:spTree>
    <p:extLst>
      <p:ext uri="{BB962C8B-B14F-4D97-AF65-F5344CB8AC3E}">
        <p14:creationId xmlns:p14="http://schemas.microsoft.com/office/powerpoint/2010/main" val="173941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Shape 202"/>
          <p:cNvSpPr>
            <a:spLocks noGrp="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nchor="ctr"/>
          <a:lstStyle/>
          <a:p>
            <a:pPr>
              <a:spcBef>
                <a:spcPct val="0"/>
              </a:spcBef>
            </a:pPr>
            <a:r>
              <a:rPr lang="en-US" altLang="en-US" smtClean="0">
                <a:latin typeface="Arial" charset="0"/>
              </a:rPr>
              <a:t>GOOS leverages a sustained ocean observing system which is a multi-billion US dollar investment yearly. We are working together with JCOMM to expand the tracking of the status of the observing system, which here at present is focused on the global-scale observations required for climate, captured in the work of the Global Climate Observing System GCOS.</a:t>
            </a:r>
          </a:p>
          <a:p>
            <a:pPr>
              <a:spcBef>
                <a:spcPct val="0"/>
              </a:spcBef>
            </a:pPr>
            <a:endParaRPr lang="en-US" altLang="en-US" smtClean="0">
              <a:latin typeface="Arial" charset="0"/>
            </a:endParaRPr>
          </a:p>
        </p:txBody>
      </p:sp>
      <p:sp>
        <p:nvSpPr>
          <p:cNvPr id="21506" name="Shape 203"/>
          <p:cNvSpPr>
            <a:spLocks noGrp="1" noRot="1" noChangeAspect="1" noTextEdit="1"/>
          </p:cNvSpPr>
          <p:nvPr>
            <p:ph type="sldImg" idx="2"/>
          </p:nvPr>
        </p:nvSpPr>
        <p:spPr>
          <a:custGeom>
            <a:avLst/>
            <a:gdLst>
              <a:gd name="T0" fmla="*/ 0 w 120000"/>
              <a:gd name="T1" fmla="*/ 0 h 120000"/>
              <a:gd name="T2" fmla="*/ 2147483647 w 120000"/>
              <a:gd name="T3" fmla="*/ 0 h 120000"/>
              <a:gd name="T4" fmla="*/ 2147483647 w 120000"/>
              <a:gd name="T5" fmla="*/ 2147483647 h 120000"/>
              <a:gd name="T6" fmla="*/ 0 w 120000"/>
              <a:gd name="T7" fmla="*/ 2147483647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cap="flat">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F7A6BC-4995-4158-BFDF-F9C7929C5A7C}" type="datetimeFigureOut">
              <a:rPr lang="en-US" smtClean="0"/>
              <a:pPr/>
              <a:t>12/06/2018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1B248-4E43-46FB-B97A-70C02571D48A}"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F7A6BC-4995-4158-BFDF-F9C7929C5A7C}" type="datetimeFigureOut">
              <a:rPr lang="en-US" smtClean="0"/>
              <a:pPr/>
              <a:t>12/06/2018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1B248-4E43-46FB-B97A-70C02571D48A}"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F7A6BC-4995-4158-BFDF-F9C7929C5A7C}" type="datetimeFigureOut">
              <a:rPr lang="en-US" smtClean="0"/>
              <a:pPr/>
              <a:t>12/06/2018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1B248-4E43-46FB-B97A-70C02571D48A}"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F7A6BC-4995-4158-BFDF-F9C7929C5A7C}" type="datetimeFigureOut">
              <a:rPr lang="en-US" smtClean="0"/>
              <a:pPr/>
              <a:t>12/06/2018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1B248-4E43-46FB-B97A-70C02571D48A}"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F7A6BC-4995-4158-BFDF-F9C7929C5A7C}" type="datetimeFigureOut">
              <a:rPr lang="en-US" smtClean="0"/>
              <a:pPr/>
              <a:t>12/06/2018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1B248-4E43-46FB-B97A-70C02571D48A}"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F7A6BC-4995-4158-BFDF-F9C7929C5A7C}" type="datetimeFigureOut">
              <a:rPr lang="en-US" smtClean="0"/>
              <a:pPr/>
              <a:t>12/06/2018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1B248-4E43-46FB-B97A-70C02571D48A}"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F7A6BC-4995-4158-BFDF-F9C7929C5A7C}" type="datetimeFigureOut">
              <a:rPr lang="en-US" smtClean="0"/>
              <a:pPr/>
              <a:t>12/06/2018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B1B248-4E43-46FB-B97A-70C02571D48A}"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F7A6BC-4995-4158-BFDF-F9C7929C5A7C}" type="datetimeFigureOut">
              <a:rPr lang="en-US" smtClean="0"/>
              <a:pPr/>
              <a:t>12/06/2018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B1B248-4E43-46FB-B97A-70C02571D48A}"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7A6BC-4995-4158-BFDF-F9C7929C5A7C}" type="datetimeFigureOut">
              <a:rPr lang="en-US" smtClean="0"/>
              <a:pPr/>
              <a:t>12/06/2018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B1B248-4E43-46FB-B97A-70C02571D48A}"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F7A6BC-4995-4158-BFDF-F9C7929C5A7C}" type="datetimeFigureOut">
              <a:rPr lang="en-US" smtClean="0"/>
              <a:pPr/>
              <a:t>12/06/2018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1B248-4E43-46FB-B97A-70C02571D48A}"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F7A6BC-4995-4158-BFDF-F9C7929C5A7C}" type="datetimeFigureOut">
              <a:rPr lang="en-US" smtClean="0"/>
              <a:pPr/>
              <a:t>12/06/2018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1B248-4E43-46FB-B97A-70C02571D48A}"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7A6BC-4995-4158-BFDF-F9C7929C5A7C}" type="datetimeFigureOut">
              <a:rPr lang="en-US" smtClean="0"/>
              <a:pPr/>
              <a:t>12/06/2018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B1B248-4E43-46FB-B97A-70C02571D48A}"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2.gif"/><Relationship Id="rId3" Type="http://schemas.openxmlformats.org/officeDocument/2006/relationships/image" Target="../media/image1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gif"/></Relationships>
</file>

<file path=ppt/slides/_rels/slide3.xml.rels><?xml version="1.0" encoding="UTF-8" standalone="yes"?>
<Relationships xmlns="http://schemas.openxmlformats.org/package/2006/relationships"><Relationship Id="rId11" Type="http://schemas.openxmlformats.org/officeDocument/2006/relationships/image" Target="../media/image10.jpeg"/><Relationship Id="rId12"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9" Type="http://schemas.openxmlformats.org/officeDocument/2006/relationships/image" Target="../media/image8.png"/><Relationship Id="rId10" Type="http://schemas.openxmlformats.org/officeDocument/2006/relationships/image" Target="../media/image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2.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209800"/>
            <a:ext cx="8305800" cy="4401205"/>
          </a:xfrm>
          <a:prstGeom prst="rect">
            <a:avLst/>
          </a:prstGeom>
        </p:spPr>
        <p:txBody>
          <a:bodyPr wrap="square">
            <a:spAutoFit/>
          </a:bodyPr>
          <a:lstStyle/>
          <a:p>
            <a:endParaRPr lang="en-IN" sz="2800" dirty="0" smtClean="0"/>
          </a:p>
          <a:p>
            <a:r>
              <a:rPr lang="en-IN" sz="2800" dirty="0" smtClean="0"/>
              <a:t>How does the GOOS Strategy work from a regional perspective? </a:t>
            </a:r>
          </a:p>
          <a:p>
            <a:r>
              <a:rPr lang="en-IN" sz="2800" dirty="0" smtClean="0"/>
              <a:t>Are there specific objectives that are of higher priority regionally? </a:t>
            </a:r>
          </a:p>
          <a:p>
            <a:r>
              <a:rPr lang="en-IN" sz="2800" dirty="0" smtClean="0"/>
              <a:t>What can the region help implement?</a:t>
            </a:r>
          </a:p>
          <a:p>
            <a:endParaRPr lang="en-IN" sz="2800" dirty="0" smtClean="0"/>
          </a:p>
          <a:p>
            <a:pPr algn="ctr"/>
            <a:r>
              <a:rPr lang="en-IN" sz="2800" dirty="0" smtClean="0"/>
              <a:t>R Venkatesan</a:t>
            </a:r>
          </a:p>
          <a:p>
            <a:pPr algn="ctr"/>
            <a:r>
              <a:rPr lang="en-IN" sz="2800" dirty="0" smtClean="0"/>
              <a:t>SC member Group IV</a:t>
            </a:r>
          </a:p>
          <a:p>
            <a:pPr algn="ctr"/>
            <a:r>
              <a:rPr lang="en-IN" sz="2800" dirty="0" smtClean="0"/>
              <a:t>12 June 2018</a:t>
            </a:r>
            <a:endParaRPr lang="en-IN" sz="2800" dirty="0"/>
          </a:p>
        </p:txBody>
      </p:sp>
      <p:sp>
        <p:nvSpPr>
          <p:cNvPr id="18433" name="Rectangle 1"/>
          <p:cNvSpPr>
            <a:spLocks noChangeArrowheads="1"/>
          </p:cNvSpPr>
          <p:nvPr/>
        </p:nvSpPr>
        <p:spPr bwMode="auto">
          <a:xfrm>
            <a:off x="304800" y="111948"/>
            <a:ext cx="8853706" cy="206210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pitchFamily="34" charset="0"/>
                <a:ea typeface="Helvetica Neue"/>
                <a:cs typeface="Helvetica Neue"/>
              </a:rPr>
              <a:t>Seventh Meeting</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1" u="none" strike="noStrike" cap="none" normalizeH="0" baseline="0" dirty="0" smtClean="0">
                <a:ln>
                  <a:noFill/>
                </a:ln>
                <a:solidFill>
                  <a:schemeClr val="tx1"/>
                </a:solidFill>
                <a:effectLst/>
                <a:latin typeface="Arial" pitchFamily="34" charset="0"/>
                <a:ea typeface="Helvetica Neue"/>
                <a:cs typeface="Helvetica Neue"/>
              </a:rPr>
              <a:t>Wednesday-Friday 13-15 June 2018</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1" u="none" strike="noStrike" cap="none" normalizeH="0" baseline="0" dirty="0" smtClean="0">
                <a:ln>
                  <a:noFill/>
                </a:ln>
                <a:solidFill>
                  <a:schemeClr val="tx1"/>
                </a:solidFill>
                <a:effectLst/>
                <a:latin typeface="Arial" pitchFamily="34" charset="0"/>
                <a:ea typeface="Helvetica Neue"/>
                <a:cs typeface="Helvetica Neue"/>
              </a:rPr>
              <a:t>with Regional Workshop Tuesday 12 June 2018</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Arial" pitchFamily="34" charset="0"/>
                <a:ea typeface="Helvetica Neue"/>
                <a:cs typeface="Helvetica Neue"/>
              </a:rPr>
              <a:t>INVEMAR, Santa Marta, </a:t>
            </a:r>
            <a:r>
              <a:rPr kumimoji="0" lang="en-US" sz="3200" b="0" i="0" u="none" strike="noStrike" cap="none" normalizeH="0" baseline="0" dirty="0" smtClean="0">
                <a:ln>
                  <a:noFill/>
                </a:ln>
                <a:solidFill>
                  <a:schemeClr val="tx1"/>
                </a:solidFill>
                <a:effectLst/>
                <a:latin typeface="Arial" pitchFamily="34" charset="0"/>
                <a:ea typeface="Helvetica Neue"/>
                <a:cs typeface="Helvetica Neue"/>
              </a:rPr>
              <a:t>Colombia</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8686800" cy="6309420"/>
          </a:xfrm>
          <a:prstGeom prst="rect">
            <a:avLst/>
          </a:prstGeom>
        </p:spPr>
        <p:txBody>
          <a:bodyPr wrap="square">
            <a:spAutoFit/>
          </a:bodyPr>
          <a:lstStyle/>
          <a:p>
            <a:pPr marL="269875" indent="-269875">
              <a:buBlip>
                <a:blip r:embed="rId2"/>
              </a:buBlip>
            </a:pPr>
            <a:r>
              <a:rPr lang="en-IN" sz="2800" dirty="0" smtClean="0"/>
              <a:t>How do we encourage Coastal member states to undertake  ocean observational program</a:t>
            </a:r>
          </a:p>
          <a:p>
            <a:pPr marL="269875" indent="-269875">
              <a:buBlip>
                <a:blip r:embed="rId2"/>
              </a:buBlip>
            </a:pPr>
            <a:r>
              <a:rPr lang="en-IN" sz="2800" dirty="0" smtClean="0"/>
              <a:t>Coordinating agency - PR for IOC </a:t>
            </a:r>
          </a:p>
          <a:p>
            <a:pPr marL="269875" indent="-269875">
              <a:buBlip>
                <a:blip r:embed="rId2"/>
              </a:buBlip>
            </a:pPr>
            <a:r>
              <a:rPr lang="en-IN" sz="2800" dirty="0" smtClean="0"/>
              <a:t>As GOOS SC representative would prefer to have list of PR for Group IV countries for getting feed back</a:t>
            </a:r>
          </a:p>
          <a:p>
            <a:pPr marL="269875" indent="-269875">
              <a:buBlip>
                <a:blip r:embed="rId2"/>
              </a:buBlip>
            </a:pPr>
            <a:r>
              <a:rPr lang="en-IN" sz="2800" dirty="0" smtClean="0"/>
              <a:t>Involve JCOMM,  DBCP </a:t>
            </a:r>
          </a:p>
          <a:p>
            <a:pPr marL="269875" indent="-269875">
              <a:buBlip>
                <a:blip r:embed="rId2"/>
              </a:buBlip>
            </a:pPr>
            <a:r>
              <a:rPr lang="en-IN" sz="2800" dirty="0" smtClean="0"/>
              <a:t>Call for a side meeting in IOC  in Paris with Group IV countries on EOV and Strategy</a:t>
            </a:r>
          </a:p>
          <a:p>
            <a:pPr>
              <a:buFont typeface="Arial" pitchFamily="34" charset="0"/>
              <a:buChar char="•"/>
            </a:pPr>
            <a:endParaRPr lang="en-IN" sz="2800" dirty="0" smtClean="0"/>
          </a:p>
          <a:p>
            <a:r>
              <a:rPr lang="en-IN" sz="4000" dirty="0" smtClean="0"/>
              <a:t>Specific objective</a:t>
            </a:r>
          </a:p>
          <a:p>
            <a:pPr>
              <a:buFont typeface="Arial" pitchFamily="34" charset="0"/>
              <a:buChar char="•"/>
            </a:pPr>
            <a:endParaRPr lang="en-IN" sz="2800" dirty="0" smtClean="0"/>
          </a:p>
          <a:p>
            <a:pPr>
              <a:buBlip>
                <a:blip r:embed="rId3"/>
              </a:buBlip>
            </a:pPr>
            <a:r>
              <a:rPr lang="en-IN" sz="2800" dirty="0" smtClean="0"/>
              <a:t>To build capacity to start new member countries to have sustained ocean observations</a:t>
            </a:r>
          </a:p>
          <a:p>
            <a:pPr>
              <a:buBlip>
                <a:blip r:embed="rId3"/>
              </a:buBlip>
            </a:pPr>
            <a:r>
              <a:rPr lang="en-IN" sz="2800" dirty="0" smtClean="0"/>
              <a:t>To use observational data for forecast of coastal hazards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524000"/>
            <a:ext cx="3698240" cy="2941014"/>
          </a:xfrm>
          <a:prstGeom prst="rect">
            <a:avLst/>
          </a:prstGeom>
        </p:spPr>
      </p:pic>
      <p:sp>
        <p:nvSpPr>
          <p:cNvPr id="3" name="Rectangle 2"/>
          <p:cNvSpPr/>
          <p:nvPr/>
        </p:nvSpPr>
        <p:spPr>
          <a:xfrm>
            <a:off x="1143000" y="0"/>
            <a:ext cx="6019800" cy="830997"/>
          </a:xfrm>
          <a:prstGeom prst="rect">
            <a:avLst/>
          </a:prstGeom>
        </p:spPr>
        <p:txBody>
          <a:bodyPr wrap="square">
            <a:spAutoFit/>
          </a:bodyPr>
          <a:lstStyle/>
          <a:p>
            <a:pPr algn="ctr"/>
            <a:r>
              <a:rPr lang="en-US" sz="2400" b="1" dirty="0" smtClean="0"/>
              <a:t>IOC Group IV</a:t>
            </a:r>
          </a:p>
          <a:p>
            <a:pPr algn="ctr"/>
            <a:r>
              <a:rPr lang="en-US" sz="2400" b="1" dirty="0" smtClean="0"/>
              <a:t>Observational platforms in IOR</a:t>
            </a:r>
            <a:endParaRPr lang="en-US" sz="4400" dirty="0"/>
          </a:p>
        </p:txBody>
      </p:sp>
      <p:sp>
        <p:nvSpPr>
          <p:cNvPr id="4" name="Rectangle 3"/>
          <p:cNvSpPr/>
          <p:nvPr/>
        </p:nvSpPr>
        <p:spPr>
          <a:xfrm>
            <a:off x="3657600" y="685800"/>
            <a:ext cx="2971800" cy="6247864"/>
          </a:xfrm>
          <a:prstGeom prst="rect">
            <a:avLst/>
          </a:prstGeom>
        </p:spPr>
        <p:txBody>
          <a:bodyPr wrap="square">
            <a:spAutoFit/>
          </a:bodyPr>
          <a:lstStyle/>
          <a:p>
            <a:r>
              <a:rPr lang="en-IN" sz="2000" b="1" dirty="0" smtClean="0"/>
              <a:t>Group IV</a:t>
            </a:r>
          </a:p>
          <a:p>
            <a:pPr marL="342900" indent="-342900">
              <a:buAutoNum type="arabicPlain"/>
            </a:pPr>
            <a:r>
              <a:rPr lang="en-IN" sz="2000" b="1" dirty="0" smtClean="0"/>
              <a:t>Afghanistan </a:t>
            </a:r>
          </a:p>
          <a:p>
            <a:pPr marL="342900" indent="-342900">
              <a:buAutoNum type="arabicPlain"/>
            </a:pPr>
            <a:r>
              <a:rPr lang="en-IN" sz="2000" b="1" dirty="0" smtClean="0"/>
              <a:t> Australia </a:t>
            </a:r>
          </a:p>
          <a:p>
            <a:pPr marL="342900" indent="-342900">
              <a:buAutoNum type="arabicPlain"/>
            </a:pPr>
            <a:r>
              <a:rPr lang="en-IN" sz="2000" b="1" dirty="0" smtClean="0"/>
              <a:t> Bangladesh </a:t>
            </a:r>
          </a:p>
          <a:p>
            <a:pPr marL="342900" indent="-342900">
              <a:buAutoNum type="arabicPlain"/>
            </a:pPr>
            <a:r>
              <a:rPr lang="en-IN" sz="2000" b="1" dirty="0" smtClean="0"/>
              <a:t> China</a:t>
            </a:r>
          </a:p>
          <a:p>
            <a:pPr marL="342900" indent="-342900">
              <a:buAutoNum type="arabicPlain"/>
            </a:pPr>
            <a:r>
              <a:rPr lang="en-IN" sz="2000" b="1" dirty="0" smtClean="0"/>
              <a:t> Cook Islands </a:t>
            </a:r>
          </a:p>
          <a:p>
            <a:pPr marL="342900" indent="-342900">
              <a:buAutoNum type="arabicPlain"/>
            </a:pPr>
            <a:r>
              <a:rPr lang="en-IN" sz="2000" b="1" dirty="0" smtClean="0"/>
              <a:t> Democratic People's Rep. of Korea 7</a:t>
            </a:r>
          </a:p>
          <a:p>
            <a:pPr marL="342900" indent="-342900">
              <a:buAutoNum type="arabicPlain"/>
            </a:pPr>
            <a:r>
              <a:rPr lang="en-IN" sz="2000" b="1" dirty="0" smtClean="0"/>
              <a:t>. Fiji </a:t>
            </a:r>
          </a:p>
          <a:p>
            <a:pPr marL="342900" indent="-342900">
              <a:buAutoNum type="arabicPlain"/>
            </a:pPr>
            <a:r>
              <a:rPr lang="en-IN" sz="2000" b="1" dirty="0" smtClean="0"/>
              <a:t> India </a:t>
            </a:r>
          </a:p>
          <a:p>
            <a:pPr marL="342900" indent="-342900">
              <a:buAutoNum type="arabicPlain"/>
            </a:pPr>
            <a:r>
              <a:rPr lang="en-IN" sz="2000" b="1" dirty="0" smtClean="0"/>
              <a:t>Indonesia </a:t>
            </a:r>
          </a:p>
          <a:p>
            <a:pPr marL="342900" indent="-342900">
              <a:buAutoNum type="arabicPlain"/>
            </a:pPr>
            <a:r>
              <a:rPr lang="en-IN" sz="2000" b="1" dirty="0" smtClean="0"/>
              <a:t> Iran (Islamic Republic of) </a:t>
            </a:r>
          </a:p>
          <a:p>
            <a:pPr marL="342900" indent="-342900">
              <a:buAutoNum type="arabicPlain"/>
            </a:pPr>
            <a:r>
              <a:rPr lang="en-IN" sz="2000" b="1" dirty="0" smtClean="0"/>
              <a:t> Japan </a:t>
            </a:r>
          </a:p>
          <a:p>
            <a:pPr marL="342900" indent="-342900">
              <a:buAutoNum type="arabicPlain"/>
            </a:pPr>
            <a:r>
              <a:rPr lang="en-IN" sz="2000" b="1" dirty="0" smtClean="0"/>
              <a:t> Kazakhstan</a:t>
            </a:r>
          </a:p>
          <a:p>
            <a:pPr marL="342900" indent="-342900">
              <a:buAutoNum type="arabicPlain"/>
            </a:pPr>
            <a:r>
              <a:rPr lang="en-IN" sz="2000" b="1" dirty="0" smtClean="0"/>
              <a:t> Kiribati </a:t>
            </a:r>
          </a:p>
          <a:p>
            <a:pPr marL="342900" indent="-342900">
              <a:buAutoNum type="arabicPlain"/>
            </a:pPr>
            <a:r>
              <a:rPr lang="en-IN" sz="2000" b="1" dirty="0" smtClean="0"/>
              <a:t> Malaysia </a:t>
            </a:r>
          </a:p>
          <a:p>
            <a:pPr marL="342900" indent="-342900">
              <a:buAutoNum type="arabicPlain"/>
            </a:pPr>
            <a:r>
              <a:rPr lang="en-IN" sz="2000" b="1" dirty="0" smtClean="0"/>
              <a:t>Maldives </a:t>
            </a:r>
          </a:p>
          <a:p>
            <a:pPr marL="342900" indent="-342900">
              <a:buAutoNum type="arabicPlain"/>
            </a:pPr>
            <a:r>
              <a:rPr lang="en-IN" sz="2000" b="1" dirty="0" smtClean="0"/>
              <a:t>Myanmar</a:t>
            </a:r>
          </a:p>
          <a:p>
            <a:pPr marL="342900" indent="-342900">
              <a:buAutoNum type="arabicPlain"/>
            </a:pPr>
            <a:r>
              <a:rPr lang="en-IN" sz="2000" b="1" dirty="0" smtClean="0"/>
              <a:t> Nauru</a:t>
            </a:r>
          </a:p>
        </p:txBody>
      </p:sp>
      <p:sp>
        <p:nvSpPr>
          <p:cNvPr id="5" name="TextBox 4"/>
          <p:cNvSpPr txBox="1"/>
          <p:nvPr/>
        </p:nvSpPr>
        <p:spPr>
          <a:xfrm>
            <a:off x="6400800" y="914400"/>
            <a:ext cx="2743200" cy="5324535"/>
          </a:xfrm>
          <a:prstGeom prst="rect">
            <a:avLst/>
          </a:prstGeom>
          <a:noFill/>
        </p:spPr>
        <p:txBody>
          <a:bodyPr wrap="square" rtlCol="0">
            <a:spAutoFit/>
          </a:bodyPr>
          <a:lstStyle/>
          <a:p>
            <a:pPr marL="342900" indent="-342900"/>
            <a:r>
              <a:rPr lang="en-IN" sz="2000" b="1" dirty="0" smtClean="0"/>
              <a:t>18 New Zealand </a:t>
            </a:r>
          </a:p>
          <a:p>
            <a:pPr marL="342900" indent="-342900"/>
            <a:r>
              <a:rPr lang="en-IN" sz="2000" b="1" dirty="0" smtClean="0"/>
              <a:t>19. Niue </a:t>
            </a:r>
          </a:p>
          <a:p>
            <a:pPr marL="342900" indent="-342900"/>
            <a:r>
              <a:rPr lang="en-IN" sz="2000" b="1" dirty="0" smtClean="0"/>
              <a:t>20 Pakistan </a:t>
            </a:r>
          </a:p>
          <a:p>
            <a:pPr marL="342900" indent="-342900"/>
            <a:r>
              <a:rPr lang="en-IN" sz="2000" b="1" dirty="0" smtClean="0"/>
              <a:t>21. Palau </a:t>
            </a:r>
          </a:p>
          <a:p>
            <a:pPr marL="342900" indent="-342900"/>
            <a:r>
              <a:rPr lang="en-IN" sz="2000" b="1" dirty="0" smtClean="0"/>
              <a:t>22. Papua New Guinea </a:t>
            </a:r>
          </a:p>
          <a:p>
            <a:pPr marL="342900" indent="-342900"/>
            <a:r>
              <a:rPr lang="en-IN" sz="2000" b="1" dirty="0" smtClean="0"/>
              <a:t>23. Philippines </a:t>
            </a:r>
          </a:p>
          <a:p>
            <a:pPr marL="342900" indent="-342900"/>
            <a:r>
              <a:rPr lang="en-IN" sz="2000" b="1" dirty="0" smtClean="0"/>
              <a:t>24. Rep. of Korea </a:t>
            </a:r>
          </a:p>
          <a:p>
            <a:pPr marL="342900" indent="-342900"/>
            <a:r>
              <a:rPr lang="en-IN" sz="2000" b="1" dirty="0" smtClean="0"/>
              <a:t>25. Samoa </a:t>
            </a:r>
          </a:p>
          <a:p>
            <a:pPr marL="342900" indent="-342900"/>
            <a:r>
              <a:rPr lang="en-IN" sz="2000" b="1" dirty="0" smtClean="0"/>
              <a:t>26. Singapore </a:t>
            </a:r>
          </a:p>
          <a:p>
            <a:pPr marL="342900" indent="-342900"/>
            <a:r>
              <a:rPr lang="en-IN" sz="2000" b="1" dirty="0" smtClean="0"/>
              <a:t>27. Solomon Islands </a:t>
            </a:r>
          </a:p>
          <a:p>
            <a:pPr marL="342900" indent="-342900"/>
            <a:r>
              <a:rPr lang="en-IN" sz="2000" b="1" dirty="0" smtClean="0"/>
              <a:t>28. Sri Lanka </a:t>
            </a:r>
          </a:p>
          <a:p>
            <a:pPr marL="342900" indent="-342900"/>
            <a:r>
              <a:rPr lang="en-IN" sz="2000" b="1" dirty="0" smtClean="0"/>
              <a:t>29. Thailand (</a:t>
            </a:r>
            <a:r>
              <a:rPr lang="en-IN" sz="2000" b="1" dirty="0" err="1" smtClean="0"/>
              <a:t>Somkiat</a:t>
            </a:r>
            <a:r>
              <a:rPr lang="en-IN" sz="2000" b="1" dirty="0" smtClean="0"/>
              <a:t> </a:t>
            </a:r>
            <a:r>
              <a:rPr lang="en-IN" sz="2000" b="1" dirty="0" err="1" smtClean="0"/>
              <a:t>Khokiattiwong</a:t>
            </a:r>
            <a:r>
              <a:rPr lang="en-IN" sz="2000" b="1" dirty="0" smtClean="0"/>
              <a:t>)</a:t>
            </a:r>
          </a:p>
          <a:p>
            <a:pPr marL="342900" indent="-342900"/>
            <a:r>
              <a:rPr lang="en-IN" sz="2000" b="1" dirty="0" smtClean="0"/>
              <a:t> 30. Timor-Leste</a:t>
            </a:r>
          </a:p>
          <a:p>
            <a:pPr marL="342900" indent="-342900"/>
            <a:r>
              <a:rPr lang="en-IN" sz="2000" b="1" dirty="0" smtClean="0"/>
              <a:t> 31. Tonga </a:t>
            </a:r>
          </a:p>
          <a:p>
            <a:pPr marL="342900" indent="-342900"/>
            <a:r>
              <a:rPr lang="en-IN" sz="2000" b="1" dirty="0" smtClean="0"/>
              <a:t>32. Tuvalu </a:t>
            </a:r>
          </a:p>
          <a:p>
            <a:pPr marL="342900" indent="-342900"/>
            <a:r>
              <a:rPr lang="en-IN" sz="2000" b="1" dirty="0" smtClean="0"/>
              <a:t>33. Vanuatu</a:t>
            </a:r>
            <a:endParaRPr lang="en-IN" dirty="0"/>
          </a:p>
        </p:txBody>
      </p:sp>
    </p:spTree>
    <p:extLst>
      <p:ext uri="{BB962C8B-B14F-4D97-AF65-F5344CB8AC3E}">
        <p14:creationId xmlns:p14="http://schemas.microsoft.com/office/powerpoint/2010/main" val="164155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hape 84"/>
          <p:cNvSpPr>
            <a:spLocks noChangeArrowheads="1"/>
          </p:cNvSpPr>
          <p:nvPr/>
        </p:nvSpPr>
        <p:spPr bwMode="auto">
          <a:xfrm>
            <a:off x="5029200" y="4648200"/>
            <a:ext cx="304800" cy="228600"/>
          </a:xfrm>
          <a:prstGeom prst="rect">
            <a:avLst/>
          </a:prstGeom>
          <a:solidFill>
            <a:srgbClr val="BFBFBF"/>
          </a:solidFill>
          <a:ln w="9525">
            <a:solidFill>
              <a:srgbClr val="BFBFBF"/>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482" name="Shape 85"/>
          <p:cNvSpPr>
            <a:spLocks noChangeArrowheads="1"/>
          </p:cNvSpPr>
          <p:nvPr/>
        </p:nvSpPr>
        <p:spPr bwMode="auto">
          <a:xfrm>
            <a:off x="7496175" y="1223963"/>
            <a:ext cx="304800" cy="228600"/>
          </a:xfrm>
          <a:prstGeom prst="rect">
            <a:avLst/>
          </a:prstGeom>
          <a:solidFill>
            <a:srgbClr val="BFBFBF"/>
          </a:solidFill>
          <a:ln w="9525">
            <a:solidFill>
              <a:srgbClr val="BFBFBF"/>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pic>
        <p:nvPicPr>
          <p:cNvPr id="20483" name="Shape 86"/>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143000"/>
            <a:ext cx="6772275"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4" name="Shape 87"/>
          <p:cNvPicPr preferRelativeResize="0">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43400" y="4648200"/>
            <a:ext cx="630238"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Shape 88"/>
          <p:cNvPicPr preferRelativeResize="0">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05625" y="4600575"/>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Shape 89"/>
          <p:cNvPicPr preferRelativeResize="0">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00863" y="4000500"/>
            <a:ext cx="533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7" name="Shape 90"/>
          <p:cNvPicPr preferRelativeResize="0">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910388" y="3276600"/>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8" name="Shape 91"/>
          <p:cNvPicPr preferRelativeResize="0">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900863" y="2590800"/>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9" name="Shape 92"/>
          <p:cNvPicPr preferRelativeResize="0">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886575" y="1905000"/>
            <a:ext cx="542925"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0" name="Shape 93"/>
          <p:cNvPicPr preferRelativeResize="0">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4613" y="914400"/>
            <a:ext cx="6302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1" name="Shape 94"/>
          <p:cNvSpPr txBox="1">
            <a:spLocks noChangeArrowheads="1"/>
          </p:cNvSpPr>
          <p:nvPr/>
        </p:nvSpPr>
        <p:spPr bwMode="auto">
          <a:xfrm>
            <a:off x="692150" y="914400"/>
            <a:ext cx="2432050" cy="600075"/>
          </a:xfrm>
          <a:prstGeom prst="rect">
            <a:avLst/>
          </a:prstGeom>
          <a:solidFill>
            <a:srgbClr val="7F7F7F"/>
          </a:solidFill>
          <a:ln w="9525">
            <a:solidFill>
              <a:schemeClr val="tx1"/>
            </a:solidFill>
            <a:round/>
            <a:headEnd/>
            <a:tailEnd/>
          </a:ln>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FFFFFF"/>
                </a:solidFill>
                <a:cs typeface="Arial" charset="0"/>
                <a:sym typeface="Arial" charset="0"/>
              </a:rPr>
              <a:t>continuous satellite measurements of sea surface temperature, height, winds, ocean color, and sea ice</a:t>
            </a:r>
          </a:p>
        </p:txBody>
      </p:sp>
      <p:pic>
        <p:nvPicPr>
          <p:cNvPr id="20492" name="Shape 95"/>
          <p:cNvPicPr preferRelativeResize="0">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896100" y="1219200"/>
            <a:ext cx="53975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3" name="Shape 96"/>
          <p:cNvSpPr txBox="1">
            <a:spLocks noChangeArrowheads="1"/>
          </p:cNvSpPr>
          <p:nvPr/>
        </p:nvSpPr>
        <p:spPr bwMode="auto">
          <a:xfrm>
            <a:off x="3733800" y="68580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800">
                <a:solidFill>
                  <a:srgbClr val="000000"/>
                </a:solidFill>
                <a:cs typeface="Arial" charset="0"/>
                <a:sym typeface="Arial" charset="0"/>
              </a:rPr>
              <a:t>Total in situ networks</a:t>
            </a:r>
          </a:p>
        </p:txBody>
      </p:sp>
      <p:sp>
        <p:nvSpPr>
          <p:cNvPr id="20494" name="Shape 97"/>
          <p:cNvSpPr txBox="1">
            <a:spLocks noChangeArrowheads="1"/>
          </p:cNvSpPr>
          <p:nvPr/>
        </p:nvSpPr>
        <p:spPr bwMode="auto">
          <a:xfrm>
            <a:off x="6096000" y="696913"/>
            <a:ext cx="609600" cy="369887"/>
          </a:xfrm>
          <a:prstGeom prst="rect">
            <a:avLst/>
          </a:prstGeom>
          <a:solidFill>
            <a:srgbClr val="D8D8D8"/>
          </a:solidFill>
          <a:ln w="9525">
            <a:solidFill>
              <a:schemeClr val="tx1"/>
            </a:solidFill>
            <a:round/>
            <a:headEnd/>
            <a:tailEnd/>
          </a:ln>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800">
                <a:solidFill>
                  <a:srgbClr val="953734"/>
                </a:solidFill>
                <a:latin typeface="Calibri" pitchFamily="34" charset="0"/>
                <a:sym typeface="Calibri" pitchFamily="34" charset="0"/>
              </a:rPr>
              <a:t>66%</a:t>
            </a:r>
          </a:p>
        </p:txBody>
      </p:sp>
      <p:sp>
        <p:nvSpPr>
          <p:cNvPr id="20495" name="Shape 98"/>
          <p:cNvSpPr txBox="1">
            <a:spLocks noChangeArrowheads="1"/>
          </p:cNvSpPr>
          <p:nvPr/>
        </p:nvSpPr>
        <p:spPr bwMode="auto">
          <a:xfrm>
            <a:off x="6858000" y="6858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800">
                <a:solidFill>
                  <a:srgbClr val="000000"/>
                </a:solidFill>
              </a:rPr>
              <a:t>March </a:t>
            </a:r>
            <a:r>
              <a:rPr lang="en-US" altLang="en-US" sz="1800">
                <a:solidFill>
                  <a:srgbClr val="000000"/>
                </a:solidFill>
                <a:cs typeface="Arial" charset="0"/>
                <a:sym typeface="Arial" charset="0"/>
              </a:rPr>
              <a:t>201</a:t>
            </a:r>
            <a:r>
              <a:rPr lang="en-US" altLang="en-US" sz="1800">
                <a:solidFill>
                  <a:srgbClr val="000000"/>
                </a:solidFill>
                <a:sym typeface="Arial" charset="0"/>
              </a:rPr>
              <a:t>5</a:t>
            </a:r>
            <a:endParaRPr lang="en-US" altLang="en-US" sz="1800">
              <a:solidFill>
                <a:srgbClr val="000000"/>
              </a:solidFill>
            </a:endParaRPr>
          </a:p>
        </p:txBody>
      </p:sp>
      <p:sp>
        <p:nvSpPr>
          <p:cNvPr id="20496" name="Shape 99"/>
          <p:cNvSpPr txBox="1">
            <a:spLocks noChangeArrowheads="1"/>
          </p:cNvSpPr>
          <p:nvPr/>
        </p:nvSpPr>
        <p:spPr bwMode="auto">
          <a:xfrm>
            <a:off x="7753350" y="1185863"/>
            <a:ext cx="15240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800" b="1">
                <a:solidFill>
                  <a:srgbClr val="000000"/>
                </a:solidFill>
                <a:cs typeface="Arial" charset="0"/>
                <a:sym typeface="Arial" charset="0"/>
              </a:rPr>
              <a:t>Surface measurements </a:t>
            </a:r>
            <a:r>
              <a:rPr lang="en-US" altLang="en-US" sz="800">
                <a:solidFill>
                  <a:srgbClr val="000000"/>
                </a:solidFill>
                <a:cs typeface="Arial" charset="0"/>
                <a:sym typeface="Arial" charset="0"/>
              </a:rPr>
              <a:t>from  volunteer ships (VOS)</a:t>
            </a:r>
          </a:p>
        </p:txBody>
      </p:sp>
      <p:sp>
        <p:nvSpPr>
          <p:cNvPr id="20497" name="Shape 100"/>
          <p:cNvSpPr txBox="1">
            <a:spLocks noChangeArrowheads="1"/>
          </p:cNvSpPr>
          <p:nvPr/>
        </p:nvSpPr>
        <p:spPr bwMode="auto">
          <a:xfrm>
            <a:off x="7848600" y="1871663"/>
            <a:ext cx="12954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800">
                <a:solidFill>
                  <a:srgbClr val="000000"/>
                </a:solidFill>
                <a:cs typeface="Arial" charset="0"/>
                <a:sym typeface="Arial" charset="0"/>
              </a:rPr>
              <a:t>Global</a:t>
            </a:r>
            <a:r>
              <a:rPr lang="en-US" altLang="en-US" sz="800" b="1">
                <a:solidFill>
                  <a:srgbClr val="000000"/>
                </a:solidFill>
                <a:cs typeface="Arial" charset="0"/>
                <a:sym typeface="Arial" charset="0"/>
              </a:rPr>
              <a:t> drifting surface buoy </a:t>
            </a:r>
            <a:r>
              <a:rPr lang="en-US" altLang="en-US" sz="800">
                <a:solidFill>
                  <a:srgbClr val="000000"/>
                </a:solidFill>
                <a:cs typeface="Arial" charset="0"/>
                <a:sym typeface="Arial" charset="0"/>
              </a:rPr>
              <a:t>array</a:t>
            </a:r>
          </a:p>
        </p:txBody>
      </p:sp>
      <p:sp>
        <p:nvSpPr>
          <p:cNvPr id="20498" name="Shape 101"/>
          <p:cNvSpPr txBox="1">
            <a:spLocks noChangeArrowheads="1"/>
          </p:cNvSpPr>
          <p:nvPr/>
        </p:nvSpPr>
        <p:spPr bwMode="auto">
          <a:xfrm>
            <a:off x="7848600" y="2514600"/>
            <a:ext cx="1371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800" b="1">
                <a:solidFill>
                  <a:srgbClr val="000000"/>
                </a:solidFill>
                <a:cs typeface="Arial" charset="0"/>
                <a:sym typeface="Arial" charset="0"/>
              </a:rPr>
              <a:t>Tide gauge </a:t>
            </a:r>
            <a:r>
              <a:rPr lang="en-US" altLang="en-US" sz="800">
                <a:solidFill>
                  <a:srgbClr val="000000"/>
                </a:solidFill>
                <a:cs typeface="Arial" charset="0"/>
                <a:sym typeface="Arial" charset="0"/>
              </a:rPr>
              <a:t>network (GLOSS committed)</a:t>
            </a:r>
          </a:p>
        </p:txBody>
      </p:sp>
      <p:sp>
        <p:nvSpPr>
          <p:cNvPr id="20499" name="Shape 102"/>
          <p:cNvSpPr txBox="1">
            <a:spLocks noChangeArrowheads="1"/>
          </p:cNvSpPr>
          <p:nvPr/>
        </p:nvSpPr>
        <p:spPr bwMode="auto">
          <a:xfrm>
            <a:off x="7848600" y="3200400"/>
            <a:ext cx="1371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800" b="1" dirty="0">
                <a:solidFill>
                  <a:srgbClr val="000000"/>
                </a:solidFill>
                <a:cs typeface="Arial" charset="0"/>
                <a:sym typeface="Arial" charset="0"/>
              </a:rPr>
              <a:t>XBT </a:t>
            </a:r>
            <a:r>
              <a:rPr lang="en-US" altLang="en-US" sz="800" dirty="0">
                <a:solidFill>
                  <a:srgbClr val="000000"/>
                </a:solidFill>
                <a:cs typeface="Arial" charset="0"/>
                <a:sym typeface="Arial" charset="0"/>
              </a:rPr>
              <a:t>sub-surface temperature section network</a:t>
            </a:r>
          </a:p>
        </p:txBody>
      </p:sp>
      <p:sp>
        <p:nvSpPr>
          <p:cNvPr id="20500" name="Shape 103"/>
          <p:cNvSpPr txBox="1">
            <a:spLocks noChangeArrowheads="1"/>
          </p:cNvSpPr>
          <p:nvPr/>
        </p:nvSpPr>
        <p:spPr bwMode="auto">
          <a:xfrm>
            <a:off x="7848600" y="3962400"/>
            <a:ext cx="1295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800">
                <a:solidFill>
                  <a:srgbClr val="000000"/>
                </a:solidFill>
                <a:cs typeface="Arial" charset="0"/>
                <a:sym typeface="Arial" charset="0"/>
              </a:rPr>
              <a:t>Argo </a:t>
            </a:r>
            <a:r>
              <a:rPr lang="en-US" altLang="en-US" sz="800" b="1">
                <a:solidFill>
                  <a:srgbClr val="000000"/>
                </a:solidFill>
                <a:cs typeface="Arial" charset="0"/>
                <a:sym typeface="Arial" charset="0"/>
              </a:rPr>
              <a:t>profiling float </a:t>
            </a:r>
            <a:r>
              <a:rPr lang="en-US" altLang="en-US" sz="800">
                <a:solidFill>
                  <a:srgbClr val="000000"/>
                </a:solidFill>
                <a:cs typeface="Arial" charset="0"/>
                <a:sym typeface="Arial" charset="0"/>
              </a:rPr>
              <a:t>network</a:t>
            </a:r>
          </a:p>
        </p:txBody>
      </p:sp>
      <p:sp>
        <p:nvSpPr>
          <p:cNvPr id="20501" name="Shape 104"/>
          <p:cNvSpPr txBox="1">
            <a:spLocks noChangeArrowheads="1"/>
          </p:cNvSpPr>
          <p:nvPr/>
        </p:nvSpPr>
        <p:spPr bwMode="auto">
          <a:xfrm>
            <a:off x="7772400" y="4572000"/>
            <a:ext cx="1524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800">
                <a:solidFill>
                  <a:srgbClr val="000000"/>
                </a:solidFill>
                <a:cs typeface="Arial" charset="0"/>
                <a:sym typeface="Arial" charset="0"/>
              </a:rPr>
              <a:t>Repeat</a:t>
            </a:r>
            <a:r>
              <a:rPr lang="en-US" altLang="en-US" sz="800" b="1">
                <a:solidFill>
                  <a:srgbClr val="000000"/>
                </a:solidFill>
                <a:cs typeface="Arial" charset="0"/>
                <a:sym typeface="Arial" charset="0"/>
              </a:rPr>
              <a:t> hydrography </a:t>
            </a:r>
            <a:r>
              <a:rPr lang="en-US" altLang="en-US" sz="800">
                <a:solidFill>
                  <a:srgbClr val="000000"/>
                </a:solidFill>
                <a:cs typeface="Arial" charset="0"/>
                <a:sym typeface="Arial" charset="0"/>
              </a:rPr>
              <a:t>and</a:t>
            </a:r>
            <a:r>
              <a:rPr lang="en-US" altLang="en-US" sz="800" b="1">
                <a:solidFill>
                  <a:srgbClr val="000000"/>
                </a:solidFill>
                <a:cs typeface="Arial" charset="0"/>
                <a:sym typeface="Arial" charset="0"/>
              </a:rPr>
              <a:t> carbon inventory</a:t>
            </a:r>
          </a:p>
        </p:txBody>
      </p:sp>
      <p:sp>
        <p:nvSpPr>
          <p:cNvPr id="20502" name="Shape 105"/>
          <p:cNvSpPr txBox="1">
            <a:spLocks noChangeArrowheads="1"/>
          </p:cNvSpPr>
          <p:nvPr/>
        </p:nvSpPr>
        <p:spPr bwMode="auto">
          <a:xfrm>
            <a:off x="7400925" y="1219200"/>
            <a:ext cx="5334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000">
                <a:solidFill>
                  <a:srgbClr val="000000"/>
                </a:solidFill>
                <a:cs typeface="Arial" charset="0"/>
                <a:sym typeface="Arial" charset="0"/>
              </a:rPr>
              <a:t>100%</a:t>
            </a:r>
          </a:p>
        </p:txBody>
      </p:sp>
      <p:sp>
        <p:nvSpPr>
          <p:cNvPr id="20503" name="Shape 106"/>
          <p:cNvSpPr txBox="1">
            <a:spLocks noChangeArrowheads="1"/>
          </p:cNvSpPr>
          <p:nvPr/>
        </p:nvSpPr>
        <p:spPr bwMode="auto">
          <a:xfrm>
            <a:off x="7391400" y="1608138"/>
            <a:ext cx="1828800" cy="185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600">
                <a:solidFill>
                  <a:srgbClr val="000000"/>
                </a:solidFill>
                <a:cs typeface="Arial" charset="0"/>
                <a:sym typeface="Arial" charset="0"/>
              </a:rPr>
              <a:t>250 ships in VOSclim pilot project</a:t>
            </a:r>
          </a:p>
        </p:txBody>
      </p:sp>
      <p:sp>
        <p:nvSpPr>
          <p:cNvPr id="20504" name="Shape 107"/>
          <p:cNvSpPr>
            <a:spLocks noChangeArrowheads="1"/>
          </p:cNvSpPr>
          <p:nvPr/>
        </p:nvSpPr>
        <p:spPr bwMode="auto">
          <a:xfrm>
            <a:off x="7497763" y="1905000"/>
            <a:ext cx="304800" cy="228600"/>
          </a:xfrm>
          <a:prstGeom prst="rect">
            <a:avLst/>
          </a:prstGeom>
          <a:solidFill>
            <a:srgbClr val="BFBFBF"/>
          </a:solidFill>
          <a:ln w="9525">
            <a:solidFill>
              <a:srgbClr val="BFBFBF"/>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05" name="Shape 108"/>
          <p:cNvSpPr txBox="1">
            <a:spLocks noChangeArrowheads="1"/>
          </p:cNvSpPr>
          <p:nvPr/>
        </p:nvSpPr>
        <p:spPr bwMode="auto">
          <a:xfrm>
            <a:off x="7391400" y="2286000"/>
            <a:ext cx="18288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600">
                <a:solidFill>
                  <a:srgbClr val="000000"/>
                </a:solidFill>
                <a:cs typeface="Arial" charset="0"/>
                <a:sym typeface="Arial" charset="0"/>
              </a:rPr>
              <a:t>5° resolution array: 1250 floats</a:t>
            </a:r>
          </a:p>
        </p:txBody>
      </p:sp>
      <p:sp>
        <p:nvSpPr>
          <p:cNvPr id="20506" name="Shape 109"/>
          <p:cNvSpPr txBox="1">
            <a:spLocks noChangeArrowheads="1"/>
          </p:cNvSpPr>
          <p:nvPr/>
        </p:nvSpPr>
        <p:spPr bwMode="auto">
          <a:xfrm>
            <a:off x="7396163" y="1905000"/>
            <a:ext cx="5334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000">
                <a:solidFill>
                  <a:srgbClr val="000000"/>
                </a:solidFill>
              </a:rPr>
              <a:t>100</a:t>
            </a:r>
            <a:r>
              <a:rPr lang="en-US" altLang="en-US" sz="1000">
                <a:solidFill>
                  <a:srgbClr val="000000"/>
                </a:solidFill>
                <a:cs typeface="Arial" charset="0"/>
                <a:sym typeface="Arial" charset="0"/>
              </a:rPr>
              <a:t>%</a:t>
            </a:r>
          </a:p>
        </p:txBody>
      </p:sp>
      <p:sp>
        <p:nvSpPr>
          <p:cNvPr id="20507" name="Shape 110"/>
          <p:cNvSpPr>
            <a:spLocks noChangeArrowheads="1"/>
          </p:cNvSpPr>
          <p:nvPr/>
        </p:nvSpPr>
        <p:spPr bwMode="auto">
          <a:xfrm>
            <a:off x="7497763" y="2595563"/>
            <a:ext cx="304800" cy="228600"/>
          </a:xfrm>
          <a:prstGeom prst="rect">
            <a:avLst/>
          </a:prstGeom>
          <a:solidFill>
            <a:srgbClr val="BFBFBF"/>
          </a:solidFill>
          <a:ln w="9525">
            <a:solidFill>
              <a:srgbClr val="BFBFBF"/>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08" name="Shape 111"/>
          <p:cNvSpPr txBox="1">
            <a:spLocks noChangeArrowheads="1"/>
          </p:cNvSpPr>
          <p:nvPr/>
        </p:nvSpPr>
        <p:spPr bwMode="auto">
          <a:xfrm>
            <a:off x="7439025" y="2595563"/>
            <a:ext cx="4572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000">
                <a:solidFill>
                  <a:srgbClr val="000000"/>
                </a:solidFill>
              </a:rPr>
              <a:t>40</a:t>
            </a:r>
            <a:r>
              <a:rPr lang="en-US" altLang="en-US" sz="1000">
                <a:solidFill>
                  <a:srgbClr val="000000"/>
                </a:solidFill>
                <a:cs typeface="Arial" charset="0"/>
                <a:sym typeface="Arial" charset="0"/>
              </a:rPr>
              <a:t>%</a:t>
            </a:r>
          </a:p>
        </p:txBody>
      </p:sp>
      <p:sp>
        <p:nvSpPr>
          <p:cNvPr id="20509" name="Shape 112"/>
          <p:cNvSpPr>
            <a:spLocks noChangeArrowheads="1"/>
          </p:cNvSpPr>
          <p:nvPr/>
        </p:nvSpPr>
        <p:spPr bwMode="auto">
          <a:xfrm>
            <a:off x="7497763" y="3276600"/>
            <a:ext cx="304800" cy="228600"/>
          </a:xfrm>
          <a:prstGeom prst="rect">
            <a:avLst/>
          </a:prstGeom>
          <a:solidFill>
            <a:srgbClr val="BFBFBF"/>
          </a:solidFill>
          <a:ln w="9525">
            <a:solidFill>
              <a:srgbClr val="BFBFBF"/>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10" name="Shape 113"/>
          <p:cNvSpPr txBox="1">
            <a:spLocks noChangeArrowheads="1"/>
          </p:cNvSpPr>
          <p:nvPr/>
        </p:nvSpPr>
        <p:spPr bwMode="auto">
          <a:xfrm>
            <a:off x="7448550" y="3276600"/>
            <a:ext cx="4572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000">
                <a:solidFill>
                  <a:srgbClr val="000000"/>
                </a:solidFill>
              </a:rPr>
              <a:t>39</a:t>
            </a:r>
            <a:r>
              <a:rPr lang="en-US" altLang="en-US" sz="1000">
                <a:solidFill>
                  <a:srgbClr val="000000"/>
                </a:solidFill>
                <a:cs typeface="Arial" charset="0"/>
                <a:sym typeface="Arial" charset="0"/>
              </a:rPr>
              <a:t>%</a:t>
            </a:r>
          </a:p>
        </p:txBody>
      </p:sp>
      <p:sp>
        <p:nvSpPr>
          <p:cNvPr id="20511" name="Shape 114"/>
          <p:cNvSpPr>
            <a:spLocks noChangeArrowheads="1"/>
          </p:cNvSpPr>
          <p:nvPr/>
        </p:nvSpPr>
        <p:spPr bwMode="auto">
          <a:xfrm>
            <a:off x="7497763" y="4038600"/>
            <a:ext cx="304800" cy="228600"/>
          </a:xfrm>
          <a:prstGeom prst="rect">
            <a:avLst/>
          </a:prstGeom>
          <a:solidFill>
            <a:srgbClr val="BFBFBF"/>
          </a:solidFill>
          <a:ln w="9525">
            <a:solidFill>
              <a:srgbClr val="BFBFBF"/>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12" name="Shape 115"/>
          <p:cNvSpPr txBox="1">
            <a:spLocks noChangeArrowheads="1"/>
          </p:cNvSpPr>
          <p:nvPr/>
        </p:nvSpPr>
        <p:spPr bwMode="auto">
          <a:xfrm>
            <a:off x="7410450" y="4038600"/>
            <a:ext cx="5334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000">
                <a:solidFill>
                  <a:srgbClr val="000000"/>
                </a:solidFill>
                <a:cs typeface="Arial" charset="0"/>
                <a:sym typeface="Arial" charset="0"/>
              </a:rPr>
              <a:t>100%</a:t>
            </a:r>
          </a:p>
        </p:txBody>
      </p:sp>
      <p:sp>
        <p:nvSpPr>
          <p:cNvPr id="20513" name="Shape 116"/>
          <p:cNvSpPr>
            <a:spLocks noChangeArrowheads="1"/>
          </p:cNvSpPr>
          <p:nvPr/>
        </p:nvSpPr>
        <p:spPr bwMode="auto">
          <a:xfrm>
            <a:off x="7497763" y="4610100"/>
            <a:ext cx="304800" cy="228600"/>
          </a:xfrm>
          <a:prstGeom prst="rect">
            <a:avLst/>
          </a:prstGeom>
          <a:solidFill>
            <a:srgbClr val="BFBFBF"/>
          </a:solidFill>
          <a:ln w="9525">
            <a:solidFill>
              <a:srgbClr val="BFBFBF"/>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14" name="Shape 117"/>
          <p:cNvSpPr txBox="1">
            <a:spLocks noChangeArrowheads="1"/>
          </p:cNvSpPr>
          <p:nvPr/>
        </p:nvSpPr>
        <p:spPr bwMode="auto">
          <a:xfrm>
            <a:off x="7448550" y="4595813"/>
            <a:ext cx="4572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000">
                <a:solidFill>
                  <a:srgbClr val="000000"/>
                </a:solidFill>
                <a:cs typeface="Arial" charset="0"/>
                <a:sym typeface="Arial" charset="0"/>
              </a:rPr>
              <a:t>62%</a:t>
            </a:r>
          </a:p>
        </p:txBody>
      </p:sp>
      <p:sp>
        <p:nvSpPr>
          <p:cNvPr id="20515" name="Shape 118"/>
          <p:cNvSpPr txBox="1">
            <a:spLocks noChangeArrowheads="1"/>
          </p:cNvSpPr>
          <p:nvPr/>
        </p:nvSpPr>
        <p:spPr bwMode="auto">
          <a:xfrm>
            <a:off x="7924800" y="2940050"/>
            <a:ext cx="16002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600">
                <a:solidFill>
                  <a:srgbClr val="000000"/>
                </a:solidFill>
                <a:cs typeface="Arial" charset="0"/>
                <a:sym typeface="Arial" charset="0"/>
              </a:rPr>
              <a:t>300 real-time reporting gauges</a:t>
            </a:r>
          </a:p>
        </p:txBody>
      </p:sp>
      <p:sp>
        <p:nvSpPr>
          <p:cNvPr id="20516" name="Shape 119"/>
          <p:cNvSpPr txBox="1">
            <a:spLocks noChangeArrowheads="1"/>
          </p:cNvSpPr>
          <p:nvPr/>
        </p:nvSpPr>
        <p:spPr bwMode="auto">
          <a:xfrm>
            <a:off x="7848600" y="3625850"/>
            <a:ext cx="9906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600">
                <a:solidFill>
                  <a:srgbClr val="000000"/>
                </a:solidFill>
                <a:cs typeface="Arial" charset="0"/>
                <a:sym typeface="Arial" charset="0"/>
              </a:rPr>
              <a:t>37000 XBTs deployed</a:t>
            </a:r>
          </a:p>
        </p:txBody>
      </p:sp>
      <p:sp>
        <p:nvSpPr>
          <p:cNvPr id="20517" name="Shape 120"/>
          <p:cNvSpPr txBox="1">
            <a:spLocks noChangeArrowheads="1"/>
          </p:cNvSpPr>
          <p:nvPr/>
        </p:nvSpPr>
        <p:spPr bwMode="auto">
          <a:xfrm>
            <a:off x="7391400" y="4343400"/>
            <a:ext cx="18288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600">
                <a:solidFill>
                  <a:srgbClr val="000000"/>
                </a:solidFill>
                <a:cs typeface="Arial" charset="0"/>
                <a:sym typeface="Arial" charset="0"/>
              </a:rPr>
              <a:t>3° resolution array: 3200 floats</a:t>
            </a:r>
          </a:p>
        </p:txBody>
      </p:sp>
      <p:sp>
        <p:nvSpPr>
          <p:cNvPr id="20518" name="Shape 121"/>
          <p:cNvSpPr txBox="1">
            <a:spLocks noChangeArrowheads="1"/>
          </p:cNvSpPr>
          <p:nvPr/>
        </p:nvSpPr>
        <p:spPr bwMode="auto">
          <a:xfrm>
            <a:off x="7391400" y="4997450"/>
            <a:ext cx="18288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600">
                <a:solidFill>
                  <a:srgbClr val="000000"/>
                </a:solidFill>
                <a:cs typeface="Arial" charset="0"/>
                <a:sym typeface="Arial" charset="0"/>
              </a:rPr>
              <a:t>Full ocean survey in 10 years</a:t>
            </a:r>
          </a:p>
        </p:txBody>
      </p:sp>
      <p:sp>
        <p:nvSpPr>
          <p:cNvPr id="20519" name="Shape 122"/>
          <p:cNvSpPr txBox="1">
            <a:spLocks noChangeArrowheads="1"/>
          </p:cNvSpPr>
          <p:nvPr/>
        </p:nvSpPr>
        <p:spPr bwMode="auto">
          <a:xfrm>
            <a:off x="5334000" y="4572000"/>
            <a:ext cx="1447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800">
                <a:solidFill>
                  <a:srgbClr val="000000"/>
                </a:solidFill>
                <a:cs typeface="Arial" charset="0"/>
                <a:sym typeface="Arial" charset="0"/>
              </a:rPr>
              <a:t>Global tropical </a:t>
            </a:r>
            <a:r>
              <a:rPr lang="en-US" altLang="en-US" sz="800" b="1">
                <a:solidFill>
                  <a:srgbClr val="000000"/>
                </a:solidFill>
                <a:cs typeface="Arial" charset="0"/>
                <a:sym typeface="Arial" charset="0"/>
              </a:rPr>
              <a:t>moored buoy </a:t>
            </a:r>
            <a:r>
              <a:rPr lang="en-US" altLang="en-US" sz="800">
                <a:solidFill>
                  <a:srgbClr val="000000"/>
                </a:solidFill>
                <a:cs typeface="Arial" charset="0"/>
                <a:sym typeface="Arial" charset="0"/>
              </a:rPr>
              <a:t>network</a:t>
            </a:r>
          </a:p>
        </p:txBody>
      </p:sp>
      <p:sp>
        <p:nvSpPr>
          <p:cNvPr id="20520" name="Shape 123"/>
          <p:cNvSpPr txBox="1">
            <a:spLocks noChangeArrowheads="1"/>
          </p:cNvSpPr>
          <p:nvPr/>
        </p:nvSpPr>
        <p:spPr bwMode="auto">
          <a:xfrm>
            <a:off x="4953000" y="4630738"/>
            <a:ext cx="4572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000">
                <a:solidFill>
                  <a:srgbClr val="000000"/>
                </a:solidFill>
              </a:rPr>
              <a:t>76</a:t>
            </a:r>
            <a:r>
              <a:rPr lang="en-US" altLang="en-US" sz="1000">
                <a:solidFill>
                  <a:srgbClr val="000000"/>
                </a:solidFill>
                <a:cs typeface="Arial" charset="0"/>
                <a:sym typeface="Arial" charset="0"/>
              </a:rPr>
              <a:t>%</a:t>
            </a:r>
          </a:p>
        </p:txBody>
      </p:sp>
      <p:sp>
        <p:nvSpPr>
          <p:cNvPr id="20521" name="Shape 124"/>
          <p:cNvSpPr txBox="1">
            <a:spLocks noChangeArrowheads="1"/>
          </p:cNvSpPr>
          <p:nvPr/>
        </p:nvSpPr>
        <p:spPr bwMode="auto">
          <a:xfrm>
            <a:off x="5257800" y="5105400"/>
            <a:ext cx="10668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600">
                <a:solidFill>
                  <a:srgbClr val="000000"/>
                </a:solidFill>
                <a:cs typeface="Arial" charset="0"/>
                <a:sym typeface="Arial" charset="0"/>
              </a:rPr>
              <a:t>125 moorings planned</a:t>
            </a:r>
          </a:p>
        </p:txBody>
      </p:sp>
      <p:sp>
        <p:nvSpPr>
          <p:cNvPr id="20522" name="Shape 125"/>
          <p:cNvSpPr>
            <a:spLocks noChangeArrowheads="1"/>
          </p:cNvSpPr>
          <p:nvPr/>
        </p:nvSpPr>
        <p:spPr bwMode="auto">
          <a:xfrm>
            <a:off x="2590800" y="4692650"/>
            <a:ext cx="304800" cy="228600"/>
          </a:xfrm>
          <a:prstGeom prst="rect">
            <a:avLst/>
          </a:prstGeom>
          <a:solidFill>
            <a:srgbClr val="BFBFBF"/>
          </a:solidFill>
          <a:ln w="9525">
            <a:solidFill>
              <a:srgbClr val="BFBFBF"/>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23" name="Shape 126"/>
          <p:cNvSpPr txBox="1">
            <a:spLocks noChangeArrowheads="1"/>
          </p:cNvSpPr>
          <p:nvPr/>
        </p:nvSpPr>
        <p:spPr bwMode="auto">
          <a:xfrm>
            <a:off x="2800350" y="5105400"/>
            <a:ext cx="10668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700">
                <a:solidFill>
                  <a:srgbClr val="000000"/>
                </a:solidFill>
                <a:cs typeface="Arial" charset="0"/>
                <a:sym typeface="Arial" charset="0"/>
              </a:rPr>
              <a:t>87 combined sites</a:t>
            </a:r>
          </a:p>
        </p:txBody>
      </p:sp>
      <p:sp>
        <p:nvSpPr>
          <p:cNvPr id="20524" name="Shape 127"/>
          <p:cNvSpPr txBox="1">
            <a:spLocks noChangeArrowheads="1"/>
          </p:cNvSpPr>
          <p:nvPr/>
        </p:nvSpPr>
        <p:spPr bwMode="auto">
          <a:xfrm>
            <a:off x="2895600" y="4614863"/>
            <a:ext cx="9144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800">
                <a:solidFill>
                  <a:srgbClr val="000000"/>
                </a:solidFill>
                <a:cs typeface="Arial" charset="0"/>
                <a:sym typeface="Arial" charset="0"/>
              </a:rPr>
              <a:t>Global </a:t>
            </a:r>
            <a:r>
              <a:rPr lang="en-US" altLang="en-US" sz="800" b="1">
                <a:solidFill>
                  <a:srgbClr val="000000"/>
                </a:solidFill>
                <a:cs typeface="Arial" charset="0"/>
                <a:sym typeface="Arial" charset="0"/>
              </a:rPr>
              <a:t>time series </a:t>
            </a:r>
            <a:r>
              <a:rPr lang="en-US" altLang="en-US" sz="800">
                <a:solidFill>
                  <a:srgbClr val="000000"/>
                </a:solidFill>
                <a:cs typeface="Arial" charset="0"/>
                <a:sym typeface="Arial" charset="0"/>
              </a:rPr>
              <a:t>network</a:t>
            </a:r>
          </a:p>
        </p:txBody>
      </p:sp>
      <p:sp>
        <p:nvSpPr>
          <p:cNvPr id="20525" name="Shape 128"/>
          <p:cNvSpPr txBox="1">
            <a:spLocks noChangeArrowheads="1"/>
          </p:cNvSpPr>
          <p:nvPr/>
        </p:nvSpPr>
        <p:spPr bwMode="auto">
          <a:xfrm>
            <a:off x="2538413" y="4681538"/>
            <a:ext cx="4572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000">
                <a:solidFill>
                  <a:srgbClr val="000000"/>
                </a:solidFill>
              </a:rPr>
              <a:t>66</a:t>
            </a:r>
            <a:r>
              <a:rPr lang="en-US" altLang="en-US" sz="1000">
                <a:solidFill>
                  <a:srgbClr val="000000"/>
                </a:solidFill>
                <a:cs typeface="Arial" charset="0"/>
                <a:sym typeface="Arial" charset="0"/>
              </a:rPr>
              <a:t>%</a:t>
            </a:r>
          </a:p>
        </p:txBody>
      </p:sp>
      <p:sp>
        <p:nvSpPr>
          <p:cNvPr id="20526" name="Shape 129"/>
          <p:cNvSpPr>
            <a:spLocks/>
          </p:cNvSpPr>
          <p:nvPr/>
        </p:nvSpPr>
        <p:spPr bwMode="auto">
          <a:xfrm>
            <a:off x="304800" y="5495925"/>
            <a:ext cx="7146925" cy="923925"/>
          </a:xfrm>
          <a:custGeom>
            <a:avLst/>
            <a:gdLst>
              <a:gd name="T0" fmla="*/ 52946 w 5775158"/>
              <a:gd name="T1" fmla="*/ 461613 h 924026"/>
              <a:gd name="T2" fmla="*/ 0 w 5775158"/>
              <a:gd name="T3" fmla="*/ 923218 h 924026"/>
              <a:gd name="T4" fmla="*/ 31716282 w 5775158"/>
              <a:gd name="T5" fmla="*/ 865514 h 924026"/>
              <a:gd name="T6" fmla="*/ 31769233 w 5775158"/>
              <a:gd name="T7" fmla="*/ 0 h 924026"/>
              <a:gd name="T8" fmla="*/ 23932822 w 5775158"/>
              <a:gd name="T9" fmla="*/ 0 h 924026"/>
              <a:gd name="T10" fmla="*/ 52946 w 5775158"/>
              <a:gd name="T11" fmla="*/ 461613 h 924026"/>
              <a:gd name="T12" fmla="*/ 0 60000 65536"/>
              <a:gd name="T13" fmla="*/ 0 60000 65536"/>
              <a:gd name="T14" fmla="*/ 0 60000 65536"/>
              <a:gd name="T15" fmla="*/ 0 60000 65536"/>
              <a:gd name="T16" fmla="*/ 0 60000 65536"/>
              <a:gd name="T17" fmla="*/ 0 60000 65536"/>
              <a:gd name="T18" fmla="*/ 0 w 5775158"/>
              <a:gd name="T19" fmla="*/ 0 h 924026"/>
              <a:gd name="T20" fmla="*/ 5775158 w 5775158"/>
              <a:gd name="T21" fmla="*/ 924026 h 924026"/>
            </a:gdLst>
            <a:ahLst/>
            <a:cxnLst>
              <a:cxn ang="T12">
                <a:pos x="T0" y="T1"/>
              </a:cxn>
              <a:cxn ang="T13">
                <a:pos x="T2" y="T3"/>
              </a:cxn>
              <a:cxn ang="T14">
                <a:pos x="T4" y="T5"/>
              </a:cxn>
              <a:cxn ang="T15">
                <a:pos x="T6" y="T7"/>
              </a:cxn>
              <a:cxn ang="T16">
                <a:pos x="T8" y="T9"/>
              </a:cxn>
              <a:cxn ang="T17">
                <a:pos x="T10" y="T11"/>
              </a:cxn>
            </a:cxnLst>
            <a:rect l="T18" t="T19" r="T20" b="T21"/>
            <a:pathLst>
              <a:path w="5775158" h="924026" extrusionOk="0">
                <a:moveTo>
                  <a:pt x="9625" y="462013"/>
                </a:moveTo>
                <a:lnTo>
                  <a:pt x="0" y="924026"/>
                </a:lnTo>
                <a:lnTo>
                  <a:pt x="5765533" y="866274"/>
                </a:lnTo>
                <a:lnTo>
                  <a:pt x="5775158" y="0"/>
                </a:lnTo>
                <a:lnTo>
                  <a:pt x="4350619" y="0"/>
                </a:lnTo>
                <a:lnTo>
                  <a:pt x="9625" y="462013"/>
                </a:lnTo>
                <a:close/>
              </a:path>
            </a:pathLst>
          </a:custGeom>
          <a:solidFill>
            <a:srgbClr val="B2A0C7"/>
          </a:solidFill>
          <a:ln w="15875" cap="flat">
            <a:solidFill>
              <a:schemeClr val="tx1"/>
            </a:solidFill>
            <a:prstDash val="solid"/>
            <a:round/>
            <a:headEnd type="none" w="med" len="med"/>
            <a:tailEnd type="none" w="med" len="med"/>
          </a:ln>
        </p:spPr>
        <p:txBody>
          <a:bodyPr lIns="91425" tIns="45700" rIns="91425" bIns="45700" anchor="ctr"/>
          <a:lstStyle/>
          <a:p>
            <a:endParaRPr lang="en-IN"/>
          </a:p>
        </p:txBody>
      </p:sp>
      <p:sp>
        <p:nvSpPr>
          <p:cNvPr id="20527" name="Shape 130"/>
          <p:cNvSpPr>
            <a:spLocks noChangeArrowheads="1"/>
          </p:cNvSpPr>
          <p:nvPr/>
        </p:nvSpPr>
        <p:spPr bwMode="auto">
          <a:xfrm>
            <a:off x="323850" y="6096000"/>
            <a:ext cx="438150" cy="319088"/>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28" name="Shape 131"/>
          <p:cNvSpPr>
            <a:spLocks noChangeArrowheads="1"/>
          </p:cNvSpPr>
          <p:nvPr/>
        </p:nvSpPr>
        <p:spPr bwMode="auto">
          <a:xfrm>
            <a:off x="790575" y="6053138"/>
            <a:ext cx="438150" cy="347662"/>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29" name="Shape 132"/>
          <p:cNvSpPr>
            <a:spLocks noChangeArrowheads="1"/>
          </p:cNvSpPr>
          <p:nvPr/>
        </p:nvSpPr>
        <p:spPr bwMode="auto">
          <a:xfrm>
            <a:off x="1260475" y="6029325"/>
            <a:ext cx="439738" cy="381000"/>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30" name="Shape 133"/>
          <p:cNvSpPr>
            <a:spLocks noChangeArrowheads="1"/>
          </p:cNvSpPr>
          <p:nvPr/>
        </p:nvSpPr>
        <p:spPr bwMode="auto">
          <a:xfrm>
            <a:off x="1731963" y="5999163"/>
            <a:ext cx="439737" cy="401637"/>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31" name="Shape 134"/>
          <p:cNvSpPr>
            <a:spLocks noChangeArrowheads="1"/>
          </p:cNvSpPr>
          <p:nvPr/>
        </p:nvSpPr>
        <p:spPr bwMode="auto">
          <a:xfrm>
            <a:off x="2208213" y="5970588"/>
            <a:ext cx="439737" cy="430212"/>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32" name="Shape 135"/>
          <p:cNvSpPr>
            <a:spLocks noChangeArrowheads="1"/>
          </p:cNvSpPr>
          <p:nvPr/>
        </p:nvSpPr>
        <p:spPr bwMode="auto">
          <a:xfrm>
            <a:off x="2686050" y="5943600"/>
            <a:ext cx="438150" cy="457200"/>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33" name="Shape 136"/>
          <p:cNvSpPr>
            <a:spLocks noChangeArrowheads="1"/>
          </p:cNvSpPr>
          <p:nvPr/>
        </p:nvSpPr>
        <p:spPr bwMode="auto">
          <a:xfrm>
            <a:off x="3159125" y="5943600"/>
            <a:ext cx="438150" cy="452438"/>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34" name="Shape 137"/>
          <p:cNvSpPr>
            <a:spLocks noChangeArrowheads="1"/>
          </p:cNvSpPr>
          <p:nvPr/>
        </p:nvSpPr>
        <p:spPr bwMode="auto">
          <a:xfrm>
            <a:off x="4095750" y="5838825"/>
            <a:ext cx="438150" cy="539750"/>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35" name="Shape 138"/>
          <p:cNvSpPr>
            <a:spLocks noChangeArrowheads="1"/>
          </p:cNvSpPr>
          <p:nvPr/>
        </p:nvSpPr>
        <p:spPr bwMode="auto">
          <a:xfrm>
            <a:off x="6496050" y="5791200"/>
            <a:ext cx="438150" cy="571500"/>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36" name="Shape 139"/>
          <p:cNvSpPr>
            <a:spLocks noChangeArrowheads="1"/>
          </p:cNvSpPr>
          <p:nvPr/>
        </p:nvSpPr>
        <p:spPr bwMode="auto">
          <a:xfrm>
            <a:off x="6015038" y="5791200"/>
            <a:ext cx="438150" cy="571500"/>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37" name="Shape 140"/>
          <p:cNvSpPr>
            <a:spLocks noChangeArrowheads="1"/>
          </p:cNvSpPr>
          <p:nvPr/>
        </p:nvSpPr>
        <p:spPr bwMode="auto">
          <a:xfrm>
            <a:off x="5538788" y="5800725"/>
            <a:ext cx="439737" cy="571500"/>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38" name="Shape 141"/>
          <p:cNvSpPr>
            <a:spLocks noChangeArrowheads="1"/>
          </p:cNvSpPr>
          <p:nvPr/>
        </p:nvSpPr>
        <p:spPr bwMode="auto">
          <a:xfrm>
            <a:off x="5053013" y="5800725"/>
            <a:ext cx="439737" cy="571500"/>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39" name="Shape 142"/>
          <p:cNvSpPr>
            <a:spLocks noChangeArrowheads="1"/>
          </p:cNvSpPr>
          <p:nvPr/>
        </p:nvSpPr>
        <p:spPr bwMode="auto">
          <a:xfrm>
            <a:off x="4572000" y="5800725"/>
            <a:ext cx="439738" cy="571500"/>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40" name="Shape 143"/>
          <p:cNvSpPr>
            <a:spLocks noChangeArrowheads="1"/>
          </p:cNvSpPr>
          <p:nvPr/>
        </p:nvSpPr>
        <p:spPr bwMode="auto">
          <a:xfrm>
            <a:off x="3627438" y="5867400"/>
            <a:ext cx="439737" cy="519113"/>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cxnSp>
        <p:nvCxnSpPr>
          <p:cNvPr id="20541" name="Shape 144"/>
          <p:cNvCxnSpPr>
            <a:cxnSpLocks noChangeShapeType="1"/>
          </p:cNvCxnSpPr>
          <p:nvPr/>
        </p:nvCxnSpPr>
        <p:spPr bwMode="auto">
          <a:xfrm rot="10800000" flipH="1">
            <a:off x="304800" y="6362700"/>
            <a:ext cx="6648450" cy="57150"/>
          </a:xfrm>
          <a:prstGeom prst="straightConnector1">
            <a:avLst/>
          </a:prstGeom>
          <a:noFill/>
          <a:ln w="22225">
            <a:solidFill>
              <a:schemeClr val="tx1"/>
            </a:solidFill>
            <a:round/>
            <a:headEnd/>
            <a:tailEnd/>
          </a:ln>
          <a:extLst>
            <a:ext uri="{909E8E84-426E-40dd-AFC4-6F175D3DCCD1}">
              <a14:hiddenFill xmlns:a14="http://schemas.microsoft.com/office/drawing/2010/main">
                <a:noFill/>
              </a14:hiddenFill>
            </a:ext>
          </a:extLst>
        </p:spPr>
      </p:cxnSp>
      <p:sp>
        <p:nvSpPr>
          <p:cNvPr id="20542" name="Shape 145"/>
          <p:cNvSpPr txBox="1">
            <a:spLocks noChangeArrowheads="1"/>
          </p:cNvSpPr>
          <p:nvPr/>
        </p:nvSpPr>
        <p:spPr bwMode="auto">
          <a:xfrm>
            <a:off x="304800" y="6096000"/>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30</a:t>
            </a:r>
          </a:p>
        </p:txBody>
      </p:sp>
      <p:sp>
        <p:nvSpPr>
          <p:cNvPr id="20543" name="Shape 146"/>
          <p:cNvSpPr txBox="1">
            <a:spLocks noChangeArrowheads="1"/>
          </p:cNvSpPr>
          <p:nvPr/>
        </p:nvSpPr>
        <p:spPr bwMode="auto">
          <a:xfrm>
            <a:off x="762000" y="6096000"/>
            <a:ext cx="457200"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34</a:t>
            </a:r>
          </a:p>
        </p:txBody>
      </p:sp>
      <p:sp>
        <p:nvSpPr>
          <p:cNvPr id="20544" name="Shape 147"/>
          <p:cNvSpPr txBox="1">
            <a:spLocks noChangeArrowheads="1"/>
          </p:cNvSpPr>
          <p:nvPr/>
        </p:nvSpPr>
        <p:spPr bwMode="auto">
          <a:xfrm>
            <a:off x="1219200" y="6092825"/>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40</a:t>
            </a:r>
          </a:p>
        </p:txBody>
      </p:sp>
      <p:sp>
        <p:nvSpPr>
          <p:cNvPr id="20545" name="Shape 148"/>
          <p:cNvSpPr txBox="1">
            <a:spLocks noChangeArrowheads="1"/>
          </p:cNvSpPr>
          <p:nvPr/>
        </p:nvSpPr>
        <p:spPr bwMode="auto">
          <a:xfrm>
            <a:off x="1752600" y="6092825"/>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45</a:t>
            </a:r>
          </a:p>
        </p:txBody>
      </p:sp>
      <p:sp>
        <p:nvSpPr>
          <p:cNvPr id="20546" name="Shape 149"/>
          <p:cNvSpPr txBox="1">
            <a:spLocks noChangeArrowheads="1"/>
          </p:cNvSpPr>
          <p:nvPr/>
        </p:nvSpPr>
        <p:spPr bwMode="auto">
          <a:xfrm>
            <a:off x="2209800" y="6096000"/>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48</a:t>
            </a:r>
          </a:p>
        </p:txBody>
      </p:sp>
      <p:sp>
        <p:nvSpPr>
          <p:cNvPr id="20547" name="Shape 150"/>
          <p:cNvSpPr txBox="1">
            <a:spLocks noChangeArrowheads="1"/>
          </p:cNvSpPr>
          <p:nvPr/>
        </p:nvSpPr>
        <p:spPr bwMode="auto">
          <a:xfrm>
            <a:off x="2667000" y="6096000"/>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55</a:t>
            </a:r>
          </a:p>
        </p:txBody>
      </p:sp>
      <p:sp>
        <p:nvSpPr>
          <p:cNvPr id="20548" name="Shape 151"/>
          <p:cNvSpPr txBox="1">
            <a:spLocks noChangeArrowheads="1"/>
          </p:cNvSpPr>
          <p:nvPr/>
        </p:nvSpPr>
        <p:spPr bwMode="auto">
          <a:xfrm>
            <a:off x="3124200" y="6096000"/>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56</a:t>
            </a:r>
          </a:p>
        </p:txBody>
      </p:sp>
      <p:sp>
        <p:nvSpPr>
          <p:cNvPr id="20549" name="Shape 152"/>
          <p:cNvSpPr txBox="1">
            <a:spLocks noChangeArrowheads="1"/>
          </p:cNvSpPr>
          <p:nvPr/>
        </p:nvSpPr>
        <p:spPr bwMode="auto">
          <a:xfrm>
            <a:off x="3657600" y="6092825"/>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59</a:t>
            </a:r>
          </a:p>
        </p:txBody>
      </p:sp>
      <p:sp>
        <p:nvSpPr>
          <p:cNvPr id="20550" name="Shape 153"/>
          <p:cNvSpPr txBox="1">
            <a:spLocks noChangeArrowheads="1"/>
          </p:cNvSpPr>
          <p:nvPr/>
        </p:nvSpPr>
        <p:spPr bwMode="auto">
          <a:xfrm>
            <a:off x="4114800" y="6096000"/>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60</a:t>
            </a:r>
          </a:p>
        </p:txBody>
      </p:sp>
      <p:sp>
        <p:nvSpPr>
          <p:cNvPr id="20551" name="Shape 154"/>
          <p:cNvSpPr txBox="1">
            <a:spLocks noChangeArrowheads="1"/>
          </p:cNvSpPr>
          <p:nvPr/>
        </p:nvSpPr>
        <p:spPr bwMode="auto">
          <a:xfrm>
            <a:off x="4572000" y="6096000"/>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62</a:t>
            </a:r>
          </a:p>
        </p:txBody>
      </p:sp>
      <p:sp>
        <p:nvSpPr>
          <p:cNvPr id="20552" name="Shape 155"/>
          <p:cNvSpPr txBox="1">
            <a:spLocks noChangeArrowheads="1"/>
          </p:cNvSpPr>
          <p:nvPr/>
        </p:nvSpPr>
        <p:spPr bwMode="auto">
          <a:xfrm>
            <a:off x="5029200" y="6096000"/>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62</a:t>
            </a:r>
          </a:p>
        </p:txBody>
      </p:sp>
      <p:sp>
        <p:nvSpPr>
          <p:cNvPr id="20553" name="Shape 156"/>
          <p:cNvSpPr txBox="1">
            <a:spLocks noChangeArrowheads="1"/>
          </p:cNvSpPr>
          <p:nvPr/>
        </p:nvSpPr>
        <p:spPr bwMode="auto">
          <a:xfrm>
            <a:off x="5562600" y="6096000"/>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62</a:t>
            </a:r>
          </a:p>
        </p:txBody>
      </p:sp>
      <p:sp>
        <p:nvSpPr>
          <p:cNvPr id="20554" name="Shape 157"/>
          <p:cNvSpPr txBox="1">
            <a:spLocks noChangeArrowheads="1"/>
          </p:cNvSpPr>
          <p:nvPr/>
        </p:nvSpPr>
        <p:spPr bwMode="auto">
          <a:xfrm>
            <a:off x="6019800" y="6096000"/>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62</a:t>
            </a:r>
          </a:p>
        </p:txBody>
      </p:sp>
      <p:sp>
        <p:nvSpPr>
          <p:cNvPr id="20555" name="Shape 158"/>
          <p:cNvSpPr txBox="1">
            <a:spLocks noChangeArrowheads="1"/>
          </p:cNvSpPr>
          <p:nvPr/>
        </p:nvSpPr>
        <p:spPr bwMode="auto">
          <a:xfrm>
            <a:off x="6477000" y="6096000"/>
            <a:ext cx="609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62%</a:t>
            </a:r>
          </a:p>
        </p:txBody>
      </p:sp>
      <p:sp>
        <p:nvSpPr>
          <p:cNvPr id="20556" name="Shape 159"/>
          <p:cNvSpPr txBox="1">
            <a:spLocks noChangeArrowheads="1"/>
          </p:cNvSpPr>
          <p:nvPr/>
        </p:nvSpPr>
        <p:spPr bwMode="auto">
          <a:xfrm>
            <a:off x="3048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2000</a:t>
            </a:r>
          </a:p>
        </p:txBody>
      </p:sp>
      <p:sp>
        <p:nvSpPr>
          <p:cNvPr id="20557" name="Shape 160"/>
          <p:cNvSpPr txBox="1">
            <a:spLocks noChangeArrowheads="1"/>
          </p:cNvSpPr>
          <p:nvPr/>
        </p:nvSpPr>
        <p:spPr bwMode="auto">
          <a:xfrm>
            <a:off x="7620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2001</a:t>
            </a:r>
          </a:p>
        </p:txBody>
      </p:sp>
      <p:sp>
        <p:nvSpPr>
          <p:cNvPr id="20558" name="Shape 161"/>
          <p:cNvSpPr txBox="1">
            <a:spLocks noChangeArrowheads="1"/>
          </p:cNvSpPr>
          <p:nvPr/>
        </p:nvSpPr>
        <p:spPr bwMode="auto">
          <a:xfrm>
            <a:off x="12192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2002</a:t>
            </a:r>
          </a:p>
        </p:txBody>
      </p:sp>
      <p:sp>
        <p:nvSpPr>
          <p:cNvPr id="20559" name="Shape 162"/>
          <p:cNvSpPr txBox="1">
            <a:spLocks noChangeArrowheads="1"/>
          </p:cNvSpPr>
          <p:nvPr/>
        </p:nvSpPr>
        <p:spPr bwMode="auto">
          <a:xfrm>
            <a:off x="64770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2013</a:t>
            </a:r>
          </a:p>
        </p:txBody>
      </p:sp>
      <p:sp>
        <p:nvSpPr>
          <p:cNvPr id="20560" name="Shape 163"/>
          <p:cNvSpPr txBox="1">
            <a:spLocks noChangeArrowheads="1"/>
          </p:cNvSpPr>
          <p:nvPr/>
        </p:nvSpPr>
        <p:spPr bwMode="auto">
          <a:xfrm>
            <a:off x="16764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2003</a:t>
            </a:r>
          </a:p>
        </p:txBody>
      </p:sp>
      <p:sp>
        <p:nvSpPr>
          <p:cNvPr id="20561" name="Shape 164"/>
          <p:cNvSpPr txBox="1">
            <a:spLocks noChangeArrowheads="1"/>
          </p:cNvSpPr>
          <p:nvPr/>
        </p:nvSpPr>
        <p:spPr bwMode="auto">
          <a:xfrm>
            <a:off x="21336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2004</a:t>
            </a:r>
          </a:p>
        </p:txBody>
      </p:sp>
      <p:sp>
        <p:nvSpPr>
          <p:cNvPr id="20562" name="Shape 165"/>
          <p:cNvSpPr txBox="1">
            <a:spLocks noChangeArrowheads="1"/>
          </p:cNvSpPr>
          <p:nvPr/>
        </p:nvSpPr>
        <p:spPr bwMode="auto">
          <a:xfrm>
            <a:off x="25908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2005</a:t>
            </a:r>
          </a:p>
        </p:txBody>
      </p:sp>
      <p:sp>
        <p:nvSpPr>
          <p:cNvPr id="20563" name="Shape 166"/>
          <p:cNvSpPr txBox="1">
            <a:spLocks noChangeArrowheads="1"/>
          </p:cNvSpPr>
          <p:nvPr/>
        </p:nvSpPr>
        <p:spPr bwMode="auto">
          <a:xfrm>
            <a:off x="31242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2006</a:t>
            </a:r>
          </a:p>
        </p:txBody>
      </p:sp>
      <p:sp>
        <p:nvSpPr>
          <p:cNvPr id="20564" name="Shape 167"/>
          <p:cNvSpPr txBox="1">
            <a:spLocks noChangeArrowheads="1"/>
          </p:cNvSpPr>
          <p:nvPr/>
        </p:nvSpPr>
        <p:spPr bwMode="auto">
          <a:xfrm>
            <a:off x="35814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2007</a:t>
            </a:r>
          </a:p>
        </p:txBody>
      </p:sp>
      <p:sp>
        <p:nvSpPr>
          <p:cNvPr id="20565" name="Shape 168"/>
          <p:cNvSpPr txBox="1">
            <a:spLocks noChangeArrowheads="1"/>
          </p:cNvSpPr>
          <p:nvPr/>
        </p:nvSpPr>
        <p:spPr bwMode="auto">
          <a:xfrm>
            <a:off x="40386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2008</a:t>
            </a:r>
          </a:p>
        </p:txBody>
      </p:sp>
      <p:sp>
        <p:nvSpPr>
          <p:cNvPr id="20566" name="Shape 169"/>
          <p:cNvSpPr txBox="1">
            <a:spLocks noChangeArrowheads="1"/>
          </p:cNvSpPr>
          <p:nvPr/>
        </p:nvSpPr>
        <p:spPr bwMode="auto">
          <a:xfrm>
            <a:off x="44958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2009</a:t>
            </a:r>
          </a:p>
        </p:txBody>
      </p:sp>
      <p:sp>
        <p:nvSpPr>
          <p:cNvPr id="20567" name="Shape 170"/>
          <p:cNvSpPr txBox="1">
            <a:spLocks noChangeArrowheads="1"/>
          </p:cNvSpPr>
          <p:nvPr/>
        </p:nvSpPr>
        <p:spPr bwMode="auto">
          <a:xfrm>
            <a:off x="50292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2010</a:t>
            </a:r>
          </a:p>
        </p:txBody>
      </p:sp>
      <p:sp>
        <p:nvSpPr>
          <p:cNvPr id="20568" name="Shape 171"/>
          <p:cNvSpPr txBox="1">
            <a:spLocks noChangeArrowheads="1"/>
          </p:cNvSpPr>
          <p:nvPr/>
        </p:nvSpPr>
        <p:spPr bwMode="auto">
          <a:xfrm>
            <a:off x="54864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2011</a:t>
            </a:r>
          </a:p>
        </p:txBody>
      </p:sp>
      <p:sp>
        <p:nvSpPr>
          <p:cNvPr id="20569" name="Shape 172"/>
          <p:cNvSpPr txBox="1">
            <a:spLocks noChangeArrowheads="1"/>
          </p:cNvSpPr>
          <p:nvPr/>
        </p:nvSpPr>
        <p:spPr bwMode="auto">
          <a:xfrm>
            <a:off x="60198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2012</a:t>
            </a:r>
          </a:p>
        </p:txBody>
      </p:sp>
      <p:sp>
        <p:nvSpPr>
          <p:cNvPr id="20570" name="Shape 173"/>
          <p:cNvSpPr txBox="1">
            <a:spLocks noChangeArrowheads="1"/>
          </p:cNvSpPr>
          <p:nvPr/>
        </p:nvSpPr>
        <p:spPr bwMode="auto">
          <a:xfrm>
            <a:off x="-304800" y="5334000"/>
            <a:ext cx="144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a:buSzPct val="25000"/>
            </a:pPr>
            <a:r>
              <a:rPr lang="en-US" altLang="en-US" sz="1200">
                <a:solidFill>
                  <a:srgbClr val="000000"/>
                </a:solidFill>
                <a:cs typeface="Arial" charset="0"/>
                <a:sym typeface="Arial" charset="0"/>
              </a:rPr>
              <a:t>Representative Milestones</a:t>
            </a:r>
          </a:p>
        </p:txBody>
      </p:sp>
      <p:sp>
        <p:nvSpPr>
          <p:cNvPr id="20571" name="Shape 174"/>
          <p:cNvSpPr txBox="1">
            <a:spLocks noChangeArrowheads="1"/>
          </p:cNvSpPr>
          <p:nvPr/>
        </p:nvSpPr>
        <p:spPr bwMode="auto">
          <a:xfrm>
            <a:off x="7505700" y="5486400"/>
            <a:ext cx="1676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800">
                <a:solidFill>
                  <a:srgbClr val="000000"/>
                </a:solidFill>
                <a:cs typeface="Arial" charset="0"/>
                <a:sym typeface="Arial" charset="0"/>
              </a:rPr>
              <a:t>Original goal for full implementation  by 2010</a:t>
            </a:r>
          </a:p>
        </p:txBody>
      </p:sp>
      <p:sp>
        <p:nvSpPr>
          <p:cNvPr id="20572" name="Shape 175"/>
          <p:cNvSpPr txBox="1">
            <a:spLocks noChangeArrowheads="1"/>
          </p:cNvSpPr>
          <p:nvPr/>
        </p:nvSpPr>
        <p:spPr bwMode="auto">
          <a:xfrm>
            <a:off x="7515225" y="5981700"/>
            <a:ext cx="1628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200" dirty="0">
                <a:solidFill>
                  <a:srgbClr val="000000"/>
                </a:solidFill>
                <a:cs typeface="Arial" charset="0"/>
                <a:sym typeface="Arial" charset="0"/>
              </a:rPr>
              <a:t>System % sustained, of initial goals</a:t>
            </a:r>
          </a:p>
        </p:txBody>
      </p:sp>
      <p:sp>
        <p:nvSpPr>
          <p:cNvPr id="20573" name="Shape 176"/>
          <p:cNvSpPr txBox="1">
            <a:spLocks noChangeArrowheads="1"/>
          </p:cNvSpPr>
          <p:nvPr/>
        </p:nvSpPr>
        <p:spPr bwMode="auto">
          <a:xfrm>
            <a:off x="6873875" y="5427663"/>
            <a:ext cx="762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100%</a:t>
            </a:r>
          </a:p>
        </p:txBody>
      </p:sp>
      <p:pic>
        <p:nvPicPr>
          <p:cNvPr id="20574" name="Shape 177"/>
          <p:cNvPicPr preferRelativeResize="0">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892300" y="4645025"/>
            <a:ext cx="6223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5" name="Shape 178"/>
          <p:cNvSpPr>
            <a:spLocks noChangeArrowheads="1"/>
          </p:cNvSpPr>
          <p:nvPr/>
        </p:nvSpPr>
        <p:spPr bwMode="auto">
          <a:xfrm>
            <a:off x="2667000" y="4953000"/>
            <a:ext cx="152400" cy="152400"/>
          </a:xfrm>
          <a:prstGeom prst="diamond">
            <a:avLst/>
          </a:prstGeom>
          <a:solidFill>
            <a:srgbClr val="FF9900"/>
          </a:solidFill>
          <a:ln w="1587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76" name="Shape 179"/>
          <p:cNvSpPr>
            <a:spLocks noChangeArrowheads="1"/>
          </p:cNvSpPr>
          <p:nvPr/>
        </p:nvSpPr>
        <p:spPr bwMode="auto">
          <a:xfrm>
            <a:off x="2667000" y="5105400"/>
            <a:ext cx="152400" cy="152400"/>
          </a:xfrm>
          <a:prstGeom prst="diamond">
            <a:avLst/>
          </a:prstGeom>
          <a:noFill/>
          <a:ln w="158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77" name="Shape 180"/>
          <p:cNvSpPr>
            <a:spLocks noChangeArrowheads="1"/>
          </p:cNvSpPr>
          <p:nvPr/>
        </p:nvSpPr>
        <p:spPr bwMode="auto">
          <a:xfrm>
            <a:off x="5086350" y="4924425"/>
            <a:ext cx="152400" cy="152400"/>
          </a:xfrm>
          <a:prstGeom prst="rect">
            <a:avLst/>
          </a:prstGeom>
          <a:solidFill>
            <a:srgbClr val="FF9900"/>
          </a:solidFill>
          <a:ln w="1587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78" name="Shape 181"/>
          <p:cNvSpPr>
            <a:spLocks noChangeArrowheads="1"/>
          </p:cNvSpPr>
          <p:nvPr/>
        </p:nvSpPr>
        <p:spPr bwMode="auto">
          <a:xfrm>
            <a:off x="5086350" y="5124450"/>
            <a:ext cx="152400" cy="152400"/>
          </a:xfrm>
          <a:prstGeom prst="rect">
            <a:avLst/>
          </a:prstGeom>
          <a:noFill/>
          <a:ln w="158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cxnSp>
        <p:nvCxnSpPr>
          <p:cNvPr id="20579" name="Shape 182"/>
          <p:cNvCxnSpPr>
            <a:cxnSpLocks noChangeShapeType="1"/>
          </p:cNvCxnSpPr>
          <p:nvPr/>
        </p:nvCxnSpPr>
        <p:spPr bwMode="auto">
          <a:xfrm>
            <a:off x="7505700" y="1600200"/>
            <a:ext cx="76200" cy="0"/>
          </a:xfrm>
          <a:prstGeom prst="straightConnector1">
            <a:avLst/>
          </a:prstGeom>
          <a:noFill/>
          <a:ln w="19050">
            <a:solidFill>
              <a:srgbClr val="FF9900"/>
            </a:solidFill>
            <a:round/>
            <a:headEnd/>
            <a:tailEnd/>
          </a:ln>
          <a:extLst>
            <a:ext uri="{909E8E84-426E-40dd-AFC4-6F175D3DCCD1}">
              <a14:hiddenFill xmlns:a14="http://schemas.microsoft.com/office/drawing/2010/main">
                <a:noFill/>
              </a14:hiddenFill>
            </a:ext>
          </a:extLst>
        </p:spPr>
      </p:cxnSp>
      <p:cxnSp>
        <p:nvCxnSpPr>
          <p:cNvPr id="20580" name="Shape 183"/>
          <p:cNvCxnSpPr>
            <a:cxnSpLocks noChangeShapeType="1"/>
          </p:cNvCxnSpPr>
          <p:nvPr/>
        </p:nvCxnSpPr>
        <p:spPr bwMode="auto">
          <a:xfrm>
            <a:off x="7629525" y="1600200"/>
            <a:ext cx="76200" cy="0"/>
          </a:xfrm>
          <a:prstGeom prst="straightConnector1">
            <a:avLst/>
          </a:prstGeom>
          <a:noFill/>
          <a:ln w="19050">
            <a:solidFill>
              <a:srgbClr val="FF9900"/>
            </a:solidFill>
            <a:round/>
            <a:headEnd/>
            <a:tailEnd/>
          </a:ln>
          <a:extLst>
            <a:ext uri="{909E8E84-426E-40dd-AFC4-6F175D3DCCD1}">
              <a14:hiddenFill xmlns:a14="http://schemas.microsoft.com/office/drawing/2010/main">
                <a:noFill/>
              </a14:hiddenFill>
            </a:ext>
          </a:extLst>
        </p:spPr>
      </p:cxnSp>
      <p:cxnSp>
        <p:nvCxnSpPr>
          <p:cNvPr id="20581" name="Shape 184"/>
          <p:cNvCxnSpPr>
            <a:cxnSpLocks noChangeShapeType="1"/>
          </p:cNvCxnSpPr>
          <p:nvPr/>
        </p:nvCxnSpPr>
        <p:spPr bwMode="auto">
          <a:xfrm>
            <a:off x="7758113" y="1600200"/>
            <a:ext cx="76200" cy="0"/>
          </a:xfrm>
          <a:prstGeom prst="straightConnector1">
            <a:avLst/>
          </a:prstGeom>
          <a:noFill/>
          <a:ln w="19050">
            <a:solidFill>
              <a:srgbClr val="FF9900"/>
            </a:solidFill>
            <a:round/>
            <a:headEnd/>
            <a:tailEnd/>
          </a:ln>
          <a:extLst>
            <a:ext uri="{909E8E84-426E-40dd-AFC4-6F175D3DCCD1}">
              <a14:hiddenFill xmlns:a14="http://schemas.microsoft.com/office/drawing/2010/main">
                <a:noFill/>
              </a14:hiddenFill>
            </a:ext>
          </a:extLst>
        </p:spPr>
      </p:cxnSp>
      <p:cxnSp>
        <p:nvCxnSpPr>
          <p:cNvPr id="20582" name="Shape 185"/>
          <p:cNvCxnSpPr>
            <a:cxnSpLocks noChangeShapeType="1"/>
          </p:cNvCxnSpPr>
          <p:nvPr/>
        </p:nvCxnSpPr>
        <p:spPr bwMode="auto">
          <a:xfrm>
            <a:off x="7543800" y="2266950"/>
            <a:ext cx="228600" cy="0"/>
          </a:xfrm>
          <a:prstGeom prst="straightConnector1">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20583" name="Shape 186"/>
          <p:cNvCxnSpPr>
            <a:cxnSpLocks noChangeShapeType="1"/>
          </p:cNvCxnSpPr>
          <p:nvPr/>
        </p:nvCxnSpPr>
        <p:spPr bwMode="auto">
          <a:xfrm>
            <a:off x="7981950" y="2266950"/>
            <a:ext cx="228600" cy="0"/>
          </a:xfrm>
          <a:prstGeom prst="straightConnector1">
            <a:avLst/>
          </a:prstGeom>
          <a:noFill/>
          <a:ln w="9525">
            <a:solidFill>
              <a:srgbClr val="7030A0"/>
            </a:solidFill>
            <a:round/>
            <a:headEnd/>
            <a:tailEnd type="triangle" w="med" len="med"/>
          </a:ln>
          <a:extLst>
            <a:ext uri="{909E8E84-426E-40dd-AFC4-6F175D3DCCD1}">
              <a14:hiddenFill xmlns:a14="http://schemas.microsoft.com/office/drawing/2010/main">
                <a:noFill/>
              </a14:hiddenFill>
            </a:ext>
          </a:extLst>
        </p:spPr>
      </p:cxnSp>
      <p:sp>
        <p:nvSpPr>
          <p:cNvPr id="20584" name="Shape 187"/>
          <p:cNvSpPr txBox="1">
            <a:spLocks noChangeArrowheads="1"/>
          </p:cNvSpPr>
          <p:nvPr/>
        </p:nvSpPr>
        <p:spPr bwMode="auto">
          <a:xfrm>
            <a:off x="8172450" y="2168525"/>
            <a:ext cx="6096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600">
                <a:solidFill>
                  <a:srgbClr val="000000"/>
                </a:solidFill>
                <a:cs typeface="Arial" charset="0"/>
                <a:sym typeface="Arial" charset="0"/>
              </a:rPr>
              <a:t>ice buoys</a:t>
            </a:r>
          </a:p>
        </p:txBody>
      </p:sp>
      <p:sp>
        <p:nvSpPr>
          <p:cNvPr id="20585" name="Shape 188"/>
          <p:cNvSpPr>
            <a:spLocks noChangeArrowheads="1"/>
          </p:cNvSpPr>
          <p:nvPr/>
        </p:nvSpPr>
        <p:spPr bwMode="auto">
          <a:xfrm>
            <a:off x="7505700" y="2971800"/>
            <a:ext cx="76200" cy="76200"/>
          </a:xfrm>
          <a:prstGeom prst="triangle">
            <a:avLst>
              <a:gd name="adj" fmla="val 50000"/>
            </a:avLst>
          </a:prstGeom>
          <a:solidFill>
            <a:srgbClr val="FF0000"/>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86" name="Shape 189"/>
          <p:cNvSpPr>
            <a:spLocks noChangeArrowheads="1"/>
          </p:cNvSpPr>
          <p:nvPr/>
        </p:nvSpPr>
        <p:spPr bwMode="auto">
          <a:xfrm>
            <a:off x="7696200" y="2971800"/>
            <a:ext cx="76200" cy="76200"/>
          </a:xfrm>
          <a:prstGeom prst="triangle">
            <a:avLst>
              <a:gd name="adj"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87" name="Shape 190"/>
          <p:cNvSpPr>
            <a:spLocks noChangeArrowheads="1"/>
          </p:cNvSpPr>
          <p:nvPr/>
        </p:nvSpPr>
        <p:spPr bwMode="auto">
          <a:xfrm>
            <a:off x="7897813" y="2997200"/>
            <a:ext cx="26987" cy="26988"/>
          </a:xfrm>
          <a:prstGeom prst="flowChartConnector">
            <a:avLst/>
          </a:prstGeom>
          <a:solidFill>
            <a:schemeClr val="tx1"/>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88" name="Shape 191"/>
          <p:cNvSpPr txBox="1">
            <a:spLocks noChangeArrowheads="1"/>
          </p:cNvSpPr>
          <p:nvPr/>
        </p:nvSpPr>
        <p:spPr bwMode="auto">
          <a:xfrm>
            <a:off x="7396163" y="3014663"/>
            <a:ext cx="381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400">
                <a:solidFill>
                  <a:srgbClr val="000000"/>
                </a:solidFill>
                <a:cs typeface="Arial" charset="0"/>
                <a:sym typeface="Arial" charset="0"/>
              </a:rPr>
              <a:t>Fast data</a:t>
            </a:r>
          </a:p>
        </p:txBody>
      </p:sp>
      <p:sp>
        <p:nvSpPr>
          <p:cNvPr id="20589" name="Shape 192"/>
          <p:cNvSpPr txBox="1">
            <a:spLocks noChangeArrowheads="1"/>
          </p:cNvSpPr>
          <p:nvPr/>
        </p:nvSpPr>
        <p:spPr bwMode="auto">
          <a:xfrm>
            <a:off x="7543800" y="3014663"/>
            <a:ext cx="381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buSzPct val="25000"/>
            </a:pPr>
            <a:r>
              <a:rPr lang="en-US" altLang="en-US" sz="400">
                <a:solidFill>
                  <a:srgbClr val="000000"/>
                </a:solidFill>
                <a:cs typeface="Arial" charset="0"/>
                <a:sym typeface="Arial" charset="0"/>
              </a:rPr>
              <a:t>Slow/no data</a:t>
            </a:r>
          </a:p>
        </p:txBody>
      </p:sp>
      <p:sp>
        <p:nvSpPr>
          <p:cNvPr id="20590" name="Shape 193"/>
          <p:cNvSpPr txBox="1">
            <a:spLocks noChangeArrowheads="1"/>
          </p:cNvSpPr>
          <p:nvPr/>
        </p:nvSpPr>
        <p:spPr bwMode="auto">
          <a:xfrm>
            <a:off x="7772400" y="3022600"/>
            <a:ext cx="30480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buSzPct val="25000"/>
            </a:pPr>
            <a:r>
              <a:rPr lang="en-US" altLang="en-US" sz="400">
                <a:solidFill>
                  <a:srgbClr val="000000"/>
                </a:solidFill>
                <a:cs typeface="Arial" charset="0"/>
                <a:sym typeface="Arial" charset="0"/>
              </a:rPr>
              <a:t>GPS</a:t>
            </a:r>
          </a:p>
        </p:txBody>
      </p:sp>
      <p:cxnSp>
        <p:nvCxnSpPr>
          <p:cNvPr id="20591" name="Shape 194"/>
          <p:cNvCxnSpPr>
            <a:cxnSpLocks noChangeShapeType="1"/>
          </p:cNvCxnSpPr>
          <p:nvPr/>
        </p:nvCxnSpPr>
        <p:spPr bwMode="auto">
          <a:xfrm>
            <a:off x="7519988" y="3721100"/>
            <a:ext cx="76200" cy="0"/>
          </a:xfrm>
          <a:prstGeom prst="straightConnector1">
            <a:avLst/>
          </a:prstGeom>
          <a:noFill/>
          <a:ln w="19050">
            <a:solidFill>
              <a:srgbClr val="FF9900"/>
            </a:solidFill>
            <a:round/>
            <a:headEnd/>
            <a:tailEnd/>
          </a:ln>
          <a:extLst>
            <a:ext uri="{909E8E84-426E-40dd-AFC4-6F175D3DCCD1}">
              <a14:hiddenFill xmlns:a14="http://schemas.microsoft.com/office/drawing/2010/main">
                <a:noFill/>
              </a14:hiddenFill>
            </a:ext>
          </a:extLst>
        </p:spPr>
      </p:cxnSp>
      <p:cxnSp>
        <p:nvCxnSpPr>
          <p:cNvPr id="20592" name="Shape 195"/>
          <p:cNvCxnSpPr>
            <a:cxnSpLocks noChangeShapeType="1"/>
          </p:cNvCxnSpPr>
          <p:nvPr/>
        </p:nvCxnSpPr>
        <p:spPr bwMode="auto">
          <a:xfrm>
            <a:off x="7643813" y="3721100"/>
            <a:ext cx="76200" cy="0"/>
          </a:xfrm>
          <a:prstGeom prst="straightConnector1">
            <a:avLst/>
          </a:prstGeom>
          <a:noFill/>
          <a:ln w="19050">
            <a:solidFill>
              <a:srgbClr val="FF9900"/>
            </a:solidFill>
            <a:round/>
            <a:headEnd/>
            <a:tailEnd/>
          </a:ln>
          <a:extLst>
            <a:ext uri="{909E8E84-426E-40dd-AFC4-6F175D3DCCD1}">
              <a14:hiddenFill xmlns:a14="http://schemas.microsoft.com/office/drawing/2010/main">
                <a:noFill/>
              </a14:hiddenFill>
            </a:ext>
          </a:extLst>
        </p:spPr>
      </p:cxnSp>
      <p:cxnSp>
        <p:nvCxnSpPr>
          <p:cNvPr id="20593" name="Shape 196"/>
          <p:cNvCxnSpPr>
            <a:cxnSpLocks noChangeShapeType="1"/>
          </p:cNvCxnSpPr>
          <p:nvPr/>
        </p:nvCxnSpPr>
        <p:spPr bwMode="auto">
          <a:xfrm>
            <a:off x="7772400" y="3721100"/>
            <a:ext cx="76200" cy="0"/>
          </a:xfrm>
          <a:prstGeom prst="straightConnector1">
            <a:avLst/>
          </a:prstGeom>
          <a:noFill/>
          <a:ln w="19050">
            <a:solidFill>
              <a:srgbClr val="FF9900"/>
            </a:solidFill>
            <a:round/>
            <a:headEnd/>
            <a:tailEnd/>
          </a:ln>
          <a:extLst>
            <a:ext uri="{909E8E84-426E-40dd-AFC4-6F175D3DCCD1}">
              <a14:hiddenFill xmlns:a14="http://schemas.microsoft.com/office/drawing/2010/main">
                <a:noFill/>
              </a14:hiddenFill>
            </a:ext>
          </a:extLst>
        </p:spPr>
      </p:cxnSp>
      <p:sp>
        <p:nvSpPr>
          <p:cNvPr id="20594" name="Shape 197"/>
          <p:cNvSpPr txBox="1">
            <a:spLocks noChangeArrowheads="1"/>
          </p:cNvSpPr>
          <p:nvPr/>
        </p:nvSpPr>
        <p:spPr bwMode="auto">
          <a:xfrm>
            <a:off x="7762875" y="4895850"/>
            <a:ext cx="838200"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400">
                <a:solidFill>
                  <a:srgbClr val="000000"/>
                </a:solidFill>
                <a:cs typeface="Arial" charset="0"/>
                <a:sym typeface="Arial" charset="0"/>
              </a:rPr>
              <a:t>(Planned)</a:t>
            </a:r>
          </a:p>
        </p:txBody>
      </p:sp>
      <p:sp>
        <p:nvSpPr>
          <p:cNvPr id="20595" name="Shape 198"/>
          <p:cNvSpPr>
            <a:spLocks noChangeArrowheads="1"/>
          </p:cNvSpPr>
          <p:nvPr/>
        </p:nvSpPr>
        <p:spPr bwMode="auto">
          <a:xfrm>
            <a:off x="6977063" y="5732463"/>
            <a:ext cx="438150" cy="630237"/>
          </a:xfrm>
          <a:prstGeom prst="rect">
            <a:avLst/>
          </a:prstGeom>
          <a:solidFill>
            <a:srgbClr val="5F497A"/>
          </a:solidFill>
          <a:ln w="9525">
            <a:solidFill>
              <a:schemeClr val="tx1"/>
            </a:solidFill>
            <a:round/>
            <a:headEnd/>
            <a:tailEnd/>
          </a:ln>
        </p:spPr>
        <p:txBody>
          <a:bodyPr lIns="91425" tIns="45700" rIns="91425" bIns="45700" anchor="ct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a:endParaRPr lang="en-US" altLang="en-US" sz="1800">
              <a:solidFill>
                <a:srgbClr val="FFFFFF"/>
              </a:solidFill>
              <a:latin typeface="Calibri" pitchFamily="34" charset="0"/>
              <a:sym typeface="Calibri" pitchFamily="34" charset="0"/>
            </a:endParaRPr>
          </a:p>
        </p:txBody>
      </p:sp>
      <p:sp>
        <p:nvSpPr>
          <p:cNvPr id="20596" name="Shape 199"/>
          <p:cNvSpPr txBox="1">
            <a:spLocks noChangeArrowheads="1"/>
          </p:cNvSpPr>
          <p:nvPr/>
        </p:nvSpPr>
        <p:spPr bwMode="auto">
          <a:xfrm>
            <a:off x="6934200" y="6096000"/>
            <a:ext cx="609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400">
                <a:solidFill>
                  <a:srgbClr val="FFFFFF"/>
                </a:solidFill>
                <a:cs typeface="Arial" charset="0"/>
                <a:sym typeface="Arial" charset="0"/>
              </a:rPr>
              <a:t>6</a:t>
            </a:r>
            <a:r>
              <a:rPr lang="en-US" altLang="en-US" sz="1400">
                <a:solidFill>
                  <a:srgbClr val="FFFFFF"/>
                </a:solidFill>
                <a:sym typeface="Arial" charset="0"/>
              </a:rPr>
              <a:t>3</a:t>
            </a:r>
            <a:r>
              <a:rPr lang="en-US" altLang="en-US" sz="1400">
                <a:solidFill>
                  <a:srgbClr val="FFFFFF"/>
                </a:solidFill>
                <a:cs typeface="Arial" charset="0"/>
                <a:sym typeface="Arial" charset="0"/>
              </a:rPr>
              <a:t>%</a:t>
            </a:r>
          </a:p>
        </p:txBody>
      </p:sp>
      <p:sp>
        <p:nvSpPr>
          <p:cNvPr id="20597" name="Shape 200"/>
          <p:cNvSpPr txBox="1">
            <a:spLocks noChangeArrowheads="1"/>
          </p:cNvSpPr>
          <p:nvPr/>
        </p:nvSpPr>
        <p:spPr bwMode="auto">
          <a:xfrm>
            <a:off x="6934200" y="6400800"/>
            <a:ext cx="5334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buSzPct val="25000"/>
            </a:pPr>
            <a:r>
              <a:rPr lang="en-US" altLang="en-US" sz="1100">
                <a:solidFill>
                  <a:srgbClr val="000000"/>
                </a:solidFill>
                <a:cs typeface="Arial" charset="0"/>
                <a:sym typeface="Arial" charset="0"/>
              </a:rPr>
              <a:t>201</a:t>
            </a:r>
            <a:r>
              <a:rPr lang="en-US" altLang="en-US" sz="1100">
                <a:solidFill>
                  <a:srgbClr val="000000"/>
                </a:solidFill>
              </a:rPr>
              <a:t>4</a:t>
            </a:r>
          </a:p>
        </p:txBody>
      </p:sp>
      <p:sp>
        <p:nvSpPr>
          <p:cNvPr id="20598" name="TextBox 1"/>
          <p:cNvSpPr txBox="1">
            <a:spLocks noChangeArrowheads="1"/>
          </p:cNvSpPr>
          <p:nvPr/>
        </p:nvSpPr>
        <p:spPr bwMode="auto">
          <a:xfrm>
            <a:off x="107950" y="115888"/>
            <a:ext cx="422846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r>
              <a:rPr lang="en-US" altLang="en-US" sz="1800" b="1" dirty="0" smtClean="0"/>
              <a:t>GOOS/GCOS  Group IV Asia Oceania</a:t>
            </a:r>
            <a:endParaRPr lang="en-US" altLang="en-US" sz="1800" b="1" dirty="0"/>
          </a:p>
        </p:txBody>
      </p:sp>
      <p:sp>
        <p:nvSpPr>
          <p:cNvPr id="2" name="TextBox 1"/>
          <p:cNvSpPr txBox="1"/>
          <p:nvPr/>
        </p:nvSpPr>
        <p:spPr>
          <a:xfrm>
            <a:off x="762000" y="1608139"/>
            <a:ext cx="1828800" cy="2201862"/>
          </a:xfrm>
          <a:prstGeom prst="rect">
            <a:avLst/>
          </a:prstGeom>
          <a:noFill/>
          <a:ln w="22225" cap="rnd">
            <a:solidFill>
              <a:schemeClr val="tx1"/>
            </a:solidFill>
          </a:ln>
        </p:spPr>
        <p:txBody>
          <a:bodyPr wrap="square" rtlCol="0">
            <a:spAutoFit/>
          </a:bodyPr>
          <a:lstStyle/>
          <a:p>
            <a:endParaRPr lang="en-IN" dirty="0"/>
          </a:p>
        </p:txBody>
      </p:sp>
    </p:spTree>
    <p:extLst>
      <p:ext uri="{BB962C8B-B14F-4D97-AF65-F5344CB8AC3E}">
        <p14:creationId xmlns:p14="http://schemas.microsoft.com/office/powerpoint/2010/main" val="628434523"/>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228600"/>
            <a:ext cx="8458200" cy="4862870"/>
          </a:xfrm>
          <a:prstGeom prst="rect">
            <a:avLst/>
          </a:prstGeom>
          <a:noFill/>
        </p:spPr>
        <p:txBody>
          <a:bodyPr wrap="square" rtlCol="0">
            <a:spAutoFit/>
          </a:bodyPr>
          <a:lstStyle/>
          <a:p>
            <a:r>
              <a:rPr lang="en-IN" sz="3200" dirty="0" smtClean="0"/>
              <a:t>GOOS Strategy</a:t>
            </a:r>
          </a:p>
          <a:p>
            <a:r>
              <a:rPr lang="en-IN" sz="2800" dirty="0" smtClean="0"/>
              <a:t>By 2030 we envision an ocean observing system with greatly expanded coverage, delivering a wider variety of essential information to a broader range of end users</a:t>
            </a:r>
            <a:r>
              <a:rPr lang="en-IN" sz="3600" dirty="0" smtClean="0"/>
              <a:t>.</a:t>
            </a:r>
          </a:p>
          <a:p>
            <a:endParaRPr lang="en-IN" sz="3600" dirty="0" smtClean="0"/>
          </a:p>
          <a:p>
            <a:endParaRPr lang="en-IN" sz="3600" dirty="0" smtClean="0"/>
          </a:p>
          <a:p>
            <a:endParaRPr lang="en-IN" sz="3200" dirty="0" smtClean="0"/>
          </a:p>
          <a:p>
            <a:endParaRPr lang="en-IN" sz="3200" dirty="0" smtClean="0"/>
          </a:p>
          <a:p>
            <a:endParaRPr lang="en-IN" sz="3200" dirty="0" smtClean="0"/>
          </a:p>
          <a:p>
            <a:endParaRPr lang="en-IN" dirty="0"/>
          </a:p>
        </p:txBody>
      </p:sp>
      <p:sp>
        <p:nvSpPr>
          <p:cNvPr id="4" name="Rectangle 3"/>
          <p:cNvSpPr/>
          <p:nvPr/>
        </p:nvSpPr>
        <p:spPr>
          <a:xfrm>
            <a:off x="381000" y="2286000"/>
            <a:ext cx="8382000" cy="4031873"/>
          </a:xfrm>
          <a:prstGeom prst="rect">
            <a:avLst/>
          </a:prstGeom>
        </p:spPr>
        <p:txBody>
          <a:bodyPr wrap="square">
            <a:spAutoFit/>
          </a:bodyPr>
          <a:lstStyle/>
          <a:p>
            <a:pPr algn="ctr"/>
            <a:r>
              <a:rPr lang="en-IN" sz="3200" b="1" dirty="0" smtClean="0"/>
              <a:t>How do we bring them together</a:t>
            </a:r>
          </a:p>
          <a:p>
            <a:endParaRPr lang="en-IN" sz="3200" dirty="0" smtClean="0"/>
          </a:p>
          <a:p>
            <a:r>
              <a:rPr lang="en-IN" sz="3200" dirty="0" smtClean="0"/>
              <a:t>Community encompasses </a:t>
            </a:r>
          </a:p>
          <a:p>
            <a:r>
              <a:rPr lang="en-IN" sz="3200" dirty="0" smtClean="0"/>
              <a:t>In situ networks and </a:t>
            </a:r>
          </a:p>
          <a:p>
            <a:r>
              <a:rPr lang="en-IN" sz="3200" dirty="0" smtClean="0"/>
              <a:t>Satellite systems, </a:t>
            </a:r>
          </a:p>
          <a:p>
            <a:r>
              <a:rPr lang="en-IN" sz="3200" dirty="0" smtClean="0"/>
              <a:t>Governments, </a:t>
            </a:r>
          </a:p>
          <a:p>
            <a:r>
              <a:rPr lang="en-IN" sz="3200" dirty="0" smtClean="0"/>
              <a:t>UN agencies and individual scientists. </a:t>
            </a:r>
          </a:p>
          <a:p>
            <a:r>
              <a:rPr lang="en-IN" sz="3200" dirty="0" smtClean="0"/>
              <a:t> Very complex</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838200"/>
            <a:ext cx="8305800" cy="5509200"/>
          </a:xfrm>
          <a:prstGeom prst="rect">
            <a:avLst/>
          </a:prstGeom>
        </p:spPr>
        <p:txBody>
          <a:bodyPr wrap="square">
            <a:spAutoFit/>
          </a:bodyPr>
          <a:lstStyle/>
          <a:p>
            <a:r>
              <a:rPr lang="en-IN" sz="2400" dirty="0" smtClean="0"/>
              <a:t>1 Strengthen partnerships, to improve delivery to end users from observations through forecasts, services, and scientific assessments; </a:t>
            </a:r>
          </a:p>
          <a:p>
            <a:r>
              <a:rPr lang="en-IN" sz="2400" dirty="0" smtClean="0"/>
              <a:t>2. Build advocacy and visibility for the sustained observing system with stakeholders, including key users and national funders; </a:t>
            </a:r>
          </a:p>
          <a:p>
            <a:r>
              <a:rPr lang="en-IN" sz="2400" dirty="0" smtClean="0"/>
              <a:t>3. Regularly evaluate the system to assess fitness-for-purpose; </a:t>
            </a:r>
          </a:p>
          <a:p>
            <a:r>
              <a:rPr lang="en-IN" sz="2400" dirty="0" smtClean="0"/>
              <a:t>4. Strengthen knowledge and exchange around value creation from ocean observation, empowering the spread of end user applications at a local level.</a:t>
            </a:r>
          </a:p>
          <a:p>
            <a:r>
              <a:rPr lang="en-IN" sz="2400" dirty="0" smtClean="0"/>
              <a:t> </a:t>
            </a:r>
          </a:p>
          <a:p>
            <a:r>
              <a:rPr lang="en-IN" sz="2800" dirty="0" smtClean="0"/>
              <a:t>IOCINDIO    Regional workshop in Kuwait May 2017</a:t>
            </a:r>
          </a:p>
          <a:p>
            <a:pPr>
              <a:buFont typeface="Arial" pitchFamily="34" charset="0"/>
              <a:buChar char="•"/>
            </a:pPr>
            <a:r>
              <a:rPr lang="en-IN" sz="2800" dirty="0" smtClean="0"/>
              <a:t>Training centre Level 2</a:t>
            </a:r>
          </a:p>
          <a:p>
            <a:pPr>
              <a:buFont typeface="Arial" pitchFamily="34" charset="0"/>
              <a:buChar char="•"/>
            </a:pPr>
            <a:r>
              <a:rPr lang="en-IN" sz="2800" dirty="0" smtClean="0"/>
              <a:t>INCOIS India and Iran</a:t>
            </a:r>
          </a:p>
          <a:p>
            <a:pPr>
              <a:buFont typeface="Arial" pitchFamily="34" charset="0"/>
              <a:buChar char="•"/>
            </a:pPr>
            <a:r>
              <a:rPr lang="en-IN" sz="2800" dirty="0" smtClean="0"/>
              <a:t>IOGOOS active</a:t>
            </a:r>
            <a:endParaRPr lang="en-IN" sz="2800" dirty="0"/>
          </a:p>
        </p:txBody>
      </p:sp>
      <p:sp>
        <p:nvSpPr>
          <p:cNvPr id="3" name="Rectangle 2"/>
          <p:cNvSpPr/>
          <p:nvPr/>
        </p:nvSpPr>
        <p:spPr>
          <a:xfrm>
            <a:off x="840835" y="152400"/>
            <a:ext cx="7160165" cy="584775"/>
          </a:xfrm>
          <a:prstGeom prst="rect">
            <a:avLst/>
          </a:prstGeom>
        </p:spPr>
        <p:txBody>
          <a:bodyPr wrap="none">
            <a:spAutoFit/>
          </a:bodyPr>
          <a:lstStyle/>
          <a:p>
            <a:r>
              <a:rPr lang="en-IN" sz="3200" b="1" dirty="0" smtClean="0"/>
              <a:t>Goal 1: Deepening Engagement &amp; Impact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763000" cy="6063198"/>
          </a:xfrm>
          <a:prstGeom prst="rect">
            <a:avLst/>
          </a:prstGeom>
        </p:spPr>
        <p:txBody>
          <a:bodyPr wrap="square">
            <a:spAutoFit/>
          </a:bodyPr>
          <a:lstStyle/>
          <a:p>
            <a:pPr algn="ctr"/>
            <a:r>
              <a:rPr lang="en-IN" sz="2800" b="1" dirty="0" smtClean="0"/>
              <a:t>Goal 2: Supporting Integration &amp; Delivery </a:t>
            </a:r>
          </a:p>
          <a:p>
            <a:r>
              <a:rPr lang="en-IN" sz="2400" dirty="0" smtClean="0"/>
              <a:t>Deliver an integrated observing system that is fit for purpose, built on a systems approach as outlined in the Framework for Ocean Observing: </a:t>
            </a:r>
          </a:p>
          <a:p>
            <a:r>
              <a:rPr lang="en-IN" sz="2400" dirty="0" smtClean="0"/>
              <a:t>Provide authoritative guidance on implementation for integrated observing, synthesizing across evolving requirements; </a:t>
            </a:r>
          </a:p>
          <a:p>
            <a:r>
              <a:rPr lang="en-IN" sz="2400" dirty="0" smtClean="0"/>
              <a:t> Sustain, strengthen and expand observations coordination through GOOS and partner communities, promoting standards and best practice, and developing metrics to measure success; </a:t>
            </a:r>
          </a:p>
          <a:p>
            <a:r>
              <a:rPr lang="en-IN" sz="2400" dirty="0" smtClean="0"/>
              <a:t> Ensure GOOS ocean observing data and information are findable, accessible, interoperable, and reusable; with appropriate quality and latency.</a:t>
            </a:r>
          </a:p>
          <a:p>
            <a:endParaRPr lang="en-IN" sz="2400" dirty="0" smtClean="0"/>
          </a:p>
          <a:p>
            <a:r>
              <a:rPr lang="en-IN" sz="2400" dirty="0" smtClean="0"/>
              <a:t>India is providing services to the region  </a:t>
            </a:r>
          </a:p>
          <a:p>
            <a:r>
              <a:rPr lang="en-IN" sz="2400" dirty="0" smtClean="0"/>
              <a:t>Tsunami ,    Potential Fisheries Zone,  Ocean state Forecast </a:t>
            </a:r>
          </a:p>
          <a:p>
            <a:r>
              <a:rPr lang="en-IN" sz="2400" dirty="0" smtClean="0"/>
              <a:t>Training to countries in Region</a:t>
            </a:r>
            <a:endParaRPr lang="en-IN"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8458200" cy="5878532"/>
          </a:xfrm>
          <a:prstGeom prst="rect">
            <a:avLst/>
          </a:prstGeom>
        </p:spPr>
        <p:txBody>
          <a:bodyPr wrap="square">
            <a:spAutoFit/>
          </a:bodyPr>
          <a:lstStyle/>
          <a:p>
            <a:pPr algn="ctr"/>
            <a:r>
              <a:rPr lang="en-IN" sz="3200" b="1" dirty="0" smtClean="0"/>
              <a:t>Goal 3: Building for the future</a:t>
            </a:r>
          </a:p>
          <a:p>
            <a:endParaRPr lang="en-IN" sz="3200" dirty="0" smtClean="0"/>
          </a:p>
          <a:p>
            <a:r>
              <a:rPr lang="en-IN" sz="2400" dirty="0" smtClean="0"/>
              <a:t>Support innovation in observing technologies and network</a:t>
            </a:r>
          </a:p>
          <a:p>
            <a:pPr algn="r"/>
            <a:r>
              <a:rPr lang="en-IN" sz="2400" dirty="0" smtClean="0"/>
              <a:t>Happening ex RAMA network</a:t>
            </a:r>
          </a:p>
          <a:p>
            <a:endParaRPr lang="en-IN" sz="2400" dirty="0" smtClean="0"/>
          </a:p>
          <a:p>
            <a:r>
              <a:rPr lang="en-IN" sz="2400" dirty="0" smtClean="0"/>
              <a:t>.Develop capacity to ensure a broader range of stakeholders participate in, and benefit from, GOOS;    </a:t>
            </a:r>
          </a:p>
          <a:p>
            <a:pPr algn="r"/>
            <a:r>
              <a:rPr lang="en-IN" sz="2400" b="1" dirty="0" smtClean="0"/>
              <a:t>happening short term </a:t>
            </a:r>
          </a:p>
          <a:p>
            <a:r>
              <a:rPr lang="en-IN" sz="2400" dirty="0" smtClean="0"/>
              <a:t>Extend systematic observations to understand human impacts on the ocean;</a:t>
            </a:r>
          </a:p>
          <a:p>
            <a:pPr algn="r"/>
            <a:r>
              <a:rPr lang="en-IN" sz="2400" b="1" dirty="0" smtClean="0"/>
              <a:t>Sharing of experience among countries </a:t>
            </a:r>
          </a:p>
          <a:p>
            <a:r>
              <a:rPr lang="en-IN" sz="2400" dirty="0" smtClean="0"/>
              <a:t> Play a leading role in establishing effective governance for global in situ and satellite observing, together with partners and stakeholders.</a:t>
            </a:r>
          </a:p>
          <a:p>
            <a:pPr algn="r"/>
            <a:r>
              <a:rPr lang="en-IN" sz="2400" b="1" i="1" dirty="0" smtClean="0"/>
              <a:t>Not so much happening</a:t>
            </a:r>
            <a:endParaRPr lang="en-IN" sz="2400" b="1"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0"/>
            <a:ext cx="8610600" cy="6617196"/>
          </a:xfrm>
          <a:prstGeom prst="rect">
            <a:avLst/>
          </a:prstGeom>
          <a:noFill/>
        </p:spPr>
        <p:txBody>
          <a:bodyPr wrap="square" rtlCol="0">
            <a:spAutoFit/>
          </a:bodyPr>
          <a:lstStyle/>
          <a:p>
            <a:r>
              <a:rPr lang="en-IN" sz="3200" b="1" dirty="0" smtClean="0"/>
              <a:t>Challenges/ Short comings on Strategy and EOVs</a:t>
            </a:r>
          </a:p>
          <a:p>
            <a:pPr marL="541338" indent="-541338">
              <a:buBlip>
                <a:blip r:embed="rId2"/>
              </a:buBlip>
            </a:pPr>
            <a:r>
              <a:rPr lang="en-IN" sz="2800" dirty="0" smtClean="0"/>
              <a:t>Role of GOOOS SC IV member to member countries IOC should use them as Regional partner to communicate with PR of IOC</a:t>
            </a:r>
          </a:p>
          <a:p>
            <a:pPr marL="541338" indent="-541338">
              <a:buBlip>
                <a:blip r:embed="rId2"/>
              </a:buBlip>
            </a:pPr>
            <a:r>
              <a:rPr lang="en-IN" sz="2800" dirty="0" smtClean="0"/>
              <a:t>Not known to many- To Publicize and popularise through IOC </a:t>
            </a:r>
          </a:p>
          <a:p>
            <a:pPr marL="541338" indent="-541338">
              <a:buBlip>
                <a:blip r:embed="rId2"/>
              </a:buBlip>
            </a:pPr>
            <a:r>
              <a:rPr lang="en-IN" sz="2800" dirty="0" smtClean="0"/>
              <a:t>Specific long term   capacity building is needed – short term trainings</a:t>
            </a:r>
          </a:p>
          <a:p>
            <a:pPr marL="541338" indent="-541338">
              <a:buBlip>
                <a:blip r:embed="rId2"/>
              </a:buBlip>
            </a:pPr>
            <a:r>
              <a:rPr lang="en-IN" sz="2800" dirty="0" smtClean="0"/>
              <a:t>Continued long term data collection </a:t>
            </a:r>
            <a:r>
              <a:rPr lang="en-IN" sz="2800" dirty="0" err="1" smtClean="0"/>
              <a:t>witin</a:t>
            </a:r>
            <a:r>
              <a:rPr lang="en-IN" sz="2800" dirty="0" smtClean="0"/>
              <a:t> EEZ is needed</a:t>
            </a:r>
          </a:p>
          <a:p>
            <a:pPr marL="541338" indent="-541338">
              <a:buBlip>
                <a:blip r:embed="rId2"/>
              </a:buBlip>
            </a:pPr>
            <a:r>
              <a:rPr lang="en-IN" sz="2800" dirty="0" smtClean="0"/>
              <a:t>  Industry  Nippon (Japan)  TATA (India) Seabird Inc (USA)</a:t>
            </a:r>
          </a:p>
          <a:p>
            <a:pPr marL="360363" indent="-360363">
              <a:buBlip>
                <a:blip r:embed="rId2"/>
              </a:buBlip>
            </a:pPr>
            <a:r>
              <a:rPr lang="en-IN" sz="2800" dirty="0" smtClean="0"/>
              <a:t>Sharing of data is a big concern  within EEZ</a:t>
            </a:r>
          </a:p>
          <a:p>
            <a:pPr marL="360363" indent="-360363">
              <a:buBlip>
                <a:blip r:embed="rId2"/>
              </a:buBlip>
            </a:pPr>
            <a:r>
              <a:rPr lang="en-IN" sz="2800" dirty="0" smtClean="0"/>
              <a:t>EOVs need to be used by Operators Publishers  Journals publishing ocean data should be aware of EOVs</a:t>
            </a:r>
            <a:endParaRPr lang="en-IN"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8382000" cy="5663089"/>
          </a:xfrm>
          <a:prstGeom prst="rect">
            <a:avLst/>
          </a:prstGeom>
        </p:spPr>
        <p:txBody>
          <a:bodyPr wrap="square">
            <a:spAutoFit/>
          </a:bodyPr>
          <a:lstStyle/>
          <a:p>
            <a:endParaRPr lang="en-IN" dirty="0" smtClean="0"/>
          </a:p>
          <a:p>
            <a:pPr algn="ctr"/>
            <a:r>
              <a:rPr lang="en-IN" sz="3600" b="1" dirty="0" smtClean="0"/>
              <a:t>Implementation</a:t>
            </a:r>
          </a:p>
          <a:p>
            <a:endParaRPr lang="en-IN" sz="2800" dirty="0" smtClean="0"/>
          </a:p>
          <a:p>
            <a:pPr marL="360363" indent="-269875">
              <a:buBlip>
                <a:blip r:embed="rId2"/>
              </a:buBlip>
            </a:pPr>
            <a:r>
              <a:rPr lang="en-IN" sz="2800" dirty="0" smtClean="0"/>
              <a:t>How do GOOS to implement GOOS Strategy</a:t>
            </a:r>
          </a:p>
          <a:p>
            <a:pPr marL="360363" indent="-269875">
              <a:buBlip>
                <a:blip r:embed="rId2"/>
              </a:buBlip>
            </a:pPr>
            <a:r>
              <a:rPr lang="en-IN" sz="2800" dirty="0" smtClean="0"/>
              <a:t>Time  for implementation</a:t>
            </a:r>
          </a:p>
          <a:p>
            <a:pPr marL="360363" indent="-269875">
              <a:buBlip>
                <a:blip r:embed="rId2"/>
              </a:buBlip>
            </a:pPr>
            <a:r>
              <a:rPr lang="en-IN" sz="2800" dirty="0" smtClean="0"/>
              <a:t>What type of approach Soft or Hard</a:t>
            </a:r>
          </a:p>
          <a:p>
            <a:pPr marL="360363" indent="-269875">
              <a:buBlip>
                <a:blip r:embed="rId2"/>
              </a:buBlip>
            </a:pPr>
            <a:r>
              <a:rPr lang="en-IN" sz="2800" dirty="0" smtClean="0"/>
              <a:t>Yearly deliverable  - I</a:t>
            </a:r>
            <a:r>
              <a:rPr lang="en-IN" sz="2800" b="1" dirty="0" smtClean="0"/>
              <a:t>nd</a:t>
            </a:r>
            <a:r>
              <a:rPr lang="en-IN" sz="2800" dirty="0" smtClean="0"/>
              <a:t>icators </a:t>
            </a:r>
          </a:p>
          <a:p>
            <a:pPr marL="360363" indent="-269875">
              <a:buBlip>
                <a:blip r:embed="rId2"/>
              </a:buBlip>
            </a:pPr>
            <a:endParaRPr lang="en-IN" sz="2800" dirty="0" smtClean="0"/>
          </a:p>
          <a:p>
            <a:pPr marL="360363" indent="-269875">
              <a:buBlip>
                <a:blip r:embed="rId2"/>
              </a:buBlip>
            </a:pPr>
            <a:r>
              <a:rPr lang="en-IN" sz="2800" dirty="0" smtClean="0"/>
              <a:t>Suggest special conference on EOVs and Strategy implementation</a:t>
            </a:r>
          </a:p>
          <a:p>
            <a:pPr marL="360363" indent="-269875">
              <a:buBlip>
                <a:blip r:embed="rId2"/>
              </a:buBlip>
            </a:pPr>
            <a:r>
              <a:rPr lang="en-IN" sz="2800" dirty="0" smtClean="0"/>
              <a:t>Prepare postcards Posters on these Goals and  circulate like SDG</a:t>
            </a:r>
          </a:p>
          <a:p>
            <a:pPr marL="360363" indent="-269875">
              <a:buBlip>
                <a:blip r:embed="rId2"/>
              </a:buBlip>
            </a:pPr>
            <a:r>
              <a:rPr lang="en-IN" sz="2800" dirty="0" smtClean="0"/>
              <a:t>Major opportunity during OceanObs19</a:t>
            </a:r>
            <a:endParaRPr lang="en-IN"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TotalTime>
  <Words>948</Words>
  <Application>Microsoft Macintosh PowerPoint</Application>
  <PresentationFormat>Presentación en pantalla (4:3)</PresentationFormat>
  <Paragraphs>190</Paragraphs>
  <Slides>10</Slides>
  <Notes>1</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venkat</dc:creator>
  <cp:lastModifiedBy>Emma Heslop</cp:lastModifiedBy>
  <cp:revision>43</cp:revision>
  <dcterms:created xsi:type="dcterms:W3CDTF">2016-04-22T06:30:25Z</dcterms:created>
  <dcterms:modified xsi:type="dcterms:W3CDTF">2018-06-12T19:30:58Z</dcterms:modified>
</cp:coreProperties>
</file>