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3">
  <p:sldMasterIdLst>
    <p:sldMasterId id="2147483648" r:id="rId1"/>
  </p:sldMasterIdLst>
  <p:notesMasterIdLst>
    <p:notesMasterId r:id="rId27"/>
  </p:notesMasterIdLst>
  <p:handoutMasterIdLst>
    <p:handoutMasterId r:id="rId28"/>
  </p:handoutMasterIdLst>
  <p:sldIdLst>
    <p:sldId id="256" r:id="rId2"/>
    <p:sldId id="257" r:id="rId3"/>
    <p:sldId id="258" r:id="rId4"/>
    <p:sldId id="260" r:id="rId5"/>
    <p:sldId id="259" r:id="rId6"/>
    <p:sldId id="262" r:id="rId7"/>
    <p:sldId id="265" r:id="rId8"/>
    <p:sldId id="266" r:id="rId9"/>
    <p:sldId id="267" r:id="rId10"/>
    <p:sldId id="268" r:id="rId11"/>
    <p:sldId id="269" r:id="rId12"/>
    <p:sldId id="264" r:id="rId13"/>
    <p:sldId id="270" r:id="rId14"/>
    <p:sldId id="271" r:id="rId15"/>
    <p:sldId id="273" r:id="rId16"/>
    <p:sldId id="275" r:id="rId17"/>
    <p:sldId id="274" r:id="rId18"/>
    <p:sldId id="272" r:id="rId19"/>
    <p:sldId id="279" r:id="rId20"/>
    <p:sldId id="278" r:id="rId21"/>
    <p:sldId id="280" r:id="rId22"/>
    <p:sldId id="277" r:id="rId23"/>
    <p:sldId id="276" r:id="rId24"/>
    <p:sldId id="281" r:id="rId25"/>
    <p:sldId id="282" r:id="rId26"/>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Светлый стиль 3 — акцент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Светлый стиль 2 — акцент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960" autoAdjust="0"/>
  </p:normalViewPr>
  <p:slideViewPr>
    <p:cSldViewPr snapToGrid="0" snapToObjects="1">
      <p:cViewPr varScale="1">
        <p:scale>
          <a:sx n="55" d="100"/>
          <a:sy n="55" d="100"/>
        </p:scale>
        <p:origin x="183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0"/>
                <a:cs typeface="ＭＳ Ｐゴシック" charset="0"/>
              </a:defRPr>
            </a:lvl1pPr>
          </a:lstStyle>
          <a:p>
            <a:pPr>
              <a:defRPr/>
            </a:pPr>
            <a:endParaRPr lang="es-ES"/>
          </a:p>
        </p:txBody>
      </p:sp>
      <p:sp>
        <p:nvSpPr>
          <p:cNvPr id="3" name="Date Placeholder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729DC339-F373-45A0-AE1B-BEA02F150F1F}" type="datetimeFigureOut">
              <a:rPr lang="en-US" altLang="ru-RU"/>
              <a:pPr/>
              <a:t>5/17/2018</a:t>
            </a:fld>
            <a:endParaRPr lang="en-US" altLang="ru-RU"/>
          </a:p>
        </p:txBody>
      </p:sp>
      <p:sp>
        <p:nvSpPr>
          <p:cNvPr id="4" name="Footer Placeholder 3"/>
          <p:cNvSpPr>
            <a:spLocks noGrp="1"/>
          </p:cNvSpPr>
          <p:nvPr>
            <p:ph type="ftr" sz="quarter" idx="2"/>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0"/>
                <a:cs typeface="ＭＳ Ｐゴシック" charset="0"/>
              </a:defRPr>
            </a:lvl1pPr>
          </a:lstStyle>
          <a:p>
            <a:pPr>
              <a:defRPr/>
            </a:pPr>
            <a:endParaRPr lang="es-E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42055458-863B-409C-9600-24ABE5FE5064}" type="slidenum">
              <a:rPr lang="en-US" altLang="ru-RU"/>
              <a:pPr/>
              <a:t>‹#›</a:t>
            </a:fld>
            <a:endParaRPr lang="en-US" altLang="ru-RU"/>
          </a:p>
        </p:txBody>
      </p:sp>
    </p:spTree>
    <p:extLst>
      <p:ext uri="{BB962C8B-B14F-4D97-AF65-F5344CB8AC3E}">
        <p14:creationId xmlns:p14="http://schemas.microsoft.com/office/powerpoint/2010/main" val="29384912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0"/>
                <a:cs typeface="ＭＳ Ｐゴシック" charset="0"/>
              </a:defRPr>
            </a:lvl1pPr>
          </a:lstStyle>
          <a:p>
            <a:pPr>
              <a:defRPr/>
            </a:pPr>
            <a:endParaRPr lang="es-ES"/>
          </a:p>
        </p:txBody>
      </p:sp>
      <p:sp>
        <p:nvSpPr>
          <p:cNvPr id="3" name="Date Placeholder 2"/>
          <p:cNvSpPr>
            <a:spLocks noGrp="1"/>
          </p:cNvSpPr>
          <p:nvPr>
            <p:ph type="dt"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FFE2FCDE-678F-4CEC-8374-B25522349A9D}" type="datetimeFigureOut">
              <a:rPr lang="en-US" altLang="ru-RU"/>
              <a:pPr/>
              <a:t>5/17/2018</a:t>
            </a:fld>
            <a:endParaRPr lang="en-US" altLang="ru-R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0"/>
                <a:cs typeface="ＭＳ Ｐゴシック" charset="0"/>
              </a:defRPr>
            </a:lvl1pPr>
          </a:lstStyle>
          <a:p>
            <a:pPr>
              <a:defRPr/>
            </a:pPr>
            <a:endParaRPr lang="es-E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B760BCF1-14DA-49D2-B449-9AE463DA3730}" type="slidenum">
              <a:rPr lang="en-US" altLang="ru-RU"/>
              <a:pPr/>
              <a:t>‹#›</a:t>
            </a:fld>
            <a:endParaRPr lang="en-US" altLang="ru-RU"/>
          </a:p>
        </p:txBody>
      </p:sp>
    </p:spTree>
    <p:extLst>
      <p:ext uri="{BB962C8B-B14F-4D97-AF65-F5344CB8AC3E}">
        <p14:creationId xmlns:p14="http://schemas.microsoft.com/office/powerpoint/2010/main" val="3936654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wmo.ch/pages/prog/www/ois/Operational_Information/Publications/Congress/Cg_XII/res40_en.html" TargetMode="External"/><Relationship Id="rId2" Type="http://schemas.openxmlformats.org/officeDocument/2006/relationships/slide" Target="../slides/slide5.xml"/><Relationship Id="rId1" Type="http://schemas.openxmlformats.org/officeDocument/2006/relationships/notesMaster" Target="../notesMasters/notesMaster1.xml"/><Relationship Id="rId5" Type="http://schemas.openxmlformats.org/officeDocument/2006/relationships/hyperlink" Target="http://www.iode.org/index.php?option=com_content&amp;view=article&amp;id=51&amp;Itemid=95" TargetMode="External"/><Relationship Id="rId4" Type="http://schemas.openxmlformats.org/officeDocument/2006/relationships/hyperlink" Target="https://library.wmo.int/opac/doc_num.php?explnum_id=3138"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effectLst/>
                <a:latin typeface="+mn-lt"/>
                <a:ea typeface="MS PGothic" panose="020B0600070205080204" pitchFamily="34" charset="-128"/>
                <a:cs typeface="ＭＳ Ｐゴシック" charset="0"/>
              </a:rPr>
              <a:t>The purpose of the Joint WMO-IOC Technical Commission for Oceanography and Marine Meteorology (JCOMM) Data Management Strategy is to address the Vision and objectives of JCOMM with regard to marine meteorological and oceanographic (oceanographic and marine meteorological) data and information exchange in the WMO and IOC strategic framework. The JCOMM Data Management Strategy is therefore responding to the current 2016-2019 and future 2020-2023 WMO Strategic Plans, and the IOC Medium Term Strategy 2014-2021 . It is also consistent with the IOC Strategic Plan for Data and Information Management (2017-2021).</a:t>
            </a:r>
            <a:endParaRPr lang="ru-RU" sz="1200" kern="1200" dirty="0" smtClean="0">
              <a:solidFill>
                <a:schemeClr val="tx1"/>
              </a:solidFill>
              <a:effectLst/>
              <a:latin typeface="+mn-lt"/>
              <a:ea typeface="MS PGothic" panose="020B0600070205080204" pitchFamily="34" charset="-128"/>
              <a:cs typeface="ＭＳ Ｐゴシック" charset="0"/>
            </a:endParaRPr>
          </a:p>
          <a:p>
            <a:endParaRPr lang="en-US" dirty="0" smtClean="0"/>
          </a:p>
          <a:p>
            <a:r>
              <a:rPr lang="en-GB" sz="1200" kern="1200" dirty="0" smtClean="0">
                <a:solidFill>
                  <a:schemeClr val="tx1"/>
                </a:solidFill>
                <a:effectLst/>
                <a:latin typeface="+mn-lt"/>
                <a:ea typeface="MS PGothic" panose="020B0600070205080204" pitchFamily="34" charset="-128"/>
                <a:cs typeface="ＭＳ Ｐゴシック" charset="0"/>
              </a:rPr>
              <a:t>It will particularly address the needs of the IOC-WMO-UNEP-ICSU Global Ocean Observing System (GOOS), the WMO-IOC-UNEP-ICSU Global Climate Observing System (GCOS), the WMO Integrated Global Observing System (WIGOS), and the WMO Marine Meteorology and Oceanography Programme (MMOP) for oceanographic and marine meteorological data.</a:t>
            </a:r>
          </a:p>
          <a:p>
            <a:endParaRPr lang="en-GB" sz="1200" kern="1200" dirty="0" smtClean="0">
              <a:solidFill>
                <a:schemeClr val="tx1"/>
              </a:solidFill>
              <a:effectLst/>
              <a:latin typeface="+mn-lt"/>
              <a:ea typeface="MS PGothic" panose="020B0600070205080204" pitchFamily="34" charset="-128"/>
            </a:endParaRPr>
          </a:p>
          <a:p>
            <a:r>
              <a:rPr lang="en-GB" sz="1200" kern="1200" dirty="0" smtClean="0">
                <a:solidFill>
                  <a:schemeClr val="tx1"/>
                </a:solidFill>
                <a:effectLst/>
                <a:latin typeface="+mn-lt"/>
                <a:ea typeface="MS PGothic" panose="020B0600070205080204" pitchFamily="34" charset="-128"/>
                <a:cs typeface="ＭＳ Ｐゴシック" charset="0"/>
              </a:rPr>
              <a:t>The goal is to make existing and new oceanographic and marine meteorological data available to the end users in such a way that they better meet the end user requirements and remain compliant with WMO and IOC data policies for free and unrestricted data exchange. Leverage will be from existing resources to minimize additional weight on data providers. </a:t>
            </a:r>
            <a:endParaRPr lang="ru-RU" sz="1200" kern="1200" dirty="0" smtClean="0">
              <a:solidFill>
                <a:schemeClr val="tx1"/>
              </a:solidFill>
              <a:effectLst/>
              <a:latin typeface="+mn-lt"/>
              <a:ea typeface="MS PGothic" panose="020B0600070205080204" pitchFamily="34" charset="-128"/>
              <a:cs typeface="ＭＳ Ｐゴシック" charset="0"/>
            </a:endParaRPr>
          </a:p>
          <a:p>
            <a:r>
              <a:rPr lang="en-GB" sz="1200" u="none" strike="noStrike" kern="1200" dirty="0" smtClean="0">
                <a:solidFill>
                  <a:schemeClr val="tx1"/>
                </a:solidFill>
                <a:effectLst/>
                <a:latin typeface="+mn-lt"/>
                <a:ea typeface="MS PGothic" panose="020B0600070205080204" pitchFamily="34" charset="-128"/>
                <a:cs typeface="ＭＳ Ｐゴシック" charset="0"/>
                <a:hlinkClick r:id="rId3"/>
              </a:rPr>
              <a:t>WMO Resolution 40 (Cg-17)</a:t>
            </a:r>
            <a:r>
              <a:rPr lang="en-GB" sz="1200" kern="1200" dirty="0" smtClean="0">
                <a:solidFill>
                  <a:schemeClr val="tx1"/>
                </a:solidFill>
                <a:effectLst/>
                <a:latin typeface="+mn-lt"/>
                <a:ea typeface="MS PGothic" panose="020B0600070205080204" pitchFamily="34" charset="-128"/>
                <a:cs typeface="ＭＳ Ｐゴシック" charset="0"/>
              </a:rPr>
              <a:t> and </a:t>
            </a:r>
            <a:r>
              <a:rPr lang="en-GB" sz="1200" u="none" strike="noStrike" kern="1200" dirty="0" smtClean="0">
                <a:solidFill>
                  <a:schemeClr val="tx1"/>
                </a:solidFill>
                <a:effectLst/>
                <a:latin typeface="+mn-lt"/>
                <a:ea typeface="MS PGothic" panose="020B0600070205080204" pitchFamily="34" charset="-128"/>
                <a:cs typeface="ＭＳ Ｐゴシック" charset="0"/>
                <a:hlinkClick r:id="rId4"/>
              </a:rPr>
              <a:t>WMO Resolution 60 (Cg-17)</a:t>
            </a:r>
            <a:endParaRPr lang="ru-RU" sz="1200" kern="1200" dirty="0" smtClean="0">
              <a:solidFill>
                <a:schemeClr val="tx1"/>
              </a:solidFill>
              <a:effectLst/>
              <a:latin typeface="+mn-lt"/>
              <a:ea typeface="MS PGothic" panose="020B0600070205080204" pitchFamily="34" charset="-128"/>
              <a:cs typeface="ＭＳ Ｐゴシック" charset="0"/>
            </a:endParaRPr>
          </a:p>
          <a:p>
            <a:r>
              <a:rPr lang="en-GB" sz="1200" u="none" strike="noStrike" kern="1200" dirty="0" smtClean="0">
                <a:solidFill>
                  <a:schemeClr val="tx1"/>
                </a:solidFill>
                <a:effectLst/>
                <a:latin typeface="+mn-lt"/>
                <a:ea typeface="MS PGothic" panose="020B0600070205080204" pitchFamily="34" charset="-128"/>
                <a:cs typeface="ＭＳ Ｐゴシック" charset="0"/>
                <a:hlinkClick r:id="rId5"/>
              </a:rPr>
              <a:t>http://www.iode.org/index.php?option=com_content&amp;view=article&amp;id=51&amp;Itemid=95</a:t>
            </a:r>
            <a:r>
              <a:rPr lang="en-GB" sz="1200" kern="1200" dirty="0" smtClean="0">
                <a:solidFill>
                  <a:schemeClr val="tx1"/>
                </a:solidFill>
                <a:effectLst/>
                <a:latin typeface="+mn-lt"/>
                <a:ea typeface="MS PGothic" panose="020B0600070205080204" pitchFamily="34" charset="-128"/>
                <a:cs typeface="ＭＳ Ｐゴシック" charset="0"/>
              </a:rPr>
              <a:t> </a:t>
            </a:r>
            <a:endParaRPr lang="ru-RU" sz="1200" kern="1200" dirty="0" smtClean="0">
              <a:solidFill>
                <a:schemeClr val="tx1"/>
              </a:solidFill>
              <a:effectLst/>
              <a:latin typeface="+mn-lt"/>
              <a:ea typeface="MS PGothic" panose="020B0600070205080204" pitchFamily="34" charset="-128"/>
              <a:cs typeface="ＭＳ Ｐゴシック" charset="0"/>
            </a:endParaRPr>
          </a:p>
          <a:p>
            <a:endParaRPr lang="en-US" dirty="0" smtClean="0"/>
          </a:p>
          <a:p>
            <a:endParaRPr lang="ru-RU" dirty="0"/>
          </a:p>
        </p:txBody>
      </p:sp>
      <p:sp>
        <p:nvSpPr>
          <p:cNvPr id="4" name="Номер слайда 3"/>
          <p:cNvSpPr>
            <a:spLocks noGrp="1"/>
          </p:cNvSpPr>
          <p:nvPr>
            <p:ph type="sldNum" sz="quarter" idx="10"/>
          </p:nvPr>
        </p:nvSpPr>
        <p:spPr/>
        <p:txBody>
          <a:bodyPr/>
          <a:lstStyle/>
          <a:p>
            <a:fld id="{B760BCF1-14DA-49D2-B449-9AE463DA3730}" type="slidenum">
              <a:rPr lang="en-US" altLang="ru-RU" smtClean="0"/>
              <a:pPr/>
              <a:t>5</a:t>
            </a:fld>
            <a:endParaRPr lang="en-US" altLang="ru-RU"/>
          </a:p>
        </p:txBody>
      </p:sp>
    </p:spTree>
    <p:extLst>
      <p:ext uri="{BB962C8B-B14F-4D97-AF65-F5344CB8AC3E}">
        <p14:creationId xmlns:p14="http://schemas.microsoft.com/office/powerpoint/2010/main" val="2602924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GB" sz="1200" kern="1200" dirty="0" smtClean="0">
                <a:solidFill>
                  <a:schemeClr val="tx1"/>
                </a:solidFill>
                <a:effectLst/>
                <a:latin typeface="+mn-lt"/>
                <a:ea typeface="MS PGothic" panose="020B0600070205080204" pitchFamily="34" charset="-128"/>
                <a:cs typeface="ＭＳ Ｐゴシック" charset="0"/>
              </a:rPr>
              <a:t>The JCOMM data management strategy will help assure the collection, processing, integration, dissemination in real, near real time and delayed mode and the archiving of as much as possible fit for purpose oceanographic and marine meteorological data of known quality from various sources (Annex III) to meet the needs of WMO and IOC operational and research applications with the view to allow both Organizations to fulfil their mandates</a:t>
            </a:r>
          </a:p>
          <a:p>
            <a:endParaRPr lang="en-GB" sz="1200" kern="1200" dirty="0" smtClean="0">
              <a:solidFill>
                <a:schemeClr val="tx1"/>
              </a:solidFill>
              <a:effectLst/>
              <a:latin typeface="+mn-lt"/>
              <a:ea typeface="MS PGothic" panose="020B0600070205080204" pitchFamily="34" charset="-128"/>
            </a:endParaRPr>
          </a:p>
          <a:p>
            <a:r>
              <a:rPr lang="en-GB" sz="1200" kern="1200" dirty="0" smtClean="0">
                <a:solidFill>
                  <a:schemeClr val="tx1"/>
                </a:solidFill>
                <a:effectLst/>
                <a:latin typeface="+mn-lt"/>
                <a:ea typeface="MS PGothic" panose="020B0600070205080204" pitchFamily="34" charset="-128"/>
                <a:cs typeface="ＭＳ Ｐゴシック" charset="0"/>
              </a:rPr>
              <a:t>The strategy recognizes and builds on the substantive community level data management activities undertaken by the oceanography and marine meteorology observing community (under the Observations Programme Area), and other data management entities (i.e. ICOADS, IQUOD, CMEMS, IOOS, </a:t>
            </a:r>
            <a:r>
              <a:rPr lang="en-GB" sz="1200" kern="1200" dirty="0" err="1" smtClean="0">
                <a:solidFill>
                  <a:schemeClr val="tx1"/>
                </a:solidFill>
                <a:effectLst/>
                <a:latin typeface="+mn-lt"/>
                <a:ea typeface="MS PGothic" panose="020B0600070205080204" pitchFamily="34" charset="-128"/>
                <a:cs typeface="ＭＳ Ｐゴシック" charset="0"/>
              </a:rPr>
              <a:t>SeaDataNET</a:t>
            </a:r>
            <a:r>
              <a:rPr lang="en-GB" sz="1200" kern="1200" dirty="0" smtClean="0">
                <a:solidFill>
                  <a:schemeClr val="tx1"/>
                </a:solidFill>
                <a:effectLst/>
                <a:latin typeface="+mn-lt"/>
                <a:ea typeface="MS PGothic" panose="020B0600070205080204" pitchFamily="34" charset="-128"/>
                <a:cs typeface="ＭＳ Ｐゴシック" charset="0"/>
              </a:rPr>
              <a:t>, ODIP, IMOS, WOD, etc.,)</a:t>
            </a:r>
          </a:p>
          <a:p>
            <a:endParaRPr lang="en-GB" sz="1200" kern="1200" dirty="0" smtClean="0">
              <a:solidFill>
                <a:schemeClr val="tx1"/>
              </a:solidFill>
              <a:effectLst/>
              <a:latin typeface="+mn-lt"/>
              <a:ea typeface="MS PGothic" panose="020B0600070205080204" pitchFamily="34"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effectLst/>
                <a:latin typeface="+mn-lt"/>
                <a:ea typeface="MS PGothic" panose="020B0600070205080204" pitchFamily="34" charset="-128"/>
                <a:cs typeface="ＭＳ Ｐゴシック" charset="0"/>
              </a:rPr>
              <a:t>, the globally coordinated in situ observing networks take responsibility for the collection, management and delivery of observations, through web services and GTS in real time, and delayed mode QC, and archival through identified Global Data Assembly Centres. GOOS Regional Alliances, are also pushing the boundaries of integrated data access and delivery through web services. It is hoped that many of the existing data systems (Argo GDACs, </a:t>
            </a:r>
            <a:r>
              <a:rPr lang="en-GB" sz="1200" kern="1200" dirty="0" err="1" smtClean="0">
                <a:solidFill>
                  <a:schemeClr val="tx1"/>
                </a:solidFill>
                <a:effectLst/>
                <a:latin typeface="+mn-lt"/>
                <a:ea typeface="MS PGothic" panose="020B0600070205080204" pitchFamily="34" charset="-128"/>
                <a:cs typeface="ＭＳ Ｐゴシック" charset="0"/>
              </a:rPr>
              <a:t>OceanSITES</a:t>
            </a:r>
            <a:r>
              <a:rPr lang="en-GB" sz="1200" kern="1200" dirty="0" smtClean="0">
                <a:solidFill>
                  <a:schemeClr val="tx1"/>
                </a:solidFill>
                <a:effectLst/>
                <a:latin typeface="+mn-lt"/>
                <a:ea typeface="MS PGothic" panose="020B0600070205080204" pitchFamily="34" charset="-128"/>
                <a:cs typeface="ＭＳ Ｐゴシック" charset="0"/>
              </a:rPr>
              <a:t> GDACs, etc.,) will become part of the MCDS (as DACs, GDACs and CMOCs). The JCOMM Observations Programme Area recognizes the need for integrating across network based GDACs, and sees ERDDAP as the vehicle to achieve this.  ERDDAP in turn will enhance the capability of MCDS portals.  </a:t>
            </a:r>
            <a:endParaRPr lang="ru-RU" sz="1200" kern="1200" dirty="0" smtClean="0">
              <a:solidFill>
                <a:schemeClr val="tx1"/>
              </a:solidFill>
              <a:effectLst/>
              <a:latin typeface="+mn-lt"/>
              <a:ea typeface="MS PGothic" panose="020B0600070205080204" pitchFamily="34" charset="-128"/>
              <a:cs typeface="ＭＳ Ｐゴシック" charset="0"/>
            </a:endParaRPr>
          </a:p>
          <a:p>
            <a:endParaRPr lang="ru-RU" dirty="0"/>
          </a:p>
        </p:txBody>
      </p:sp>
      <p:sp>
        <p:nvSpPr>
          <p:cNvPr id="4" name="Номер слайда 3"/>
          <p:cNvSpPr>
            <a:spLocks noGrp="1"/>
          </p:cNvSpPr>
          <p:nvPr>
            <p:ph type="sldNum" sz="quarter" idx="10"/>
          </p:nvPr>
        </p:nvSpPr>
        <p:spPr/>
        <p:txBody>
          <a:bodyPr/>
          <a:lstStyle/>
          <a:p>
            <a:fld id="{B760BCF1-14DA-49D2-B449-9AE463DA3730}" type="slidenum">
              <a:rPr lang="en-US" altLang="ru-RU" smtClean="0"/>
              <a:pPr/>
              <a:t>6</a:t>
            </a:fld>
            <a:endParaRPr lang="en-US" altLang="ru-RU"/>
          </a:p>
        </p:txBody>
      </p:sp>
    </p:spTree>
    <p:extLst>
      <p:ext uri="{BB962C8B-B14F-4D97-AF65-F5344CB8AC3E}">
        <p14:creationId xmlns:p14="http://schemas.microsoft.com/office/powerpoint/2010/main" val="3111295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760BCF1-14DA-49D2-B449-9AE463DA3730}" type="slidenum">
              <a:rPr lang="en-US" altLang="ru-RU" smtClean="0"/>
              <a:pPr/>
              <a:t>14</a:t>
            </a:fld>
            <a:endParaRPr lang="en-US" altLang="ru-RU"/>
          </a:p>
        </p:txBody>
      </p:sp>
    </p:spTree>
    <p:extLst>
      <p:ext uri="{BB962C8B-B14F-4D97-AF65-F5344CB8AC3E}">
        <p14:creationId xmlns:p14="http://schemas.microsoft.com/office/powerpoint/2010/main" val="1225636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760BCF1-14DA-49D2-B449-9AE463DA3730}" type="slidenum">
              <a:rPr lang="en-US" altLang="ru-RU" smtClean="0"/>
              <a:pPr/>
              <a:t>15</a:t>
            </a:fld>
            <a:endParaRPr lang="en-US" altLang="ru-RU"/>
          </a:p>
        </p:txBody>
      </p:sp>
    </p:spTree>
    <p:extLst>
      <p:ext uri="{BB962C8B-B14F-4D97-AF65-F5344CB8AC3E}">
        <p14:creationId xmlns:p14="http://schemas.microsoft.com/office/powerpoint/2010/main" val="743081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760BCF1-14DA-49D2-B449-9AE463DA3730}" type="slidenum">
              <a:rPr lang="en-US" altLang="ru-RU" smtClean="0"/>
              <a:pPr/>
              <a:t>16</a:t>
            </a:fld>
            <a:endParaRPr lang="en-US" altLang="ru-RU"/>
          </a:p>
        </p:txBody>
      </p:sp>
    </p:spTree>
    <p:extLst>
      <p:ext uri="{BB962C8B-B14F-4D97-AF65-F5344CB8AC3E}">
        <p14:creationId xmlns:p14="http://schemas.microsoft.com/office/powerpoint/2010/main" val="17557673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760BCF1-14DA-49D2-B449-9AE463DA3730}" type="slidenum">
              <a:rPr lang="en-US" altLang="ru-RU" smtClean="0"/>
              <a:pPr/>
              <a:t>17</a:t>
            </a:fld>
            <a:endParaRPr lang="en-US" altLang="ru-RU"/>
          </a:p>
        </p:txBody>
      </p:sp>
    </p:spTree>
    <p:extLst>
      <p:ext uri="{BB962C8B-B14F-4D97-AF65-F5344CB8AC3E}">
        <p14:creationId xmlns:p14="http://schemas.microsoft.com/office/powerpoint/2010/main" val="16030537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760BCF1-14DA-49D2-B449-9AE463DA3730}" type="slidenum">
              <a:rPr lang="en-US" altLang="ru-RU" smtClean="0"/>
              <a:pPr/>
              <a:t>22</a:t>
            </a:fld>
            <a:endParaRPr lang="en-US" altLang="ru-RU"/>
          </a:p>
        </p:txBody>
      </p:sp>
    </p:spTree>
    <p:extLst>
      <p:ext uri="{BB962C8B-B14F-4D97-AF65-F5344CB8AC3E}">
        <p14:creationId xmlns:p14="http://schemas.microsoft.com/office/powerpoint/2010/main" val="36285577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760BCF1-14DA-49D2-B449-9AE463DA3730}" type="slidenum">
              <a:rPr lang="en-US" altLang="ru-RU" smtClean="0"/>
              <a:pPr/>
              <a:t>24</a:t>
            </a:fld>
            <a:endParaRPr lang="en-US" altLang="ru-RU"/>
          </a:p>
        </p:txBody>
      </p:sp>
    </p:spTree>
    <p:extLst>
      <p:ext uri="{BB962C8B-B14F-4D97-AF65-F5344CB8AC3E}">
        <p14:creationId xmlns:p14="http://schemas.microsoft.com/office/powerpoint/2010/main" val="13600474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Imagen 6" descr="wmo-logoAcronym.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620000" y="201613"/>
            <a:ext cx="1319213" cy="973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786782"/>
            <a:ext cx="7772400" cy="1470025"/>
          </a:xfrm>
        </p:spPr>
        <p:txBody>
          <a:bodyPr/>
          <a:lstStyle>
            <a:lvl1pPr algn="ct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542557"/>
            <a:ext cx="6400800" cy="1752600"/>
          </a:xfrm>
        </p:spPr>
        <p:txBody>
          <a:bodyPr/>
          <a:lstStyle>
            <a:lvl1pPr marL="0" indent="0" algn="ctr">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fld id="{DC9A2024-2AC5-4548-B157-F47695C5578E}" type="datetime1">
              <a:rPr lang="en-US" altLang="ru-RU"/>
              <a:pPr/>
              <a:t>5/17/2018</a:t>
            </a:fld>
            <a:endParaRPr lang="en-US" altLang="ru-RU"/>
          </a:p>
        </p:txBody>
      </p:sp>
      <p:sp>
        <p:nvSpPr>
          <p:cNvPr id="6" name="Footer Placeholder 4"/>
          <p:cNvSpPr>
            <a:spLocks noGrp="1"/>
          </p:cNvSpPr>
          <p:nvPr>
            <p:ph type="ftr" sz="quarter" idx="11"/>
          </p:nvPr>
        </p:nvSpPr>
        <p:spPr>
          <a:xfrm>
            <a:off x="1927225" y="6410325"/>
            <a:ext cx="5341938" cy="365125"/>
          </a:xfrm>
        </p:spPr>
        <p:txBody>
          <a:bodyPr/>
          <a:lstStyle>
            <a:lvl1pPr>
              <a:defRPr dirty="0" smtClean="0"/>
            </a:lvl1pPr>
          </a:lstStyle>
          <a:p>
            <a:pPr>
              <a:defRPr/>
            </a:pPr>
            <a:r>
              <a:rPr lang="en-GB"/>
              <a:t>9th Session of the JCOMM Observations Coordination Group</a:t>
            </a:r>
          </a:p>
          <a:p>
            <a:pPr>
              <a:defRPr/>
            </a:pPr>
            <a:r>
              <a:rPr lang="en-GB"/>
              <a:t>14 - 17th May 2017, Brest, France</a:t>
            </a:r>
          </a:p>
          <a:p>
            <a:pPr>
              <a:defRPr/>
            </a:pPr>
            <a:endParaRPr lang="es-ES"/>
          </a:p>
        </p:txBody>
      </p:sp>
      <p:sp>
        <p:nvSpPr>
          <p:cNvPr id="7" name="Slide Number Placeholder 5"/>
          <p:cNvSpPr>
            <a:spLocks noGrp="1"/>
          </p:cNvSpPr>
          <p:nvPr>
            <p:ph type="sldNum" sz="quarter" idx="12"/>
          </p:nvPr>
        </p:nvSpPr>
        <p:spPr/>
        <p:txBody>
          <a:bodyPr/>
          <a:lstStyle>
            <a:lvl1pPr>
              <a:defRPr/>
            </a:lvl1pPr>
          </a:lstStyle>
          <a:p>
            <a:fld id="{2F4BDDB5-B82D-4024-BD6D-968447E368E5}" type="slidenum">
              <a:rPr lang="en-US" altLang="ru-RU"/>
              <a:pPr/>
              <a:t>‹#›</a:t>
            </a:fld>
            <a:endParaRPr lang="en-US" altLang="ru-RU"/>
          </a:p>
        </p:txBody>
      </p:sp>
    </p:spTree>
    <p:extLst>
      <p:ext uri="{BB962C8B-B14F-4D97-AF65-F5344CB8AC3E}">
        <p14:creationId xmlns:p14="http://schemas.microsoft.com/office/powerpoint/2010/main" val="819608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Imagen 6" descr="wmo-logoAcrony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53200" y="6321425"/>
            <a:ext cx="676275"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F647B33A-45FA-4152-9A2D-C03D86E780C6}" type="datetime1">
              <a:rPr lang="en-US" altLang="ru-RU"/>
              <a:pPr/>
              <a:t>5/17/2018</a:t>
            </a:fld>
            <a:endParaRPr lang="en-US" altLang="ru-RU"/>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a:lvl1pPr>
          </a:lstStyle>
          <a:p>
            <a:fld id="{15DFAFA5-5B58-4960-A1F6-BE353A045644}" type="slidenum">
              <a:rPr lang="en-US" altLang="ru-RU"/>
              <a:pPr/>
              <a:t>‹#›</a:t>
            </a:fld>
            <a:endParaRPr lang="en-US" altLang="ru-RU"/>
          </a:p>
        </p:txBody>
      </p:sp>
    </p:spTree>
    <p:extLst>
      <p:ext uri="{BB962C8B-B14F-4D97-AF65-F5344CB8AC3E}">
        <p14:creationId xmlns:p14="http://schemas.microsoft.com/office/powerpoint/2010/main" val="2110427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Imagen 6" descr="wmo-logoAcrony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53200" y="6321425"/>
            <a:ext cx="676275"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B1F52F90-C421-4C19-ACE4-05BC6F75EC11}" type="datetime1">
              <a:rPr lang="en-US" altLang="ru-RU"/>
              <a:pPr/>
              <a:t>5/17/2018</a:t>
            </a:fld>
            <a:endParaRPr lang="en-US" altLang="ru-RU"/>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a:lvl1pPr>
          </a:lstStyle>
          <a:p>
            <a:fld id="{61CFCF76-362A-459E-9985-7E971FFE7D7A}" type="slidenum">
              <a:rPr lang="en-US" altLang="ru-RU"/>
              <a:pPr/>
              <a:t>‹#›</a:t>
            </a:fld>
            <a:endParaRPr lang="en-US" altLang="ru-RU"/>
          </a:p>
        </p:txBody>
      </p:sp>
    </p:spTree>
    <p:extLst>
      <p:ext uri="{BB962C8B-B14F-4D97-AF65-F5344CB8AC3E}">
        <p14:creationId xmlns:p14="http://schemas.microsoft.com/office/powerpoint/2010/main" val="3123968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Imagen 6" descr="wmo-logoAcrony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53200" y="6321425"/>
            <a:ext cx="676275"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3B80E64E-0031-4725-BB8A-69678219186A}" type="datetime1">
              <a:rPr lang="en-US" altLang="ru-RU"/>
              <a:pPr/>
              <a:t>5/17/2018</a:t>
            </a:fld>
            <a:endParaRPr lang="en-US" altLang="ru-RU"/>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a:lvl1pPr>
          </a:lstStyle>
          <a:p>
            <a:fld id="{7B8374A8-47AC-432D-A968-73201800F704}" type="slidenum">
              <a:rPr lang="en-US" altLang="ru-RU"/>
              <a:pPr/>
              <a:t>‹#›</a:t>
            </a:fld>
            <a:endParaRPr lang="en-US" altLang="ru-RU"/>
          </a:p>
        </p:txBody>
      </p:sp>
    </p:spTree>
    <p:extLst>
      <p:ext uri="{BB962C8B-B14F-4D97-AF65-F5344CB8AC3E}">
        <p14:creationId xmlns:p14="http://schemas.microsoft.com/office/powerpoint/2010/main" val="3907000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Imagen 6" descr="wmo-logoAcrony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53200" y="6321425"/>
            <a:ext cx="676275"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5B29AC0F-7756-47C1-BD1C-E7D2BE52B05E}" type="datetime1">
              <a:rPr lang="en-US" altLang="ru-RU"/>
              <a:pPr/>
              <a:t>5/17/2018</a:t>
            </a:fld>
            <a:endParaRPr lang="en-US" altLang="ru-RU"/>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a:lvl1pPr>
          </a:lstStyle>
          <a:p>
            <a:fld id="{5FE857BC-F89C-426B-B392-37770A19A82F}" type="slidenum">
              <a:rPr lang="en-US" altLang="ru-RU"/>
              <a:pPr/>
              <a:t>‹#›</a:t>
            </a:fld>
            <a:endParaRPr lang="en-US" altLang="ru-RU"/>
          </a:p>
        </p:txBody>
      </p:sp>
    </p:spTree>
    <p:extLst>
      <p:ext uri="{BB962C8B-B14F-4D97-AF65-F5344CB8AC3E}">
        <p14:creationId xmlns:p14="http://schemas.microsoft.com/office/powerpoint/2010/main" val="2854965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Imagen 6" descr="wmo-logoAcrony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53200" y="6321425"/>
            <a:ext cx="676275"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p:txBody>
          <a:bodyPr/>
          <a:lstStyle>
            <a:lvl1pPr>
              <a:defRPr/>
            </a:lvl1pPr>
          </a:lstStyle>
          <a:p>
            <a:fld id="{76EBBEC8-B382-4380-8351-76822223AEE4}" type="datetime1">
              <a:rPr lang="en-US" altLang="ru-RU"/>
              <a:pPr/>
              <a:t>5/17/2018</a:t>
            </a:fld>
            <a:endParaRPr lang="en-US" altLang="ru-RU"/>
          </a:p>
        </p:txBody>
      </p:sp>
      <p:sp>
        <p:nvSpPr>
          <p:cNvPr id="7" name="Footer Placeholder 4"/>
          <p:cNvSpPr>
            <a:spLocks noGrp="1"/>
          </p:cNvSpPr>
          <p:nvPr>
            <p:ph type="ftr" sz="quarter" idx="11"/>
          </p:nvPr>
        </p:nvSpPr>
        <p:spPr/>
        <p:txBody>
          <a:bodyPr/>
          <a:lstStyle>
            <a:lvl1pPr>
              <a:defRPr/>
            </a:lvl1pPr>
          </a:lstStyle>
          <a:p>
            <a:pPr>
              <a:defRPr/>
            </a:pPr>
            <a:endParaRPr lang="es-ES"/>
          </a:p>
        </p:txBody>
      </p:sp>
      <p:sp>
        <p:nvSpPr>
          <p:cNvPr id="8" name="Slide Number Placeholder 5"/>
          <p:cNvSpPr>
            <a:spLocks noGrp="1"/>
          </p:cNvSpPr>
          <p:nvPr>
            <p:ph type="sldNum" sz="quarter" idx="12"/>
          </p:nvPr>
        </p:nvSpPr>
        <p:spPr/>
        <p:txBody>
          <a:bodyPr/>
          <a:lstStyle>
            <a:lvl1pPr>
              <a:defRPr/>
            </a:lvl1pPr>
          </a:lstStyle>
          <a:p>
            <a:fld id="{DD2AF4BF-E246-490F-85CC-E584A3298507}" type="slidenum">
              <a:rPr lang="en-US" altLang="ru-RU"/>
              <a:pPr/>
              <a:t>‹#›</a:t>
            </a:fld>
            <a:endParaRPr lang="en-US" altLang="ru-RU"/>
          </a:p>
        </p:txBody>
      </p:sp>
    </p:spTree>
    <p:extLst>
      <p:ext uri="{BB962C8B-B14F-4D97-AF65-F5344CB8AC3E}">
        <p14:creationId xmlns:p14="http://schemas.microsoft.com/office/powerpoint/2010/main" val="3264735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Imagen 6" descr="wmo-logoAcrony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53200" y="6321425"/>
            <a:ext cx="676275"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3"/>
          <p:cNvSpPr>
            <a:spLocks noGrp="1"/>
          </p:cNvSpPr>
          <p:nvPr>
            <p:ph type="dt" sz="half" idx="10"/>
          </p:nvPr>
        </p:nvSpPr>
        <p:spPr/>
        <p:txBody>
          <a:bodyPr/>
          <a:lstStyle>
            <a:lvl1pPr>
              <a:defRPr/>
            </a:lvl1pPr>
          </a:lstStyle>
          <a:p>
            <a:fld id="{B5DFFB50-CC29-4A7F-86EF-EDBDDF9D845D}" type="datetime1">
              <a:rPr lang="en-US" altLang="ru-RU"/>
              <a:pPr/>
              <a:t>5/17/2018</a:t>
            </a:fld>
            <a:endParaRPr lang="en-US" altLang="ru-RU"/>
          </a:p>
        </p:txBody>
      </p:sp>
      <p:sp>
        <p:nvSpPr>
          <p:cNvPr id="9" name="Footer Placeholder 4"/>
          <p:cNvSpPr>
            <a:spLocks noGrp="1"/>
          </p:cNvSpPr>
          <p:nvPr>
            <p:ph type="ftr" sz="quarter" idx="11"/>
          </p:nvPr>
        </p:nvSpPr>
        <p:spPr/>
        <p:txBody>
          <a:bodyPr/>
          <a:lstStyle>
            <a:lvl1pPr>
              <a:defRPr/>
            </a:lvl1pPr>
          </a:lstStyle>
          <a:p>
            <a:pPr>
              <a:defRPr/>
            </a:pPr>
            <a:endParaRPr lang="es-ES"/>
          </a:p>
        </p:txBody>
      </p:sp>
      <p:sp>
        <p:nvSpPr>
          <p:cNvPr id="10" name="Slide Number Placeholder 5"/>
          <p:cNvSpPr>
            <a:spLocks noGrp="1"/>
          </p:cNvSpPr>
          <p:nvPr>
            <p:ph type="sldNum" sz="quarter" idx="12"/>
          </p:nvPr>
        </p:nvSpPr>
        <p:spPr/>
        <p:txBody>
          <a:bodyPr/>
          <a:lstStyle>
            <a:lvl1pPr>
              <a:defRPr/>
            </a:lvl1pPr>
          </a:lstStyle>
          <a:p>
            <a:fld id="{4D998E1E-BE0A-4AF7-8F0D-A8E2EA3B2559}" type="slidenum">
              <a:rPr lang="en-US" altLang="ru-RU"/>
              <a:pPr/>
              <a:t>‹#›</a:t>
            </a:fld>
            <a:endParaRPr lang="en-US" altLang="ru-RU"/>
          </a:p>
        </p:txBody>
      </p:sp>
    </p:spTree>
    <p:extLst>
      <p:ext uri="{BB962C8B-B14F-4D97-AF65-F5344CB8AC3E}">
        <p14:creationId xmlns:p14="http://schemas.microsoft.com/office/powerpoint/2010/main" val="627381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Imagen 6" descr="wmo-logoAcrony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53200" y="6321425"/>
            <a:ext cx="676275"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p:txBody>
          <a:bodyPr/>
          <a:lstStyle>
            <a:lvl1pPr>
              <a:defRPr/>
            </a:lvl1pPr>
          </a:lstStyle>
          <a:p>
            <a:fld id="{BE52B0D0-9BF4-47B1-9475-B2B07E1A3888}" type="datetime1">
              <a:rPr lang="en-US" altLang="ru-RU"/>
              <a:pPr/>
              <a:t>5/17/2018</a:t>
            </a:fld>
            <a:endParaRPr lang="en-US" altLang="ru-RU"/>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fld id="{3830F12C-5CE1-4412-AD18-FE07AE090155}" type="slidenum">
              <a:rPr lang="en-US" altLang="ru-RU"/>
              <a:pPr/>
              <a:t>‹#›</a:t>
            </a:fld>
            <a:endParaRPr lang="en-US" altLang="ru-RU"/>
          </a:p>
        </p:txBody>
      </p:sp>
    </p:spTree>
    <p:extLst>
      <p:ext uri="{BB962C8B-B14F-4D97-AF65-F5344CB8AC3E}">
        <p14:creationId xmlns:p14="http://schemas.microsoft.com/office/powerpoint/2010/main" val="1320245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Imagen 6" descr="wmo-logoAcrony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53200" y="6321425"/>
            <a:ext cx="676275"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3"/>
          <p:cNvSpPr>
            <a:spLocks noGrp="1"/>
          </p:cNvSpPr>
          <p:nvPr>
            <p:ph type="dt" sz="half" idx="10"/>
          </p:nvPr>
        </p:nvSpPr>
        <p:spPr/>
        <p:txBody>
          <a:bodyPr/>
          <a:lstStyle>
            <a:lvl1pPr>
              <a:defRPr/>
            </a:lvl1pPr>
          </a:lstStyle>
          <a:p>
            <a:fld id="{17C2DB82-37AA-4FBC-BC9F-C00FB47F89BB}" type="datetime1">
              <a:rPr lang="en-US" altLang="ru-RU"/>
              <a:pPr/>
              <a:t>5/17/2018</a:t>
            </a:fld>
            <a:endParaRPr lang="en-US" altLang="ru-RU"/>
          </a:p>
        </p:txBody>
      </p:sp>
      <p:sp>
        <p:nvSpPr>
          <p:cNvPr id="4" name="Footer Placeholder 4"/>
          <p:cNvSpPr>
            <a:spLocks noGrp="1"/>
          </p:cNvSpPr>
          <p:nvPr>
            <p:ph type="ftr" sz="quarter" idx="11"/>
          </p:nvPr>
        </p:nvSpPr>
        <p:spPr/>
        <p:txBody>
          <a:bodyPr/>
          <a:lstStyle>
            <a:lvl1pPr>
              <a:defRPr/>
            </a:lvl1pPr>
          </a:lstStyle>
          <a:p>
            <a:pPr>
              <a:defRPr/>
            </a:pPr>
            <a:endParaRPr lang="es-ES"/>
          </a:p>
        </p:txBody>
      </p:sp>
      <p:sp>
        <p:nvSpPr>
          <p:cNvPr id="5" name="Slide Number Placeholder 5"/>
          <p:cNvSpPr>
            <a:spLocks noGrp="1"/>
          </p:cNvSpPr>
          <p:nvPr>
            <p:ph type="sldNum" sz="quarter" idx="12"/>
          </p:nvPr>
        </p:nvSpPr>
        <p:spPr/>
        <p:txBody>
          <a:bodyPr/>
          <a:lstStyle>
            <a:lvl1pPr>
              <a:defRPr/>
            </a:lvl1pPr>
          </a:lstStyle>
          <a:p>
            <a:fld id="{93213335-E427-4061-B11B-60C617B399D6}" type="slidenum">
              <a:rPr lang="en-US" altLang="ru-RU"/>
              <a:pPr/>
              <a:t>‹#›</a:t>
            </a:fld>
            <a:endParaRPr lang="en-US" altLang="ru-RU"/>
          </a:p>
        </p:txBody>
      </p:sp>
    </p:spTree>
    <p:extLst>
      <p:ext uri="{BB962C8B-B14F-4D97-AF65-F5344CB8AC3E}">
        <p14:creationId xmlns:p14="http://schemas.microsoft.com/office/powerpoint/2010/main" val="3879534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Imagen 6" descr="wmo-logoAcrony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53200" y="6321425"/>
            <a:ext cx="676275"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fld id="{AD7F6F2D-EC16-4752-9826-90F697EBE57A}" type="datetime1">
              <a:rPr lang="en-US" altLang="ru-RU"/>
              <a:pPr/>
              <a:t>5/17/2018</a:t>
            </a:fld>
            <a:endParaRPr lang="en-US" altLang="ru-RU"/>
          </a:p>
        </p:txBody>
      </p:sp>
      <p:sp>
        <p:nvSpPr>
          <p:cNvPr id="7" name="Footer Placeholder 4"/>
          <p:cNvSpPr>
            <a:spLocks noGrp="1"/>
          </p:cNvSpPr>
          <p:nvPr>
            <p:ph type="ftr" sz="quarter" idx="11"/>
          </p:nvPr>
        </p:nvSpPr>
        <p:spPr/>
        <p:txBody>
          <a:bodyPr/>
          <a:lstStyle>
            <a:lvl1pPr>
              <a:defRPr/>
            </a:lvl1pPr>
          </a:lstStyle>
          <a:p>
            <a:pPr>
              <a:defRPr/>
            </a:pPr>
            <a:endParaRPr lang="es-ES"/>
          </a:p>
        </p:txBody>
      </p:sp>
      <p:sp>
        <p:nvSpPr>
          <p:cNvPr id="8" name="Slide Number Placeholder 5"/>
          <p:cNvSpPr>
            <a:spLocks noGrp="1"/>
          </p:cNvSpPr>
          <p:nvPr>
            <p:ph type="sldNum" sz="quarter" idx="12"/>
          </p:nvPr>
        </p:nvSpPr>
        <p:spPr/>
        <p:txBody>
          <a:bodyPr/>
          <a:lstStyle>
            <a:lvl1pPr>
              <a:defRPr/>
            </a:lvl1pPr>
          </a:lstStyle>
          <a:p>
            <a:fld id="{545BA8D9-5D18-4A0E-B5B9-6CE290D1E63A}" type="slidenum">
              <a:rPr lang="en-US" altLang="ru-RU"/>
              <a:pPr/>
              <a:t>‹#›</a:t>
            </a:fld>
            <a:endParaRPr lang="en-US" altLang="ru-RU"/>
          </a:p>
        </p:txBody>
      </p:sp>
    </p:spTree>
    <p:extLst>
      <p:ext uri="{BB962C8B-B14F-4D97-AF65-F5344CB8AC3E}">
        <p14:creationId xmlns:p14="http://schemas.microsoft.com/office/powerpoint/2010/main" val="3913798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Imagen 6" descr="wmo-logoAcrony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53200" y="6321425"/>
            <a:ext cx="676275"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fld id="{DA5FEA04-473B-40A1-9A18-C0A44CFBD4AE}" type="datetime1">
              <a:rPr lang="en-US" altLang="ru-RU"/>
              <a:pPr/>
              <a:t>5/17/2018</a:t>
            </a:fld>
            <a:endParaRPr lang="en-US" altLang="ru-RU"/>
          </a:p>
        </p:txBody>
      </p:sp>
      <p:sp>
        <p:nvSpPr>
          <p:cNvPr id="7" name="Footer Placeholder 4"/>
          <p:cNvSpPr>
            <a:spLocks noGrp="1"/>
          </p:cNvSpPr>
          <p:nvPr>
            <p:ph type="ftr" sz="quarter" idx="11"/>
          </p:nvPr>
        </p:nvSpPr>
        <p:spPr/>
        <p:txBody>
          <a:bodyPr/>
          <a:lstStyle>
            <a:lvl1pPr>
              <a:defRPr/>
            </a:lvl1pPr>
          </a:lstStyle>
          <a:p>
            <a:pPr>
              <a:defRPr/>
            </a:pPr>
            <a:endParaRPr lang="es-ES"/>
          </a:p>
        </p:txBody>
      </p:sp>
      <p:sp>
        <p:nvSpPr>
          <p:cNvPr id="8" name="Slide Number Placeholder 5"/>
          <p:cNvSpPr>
            <a:spLocks noGrp="1"/>
          </p:cNvSpPr>
          <p:nvPr>
            <p:ph type="sldNum" sz="quarter" idx="12"/>
          </p:nvPr>
        </p:nvSpPr>
        <p:spPr/>
        <p:txBody>
          <a:bodyPr/>
          <a:lstStyle>
            <a:lvl1pPr>
              <a:defRPr/>
            </a:lvl1pPr>
          </a:lstStyle>
          <a:p>
            <a:fld id="{56FFE460-68A4-4370-AEFE-5B6A29E052A2}" type="slidenum">
              <a:rPr lang="en-US" altLang="ru-RU"/>
              <a:pPr/>
              <a:t>‹#›</a:t>
            </a:fld>
            <a:endParaRPr lang="en-US" altLang="ru-RU"/>
          </a:p>
        </p:txBody>
      </p:sp>
    </p:spTree>
    <p:extLst>
      <p:ext uri="{BB962C8B-B14F-4D97-AF65-F5344CB8AC3E}">
        <p14:creationId xmlns:p14="http://schemas.microsoft.com/office/powerpoint/2010/main" val="3335361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ru-RU"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ru-RU" smtClean="0"/>
              <a:t>Click to edit Master text styles</a:t>
            </a:r>
          </a:p>
          <a:p>
            <a:pPr lvl="1"/>
            <a:r>
              <a:rPr lang="en-US" altLang="ru-RU" smtClean="0"/>
              <a:t>Second level</a:t>
            </a:r>
          </a:p>
          <a:p>
            <a:pPr lvl="2"/>
            <a:r>
              <a:rPr lang="en-US" altLang="ru-RU" smtClean="0"/>
              <a:t>Third level</a:t>
            </a:r>
          </a:p>
          <a:p>
            <a:pPr lvl="3"/>
            <a:r>
              <a:rPr lang="en-US" altLang="ru-RU" smtClean="0"/>
              <a:t>Fourth level</a:t>
            </a:r>
          </a:p>
          <a:p>
            <a:pPr lvl="4"/>
            <a:r>
              <a:rPr lang="en-US" altLang="ru-RU"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defRPr>
            </a:lvl1pPr>
          </a:lstStyle>
          <a:p>
            <a:fld id="{F37FD812-5AA8-4322-BBEA-29ABC02B3BBA}" type="datetime1">
              <a:rPr lang="en-US" altLang="ru-RU"/>
              <a:pPr/>
              <a:t>5/17/2018</a:t>
            </a:fld>
            <a:endParaRPr lang="en-US" altLang="ru-RU"/>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charset="0"/>
                <a:ea typeface="ＭＳ Ｐゴシック" charset="0"/>
                <a:cs typeface="ＭＳ Ｐゴシック" charset="0"/>
              </a:defRPr>
            </a:lvl1pPr>
          </a:lstStyle>
          <a:p>
            <a:pPr>
              <a:defRPr/>
            </a:pPr>
            <a:endParaRPr lang="es-E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2C1C3258-E103-4AF8-8ADA-179E6C30EF28}" type="slidenum">
              <a:rPr lang="en-US" altLang="ru-RU"/>
              <a:pPr/>
              <a:t>‹#›</a:t>
            </a:fld>
            <a:endParaRPr lang="en-US" altLang="ru-RU"/>
          </a:p>
        </p:txBody>
      </p:sp>
    </p:spTree>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txStyles>
    <p:titleStyle>
      <a:lvl1pPr algn="l" defTabSz="457200" rtl="0" eaLnBrk="0" fontAlgn="base" hangingPunct="0">
        <a:spcBef>
          <a:spcPct val="0"/>
        </a:spcBef>
        <a:spcAft>
          <a:spcPct val="0"/>
        </a:spcAft>
        <a:defRPr sz="3600" kern="1200">
          <a:solidFill>
            <a:schemeClr val="tx1"/>
          </a:solidFill>
          <a:latin typeface="Arial"/>
          <a:ea typeface="MS PGothic" panose="020B0600070205080204" pitchFamily="34" charset="-128"/>
          <a:cs typeface="Arial"/>
        </a:defRPr>
      </a:lvl1pPr>
      <a:lvl2pPr algn="l" defTabSz="457200" rtl="0" eaLnBrk="0" fontAlgn="base" hangingPunct="0">
        <a:spcBef>
          <a:spcPct val="0"/>
        </a:spcBef>
        <a:spcAft>
          <a:spcPct val="0"/>
        </a:spcAft>
        <a:defRPr sz="3600">
          <a:solidFill>
            <a:schemeClr val="tx1"/>
          </a:solidFill>
          <a:latin typeface="Arial" pitchFamily="-65" charset="0"/>
          <a:ea typeface="MS PGothic" panose="020B0600070205080204" pitchFamily="34" charset="-128"/>
          <a:cs typeface="Arial" charset="0"/>
        </a:defRPr>
      </a:lvl2pPr>
      <a:lvl3pPr algn="l" defTabSz="457200" rtl="0" eaLnBrk="0" fontAlgn="base" hangingPunct="0">
        <a:spcBef>
          <a:spcPct val="0"/>
        </a:spcBef>
        <a:spcAft>
          <a:spcPct val="0"/>
        </a:spcAft>
        <a:defRPr sz="3600">
          <a:solidFill>
            <a:schemeClr val="tx1"/>
          </a:solidFill>
          <a:latin typeface="Arial" pitchFamily="-65" charset="0"/>
          <a:ea typeface="MS PGothic" panose="020B0600070205080204" pitchFamily="34" charset="-128"/>
          <a:cs typeface="Arial" charset="0"/>
        </a:defRPr>
      </a:lvl3pPr>
      <a:lvl4pPr algn="l" defTabSz="457200" rtl="0" eaLnBrk="0" fontAlgn="base" hangingPunct="0">
        <a:spcBef>
          <a:spcPct val="0"/>
        </a:spcBef>
        <a:spcAft>
          <a:spcPct val="0"/>
        </a:spcAft>
        <a:defRPr sz="3600">
          <a:solidFill>
            <a:schemeClr val="tx1"/>
          </a:solidFill>
          <a:latin typeface="Arial" pitchFamily="-65" charset="0"/>
          <a:ea typeface="MS PGothic" panose="020B0600070205080204" pitchFamily="34" charset="-128"/>
          <a:cs typeface="Arial" charset="0"/>
        </a:defRPr>
      </a:lvl4pPr>
      <a:lvl5pPr algn="l" defTabSz="457200" rtl="0" eaLnBrk="0" fontAlgn="base" hangingPunct="0">
        <a:spcBef>
          <a:spcPct val="0"/>
        </a:spcBef>
        <a:spcAft>
          <a:spcPct val="0"/>
        </a:spcAft>
        <a:defRPr sz="3600">
          <a:solidFill>
            <a:schemeClr val="tx1"/>
          </a:solidFill>
          <a:latin typeface="Arial" pitchFamily="-65" charset="0"/>
          <a:ea typeface="MS PGothic" panose="020B0600070205080204" pitchFamily="34" charset="-128"/>
          <a:cs typeface="Arial" charset="0"/>
        </a:defRPr>
      </a:lvl5pPr>
      <a:lvl6pPr marL="457200" algn="l" defTabSz="457200" rtl="0" fontAlgn="base">
        <a:spcBef>
          <a:spcPct val="0"/>
        </a:spcBef>
        <a:spcAft>
          <a:spcPct val="0"/>
        </a:spcAft>
        <a:defRPr sz="3600">
          <a:solidFill>
            <a:schemeClr val="tx1"/>
          </a:solidFill>
          <a:latin typeface="Arial" pitchFamily="-65" charset="0"/>
          <a:ea typeface="ＭＳ Ｐゴシック" pitchFamily="-65" charset="-128"/>
        </a:defRPr>
      </a:lvl6pPr>
      <a:lvl7pPr marL="914400" algn="l" defTabSz="457200" rtl="0" fontAlgn="base">
        <a:spcBef>
          <a:spcPct val="0"/>
        </a:spcBef>
        <a:spcAft>
          <a:spcPct val="0"/>
        </a:spcAft>
        <a:defRPr sz="3600">
          <a:solidFill>
            <a:schemeClr val="tx1"/>
          </a:solidFill>
          <a:latin typeface="Arial" pitchFamily="-65" charset="0"/>
          <a:ea typeface="ＭＳ Ｐゴシック" pitchFamily="-65" charset="-128"/>
        </a:defRPr>
      </a:lvl7pPr>
      <a:lvl8pPr marL="1371600" algn="l" defTabSz="457200" rtl="0" fontAlgn="base">
        <a:spcBef>
          <a:spcPct val="0"/>
        </a:spcBef>
        <a:spcAft>
          <a:spcPct val="0"/>
        </a:spcAft>
        <a:defRPr sz="3600">
          <a:solidFill>
            <a:schemeClr val="tx1"/>
          </a:solidFill>
          <a:latin typeface="Arial" pitchFamily="-65" charset="0"/>
          <a:ea typeface="ＭＳ Ｐゴシック" pitchFamily="-65" charset="-128"/>
        </a:defRPr>
      </a:lvl8pPr>
      <a:lvl9pPr marL="1828800" algn="l" defTabSz="457200" rtl="0" fontAlgn="base">
        <a:spcBef>
          <a:spcPct val="0"/>
        </a:spcBef>
        <a:spcAft>
          <a:spcPct val="0"/>
        </a:spcAft>
        <a:defRPr sz="3600">
          <a:solidFill>
            <a:schemeClr val="tx1"/>
          </a:solidFill>
          <a:latin typeface="Arial" pitchFamily="-65" charset="0"/>
          <a:ea typeface="ＭＳ Ｐゴシック" pitchFamily="-65"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Arial"/>
          <a:ea typeface="MS PGothic" panose="020B0600070205080204" pitchFamily="34" charset="-128"/>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MS PGothic" panose="020B0600070205080204" pitchFamily="34" charset="-128"/>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kern="1200">
          <a:solidFill>
            <a:schemeClr val="tx1"/>
          </a:solidFill>
          <a:latin typeface="Arial"/>
          <a:ea typeface="MS PGothic" panose="020B0600070205080204" pitchFamily="34" charset="-128"/>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jcomm.info/index.php?option=com_oe&amp;task=viewDocumentRecord&amp;docID=16012"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oceanbestpractices.net/handle/11329/401"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oceandatastandards.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oceanbestpractices.net/"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87525"/>
            <a:ext cx="7772400" cy="1470025"/>
          </a:xfrm>
        </p:spPr>
        <p:txBody>
          <a:bodyPr>
            <a:normAutofit fontScale="90000"/>
          </a:bodyPr>
          <a:lstStyle/>
          <a:p>
            <a:pPr eaLnBrk="1" hangingPunct="1"/>
            <a:r>
              <a:rPr lang="en-US" altLang="ru-RU" sz="2600" b="1" dirty="0" smtClean="0">
                <a:latin typeface="Arial" panose="020B0604020202020204" pitchFamily="34" charset="0"/>
              </a:rPr>
              <a:t>OCG</a:t>
            </a:r>
            <a:r>
              <a:rPr lang="en-US" altLang="ru-RU" dirty="0" smtClean="0">
                <a:latin typeface="Arial" panose="020B0604020202020204" pitchFamily="34" charset="0"/>
              </a:rPr>
              <a:t/>
            </a:r>
            <a:br>
              <a:rPr lang="en-US" altLang="ru-RU" dirty="0" smtClean="0">
                <a:latin typeface="Arial" panose="020B0604020202020204" pitchFamily="34" charset="0"/>
              </a:rPr>
            </a:br>
            <a:r>
              <a:rPr lang="en-US" altLang="ru-RU" dirty="0">
                <a:latin typeface="Arial" panose="020B0604020202020204" pitchFamily="34" charset="0"/>
              </a:rPr>
              <a:t> JCOMM Data Management Program Area vision and OCG role</a:t>
            </a:r>
            <a:endParaRPr lang="en-US" altLang="ru-RU" dirty="0" smtClean="0">
              <a:latin typeface="Arial" panose="020B0604020202020204" pitchFamily="34" charset="0"/>
            </a:endParaRPr>
          </a:p>
        </p:txBody>
      </p:sp>
      <p:sp>
        <p:nvSpPr>
          <p:cNvPr id="3" name="Subtitle 2"/>
          <p:cNvSpPr>
            <a:spLocks noGrp="1"/>
          </p:cNvSpPr>
          <p:nvPr>
            <p:ph type="subTitle" idx="1"/>
          </p:nvPr>
        </p:nvSpPr>
        <p:spPr>
          <a:xfrm>
            <a:off x="1371600" y="3543300"/>
            <a:ext cx="6400800" cy="1752600"/>
          </a:xfrm>
        </p:spPr>
        <p:txBody>
          <a:bodyPr>
            <a:normAutofit lnSpcReduction="10000"/>
          </a:bodyPr>
          <a:lstStyle/>
          <a:p>
            <a:pPr eaLnBrk="1" hangingPunct="1">
              <a:buFont typeface="Arial" charset="0"/>
              <a:buNone/>
              <a:defRPr/>
            </a:pPr>
            <a:r>
              <a:rPr lang="en-US" dirty="0" smtClean="0">
                <a:solidFill>
                  <a:srgbClr val="595959"/>
                </a:solidFill>
                <a:latin typeface="Arial" charset="0"/>
                <a:ea typeface="ＭＳ Ｐゴシック" charset="0"/>
                <a:cs typeface="Arial" charset="0"/>
              </a:rPr>
              <a:t>Sergey Belov</a:t>
            </a:r>
            <a:endParaRPr lang="en-US" dirty="0">
              <a:solidFill>
                <a:srgbClr val="595959"/>
              </a:solidFill>
              <a:latin typeface="Arial" charset="0"/>
              <a:ea typeface="ＭＳ Ｐゴシック" charset="0"/>
              <a:cs typeface="Arial" charset="0"/>
            </a:endParaRPr>
          </a:p>
          <a:p>
            <a:pPr eaLnBrk="1" hangingPunct="1">
              <a:buFont typeface="Arial" charset="0"/>
              <a:buNone/>
              <a:defRPr/>
            </a:pPr>
            <a:r>
              <a:rPr lang="en-US" sz="2000" dirty="0" smtClean="0">
                <a:solidFill>
                  <a:srgbClr val="595959"/>
                </a:solidFill>
                <a:latin typeface="Arial" charset="0"/>
                <a:ea typeface="ＭＳ Ｐゴシック" charset="0"/>
                <a:cs typeface="Arial" charset="0"/>
              </a:rPr>
              <a:t>Chair DMPA</a:t>
            </a:r>
            <a:endParaRPr lang="en-US" sz="2000" dirty="0">
              <a:solidFill>
                <a:srgbClr val="595959"/>
              </a:solidFill>
              <a:latin typeface="Arial" charset="0"/>
              <a:ea typeface="ＭＳ Ｐゴシック" charset="0"/>
              <a:cs typeface="Arial" charset="0"/>
            </a:endParaRPr>
          </a:p>
          <a:p>
            <a:pPr eaLnBrk="1" hangingPunct="1">
              <a:buFont typeface="Arial" charset="0"/>
              <a:buNone/>
              <a:defRPr/>
            </a:pPr>
            <a:endParaRPr lang="en-US" sz="1600" dirty="0">
              <a:solidFill>
                <a:srgbClr val="595959"/>
              </a:solidFill>
              <a:latin typeface="Arial" charset="0"/>
              <a:ea typeface="ＭＳ Ｐゴシック" charset="0"/>
              <a:cs typeface="Arial" charset="0"/>
            </a:endParaRPr>
          </a:p>
          <a:p>
            <a:pPr eaLnBrk="1" hangingPunct="1">
              <a:buFont typeface="Arial" charset="0"/>
              <a:buNone/>
              <a:defRPr/>
            </a:pPr>
            <a:r>
              <a:rPr lang="en-US" sz="1600" dirty="0">
                <a:solidFill>
                  <a:srgbClr val="595959"/>
                </a:solidFill>
                <a:latin typeface="Arial" charset="0"/>
                <a:ea typeface="ＭＳ Ｐゴシック" charset="0"/>
                <a:cs typeface="Arial" charset="0"/>
              </a:rPr>
              <a:t>9th Session of the JCOMM Observations Coordination Group</a:t>
            </a:r>
          </a:p>
          <a:p>
            <a:pPr eaLnBrk="1" hangingPunct="1">
              <a:buFont typeface="Arial" charset="0"/>
              <a:buNone/>
              <a:defRPr/>
            </a:pPr>
            <a:r>
              <a:rPr lang="en-US" sz="1600" dirty="0">
                <a:solidFill>
                  <a:srgbClr val="595959"/>
                </a:solidFill>
                <a:latin typeface="Arial" charset="0"/>
                <a:ea typeface="ＭＳ Ｐゴシック" charset="0"/>
                <a:cs typeface="Arial" charset="0"/>
              </a:rPr>
              <a:t>14 - 17th May </a:t>
            </a:r>
            <a:r>
              <a:rPr lang="en-US" sz="1600" dirty="0" smtClean="0">
                <a:solidFill>
                  <a:srgbClr val="595959"/>
                </a:solidFill>
                <a:latin typeface="Arial" charset="0"/>
                <a:ea typeface="ＭＳ Ｐゴシック" charset="0"/>
                <a:cs typeface="Arial" charset="0"/>
              </a:rPr>
              <a:t>2018, </a:t>
            </a:r>
            <a:r>
              <a:rPr lang="en-US" sz="1600" dirty="0">
                <a:solidFill>
                  <a:srgbClr val="595959"/>
                </a:solidFill>
                <a:latin typeface="Arial" charset="0"/>
                <a:ea typeface="ＭＳ Ｐゴシック" charset="0"/>
                <a:cs typeface="Arial" charset="0"/>
              </a:rPr>
              <a:t>Brest, France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2200" dirty="0" smtClean="0">
                <a:latin typeface="Verdana" panose="020B0604030504040204" pitchFamily="34" charset="0"/>
                <a:ea typeface="Verdana" panose="020B0604030504040204" pitchFamily="34" charset="0"/>
                <a:cs typeface="Verdana" panose="020B0604030504040204" pitchFamily="34" charset="0"/>
              </a:rPr>
              <a:t>Draft joint WMO-IOC Strategy for Marine Meteorological and Oceanographic Data Management (2018-2021)</a:t>
            </a:r>
            <a:r>
              <a:rPr lang="ru-RU" sz="2200" dirty="0" smtClean="0">
                <a:latin typeface="Verdana" panose="020B0604030504040204" pitchFamily="34" charset="0"/>
                <a:ea typeface="Verdana" panose="020B0604030504040204" pitchFamily="34" charset="0"/>
                <a:cs typeface="Verdana" panose="020B0604030504040204" pitchFamily="34" charset="0"/>
              </a:rPr>
              <a:t> – </a:t>
            </a:r>
            <a:r>
              <a:rPr lang="en-US" sz="2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Responsibilities</a:t>
            </a:r>
            <a:endParaRPr lang="ru-RU" sz="2200" dirty="0"/>
          </a:p>
        </p:txBody>
      </p:sp>
      <p:graphicFrame>
        <p:nvGraphicFramePr>
          <p:cNvPr id="4" name="Таблица 3"/>
          <p:cNvGraphicFramePr>
            <a:graphicFrameLocks noGrp="1"/>
          </p:cNvGraphicFramePr>
          <p:nvPr>
            <p:extLst>
              <p:ext uri="{D42A27DB-BD31-4B8C-83A1-F6EECF244321}">
                <p14:modId xmlns:p14="http://schemas.microsoft.com/office/powerpoint/2010/main" val="995250882"/>
              </p:ext>
            </p:extLst>
          </p:nvPr>
        </p:nvGraphicFramePr>
        <p:xfrm>
          <a:off x="691636" y="1422168"/>
          <a:ext cx="8080522" cy="5272503"/>
        </p:xfrm>
        <a:graphic>
          <a:graphicData uri="http://schemas.openxmlformats.org/drawingml/2006/table">
            <a:tbl>
              <a:tblPr firstRow="1" firstCol="1" bandRow="1">
                <a:tableStyleId>{17292A2E-F333-43FB-9621-5CBBE7FDCDCB}</a:tableStyleId>
              </a:tblPr>
              <a:tblGrid>
                <a:gridCol w="1292860"/>
                <a:gridCol w="3147646"/>
                <a:gridCol w="931985"/>
                <a:gridCol w="2708031"/>
              </a:tblGrid>
              <a:tr h="361329">
                <a:tc>
                  <a:txBody>
                    <a:bodyPr/>
                    <a:lstStyle/>
                    <a:p>
                      <a:pPr>
                        <a:spcAft>
                          <a:spcPts val="0"/>
                        </a:spcAft>
                      </a:pPr>
                      <a:r>
                        <a:rPr lang="en-US" sz="1700" dirty="0">
                          <a:effectLst/>
                        </a:rPr>
                        <a:t>Outcome</a:t>
                      </a:r>
                      <a:endParaRPr lang="ru-RU" sz="17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700" dirty="0">
                          <a:effectLst/>
                        </a:rPr>
                        <a:t>Activity</a:t>
                      </a:r>
                      <a:endParaRPr lang="ru-RU" sz="17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700">
                          <a:effectLst/>
                        </a:rPr>
                        <a:t>Leader</a:t>
                      </a:r>
                      <a:endParaRPr lang="ru-RU" sz="17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700">
                          <a:effectLst/>
                        </a:rPr>
                        <a:t>Comments</a:t>
                      </a:r>
                      <a:endParaRPr lang="ru-RU" sz="17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r h="722658">
                <a:tc rowSpan="2">
                  <a:txBody>
                    <a:bodyPr/>
                    <a:lstStyle/>
                    <a:p>
                      <a:pPr algn="ctr">
                        <a:spcAft>
                          <a:spcPts val="0"/>
                        </a:spcAft>
                      </a:pPr>
                      <a:r>
                        <a:rPr lang="en-US" sz="1700" dirty="0" smtClean="0">
                          <a:effectLst/>
                          <a:latin typeface="+mn-lt"/>
                          <a:ea typeface="+mn-ea"/>
                          <a:cs typeface="+mn-cs"/>
                        </a:rPr>
                        <a:t>3</a:t>
                      </a:r>
                      <a:endParaRPr lang="ru-RU" sz="17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r>
                        <a:rPr lang="en-US" sz="1800" kern="1200" dirty="0" smtClean="0">
                          <a:solidFill>
                            <a:schemeClr val="tx1"/>
                          </a:solidFill>
                          <a:effectLst/>
                          <a:latin typeface="+mn-lt"/>
                          <a:ea typeface="+mn-ea"/>
                          <a:cs typeface="+mn-cs"/>
                        </a:rPr>
                        <a:t>Activity 7 – Data Rescue</a:t>
                      </a:r>
                      <a:endParaRPr lang="ru-RU" sz="1800" kern="1200" dirty="0">
                        <a:solidFill>
                          <a:schemeClr val="tx1"/>
                        </a:solidFill>
                        <a:effectLst/>
                        <a:latin typeface="+mn-lt"/>
                        <a:ea typeface="+mn-ea"/>
                        <a:cs typeface="+mn-cs"/>
                      </a:endParaRPr>
                    </a:p>
                  </a:txBody>
                  <a:tcPr marL="68580" marR="68580" marT="0" marB="0"/>
                </a:tc>
                <a:tc>
                  <a:txBody>
                    <a:bodyPr/>
                    <a:lstStyle/>
                    <a:p>
                      <a:pPr>
                        <a:spcAft>
                          <a:spcPts val="0"/>
                        </a:spcAft>
                      </a:pPr>
                      <a:r>
                        <a:rPr lang="en-US" sz="1800" kern="1200" dirty="0" smtClean="0">
                          <a:solidFill>
                            <a:schemeClr val="tx1"/>
                          </a:solidFill>
                          <a:effectLst/>
                          <a:latin typeface="+mn-lt"/>
                          <a:ea typeface="+mn-ea"/>
                          <a:cs typeface="+mn-cs"/>
                        </a:rPr>
                        <a:t>DMCG</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800" kern="1200" dirty="0" smtClean="0">
                          <a:solidFill>
                            <a:schemeClr val="tx1"/>
                          </a:solidFill>
                          <a:effectLst/>
                          <a:latin typeface="+mn-lt"/>
                          <a:ea typeface="+mn-ea"/>
                          <a:cs typeface="+mn-cs"/>
                        </a:rPr>
                        <a:t>with the assistance from IODE and Global Oceanographic Data Archaeology and Rescue (GODAR), ETMC</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r h="1083987">
                <a:tc vMerge="1">
                  <a:txBody>
                    <a:bodyPr/>
                    <a:lstStyle/>
                    <a:p>
                      <a:endParaRPr lang="ru-RU"/>
                    </a:p>
                  </a:txBody>
                  <a:tcPr/>
                </a:tc>
                <a:tc>
                  <a:txBody>
                    <a:bodyPr/>
                    <a:lstStyle/>
                    <a:p>
                      <a:r>
                        <a:rPr lang="en-US" sz="1800" kern="1200" dirty="0" smtClean="0">
                          <a:solidFill>
                            <a:schemeClr val="tx1"/>
                          </a:solidFill>
                          <a:effectLst/>
                          <a:latin typeface="+mn-lt"/>
                          <a:ea typeface="+mn-ea"/>
                          <a:cs typeface="+mn-cs"/>
                        </a:rPr>
                        <a:t>Activity 8 – Integrated access to oceanographic and marine meteorological data and products using modern technology</a:t>
                      </a:r>
                      <a:endParaRPr lang="ru-RU" sz="1800" kern="1200" dirty="0">
                        <a:solidFill>
                          <a:schemeClr val="tx1"/>
                        </a:solidFill>
                        <a:effectLst/>
                        <a:latin typeface="+mn-lt"/>
                        <a:ea typeface="+mn-ea"/>
                        <a:cs typeface="+mn-cs"/>
                      </a:endParaRPr>
                    </a:p>
                  </a:txBody>
                  <a:tcPr marL="68580" marR="68580" marT="0" marB="0"/>
                </a:tc>
                <a:tc>
                  <a:txBody>
                    <a:bodyPr/>
                    <a:lstStyle/>
                    <a:p>
                      <a:pPr>
                        <a:spcAft>
                          <a:spcPts val="0"/>
                        </a:spcAft>
                      </a:pPr>
                      <a:r>
                        <a:rPr lang="en-US" sz="1800" kern="1200" dirty="0" smtClean="0">
                          <a:solidFill>
                            <a:schemeClr val="tx1"/>
                          </a:solidFill>
                          <a:effectLst/>
                          <a:latin typeface="+mn-lt"/>
                          <a:ea typeface="+mn-ea"/>
                          <a:cs typeface="+mn-cs"/>
                        </a:rPr>
                        <a:t>OCG</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r h="1083987">
                <a:tc rowSpan="2">
                  <a:txBody>
                    <a:bodyPr/>
                    <a:lstStyle/>
                    <a:p>
                      <a:pPr algn="ctr">
                        <a:spcAft>
                          <a:spcPts val="0"/>
                        </a:spcAft>
                      </a:pPr>
                      <a:r>
                        <a:rPr lang="en-US" sz="1700" dirty="0" smtClean="0">
                          <a:effectLst/>
                          <a:latin typeface="Verdana" panose="020B0604030504040204" pitchFamily="34" charset="0"/>
                          <a:ea typeface="Verdana" panose="020B0604030504040204" pitchFamily="34" charset="0"/>
                          <a:cs typeface="Verdana" panose="020B0604030504040204" pitchFamily="34" charset="0"/>
                        </a:rPr>
                        <a:t>4</a:t>
                      </a:r>
                      <a:endParaRPr lang="ru-RU" sz="17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r>
                        <a:rPr lang="en-US" sz="1800" kern="1200" dirty="0" smtClean="0">
                          <a:solidFill>
                            <a:schemeClr val="tx1"/>
                          </a:solidFill>
                          <a:effectLst/>
                          <a:latin typeface="+mn-lt"/>
                          <a:ea typeface="+mn-ea"/>
                          <a:cs typeface="+mn-cs"/>
                        </a:rPr>
                        <a:t>Activity 1 – Modernized and new data management practices and standards</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800" kern="1200" dirty="0" smtClean="0">
                          <a:solidFill>
                            <a:schemeClr val="tx1"/>
                          </a:solidFill>
                          <a:effectLst/>
                          <a:latin typeface="+mn-lt"/>
                          <a:ea typeface="+mn-ea"/>
                          <a:cs typeface="+mn-cs"/>
                        </a:rPr>
                        <a:t>DMCG</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800" kern="1200" dirty="0" smtClean="0">
                          <a:solidFill>
                            <a:schemeClr val="tx1"/>
                          </a:solidFill>
                          <a:effectLst/>
                          <a:latin typeface="+mn-lt"/>
                          <a:ea typeface="+mn-ea"/>
                          <a:cs typeface="+mn-cs"/>
                        </a:rPr>
                        <a:t>collaboratively led by DMCG</a:t>
                      </a:r>
                      <a:r>
                        <a:rPr lang="en-US" sz="1800" kern="1200" baseline="0" dirty="0" smtClean="0">
                          <a:solidFill>
                            <a:schemeClr val="tx1"/>
                          </a:solidFill>
                          <a:effectLst/>
                          <a:latin typeface="+mn-lt"/>
                          <a:ea typeface="+mn-ea"/>
                          <a:cs typeface="+mn-cs"/>
                        </a:rPr>
                        <a:t> and IODE</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r h="1083987">
                <a:tc vMerge="1">
                  <a:txBody>
                    <a:bodyPr/>
                    <a:lstStyle/>
                    <a:p>
                      <a:pPr algn="ctr">
                        <a:spcAft>
                          <a:spcPts val="0"/>
                        </a:spcAft>
                      </a:pPr>
                      <a:endParaRPr lang="ru-RU" sz="17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r>
                        <a:rPr lang="en-US" sz="1800" kern="1200" dirty="0" smtClean="0">
                          <a:solidFill>
                            <a:schemeClr val="tx1"/>
                          </a:solidFill>
                          <a:effectLst/>
                          <a:latin typeface="+mn-lt"/>
                          <a:ea typeface="+mn-ea"/>
                          <a:cs typeface="+mn-cs"/>
                        </a:rPr>
                        <a:t>Activity 2 – New and updated templates for Table Driven Codes</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800" kern="1200" dirty="0" smtClean="0">
                          <a:solidFill>
                            <a:schemeClr val="tx1"/>
                          </a:solidFill>
                          <a:effectLst/>
                          <a:latin typeface="+mn-lt"/>
                          <a:ea typeface="+mn-ea"/>
                          <a:cs typeface="+mn-cs"/>
                        </a:rPr>
                        <a:t>DMCG</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800" kern="1200" dirty="0" smtClean="0">
                          <a:solidFill>
                            <a:schemeClr val="tx1"/>
                          </a:solidFill>
                          <a:effectLst/>
                          <a:latin typeface="+mn-lt"/>
                          <a:ea typeface="+mn-ea"/>
                          <a:cs typeface="+mn-cs"/>
                        </a:rPr>
                        <a:t>TT-TDC IPET-MOIS</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bl>
          </a:graphicData>
        </a:graphic>
      </p:graphicFrame>
    </p:spTree>
    <p:extLst>
      <p:ext uri="{BB962C8B-B14F-4D97-AF65-F5344CB8AC3E}">
        <p14:creationId xmlns:p14="http://schemas.microsoft.com/office/powerpoint/2010/main" val="20163986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2200" dirty="0" smtClean="0">
                <a:latin typeface="Verdana" panose="020B0604030504040204" pitchFamily="34" charset="0"/>
                <a:ea typeface="Verdana" panose="020B0604030504040204" pitchFamily="34" charset="0"/>
                <a:cs typeface="Verdana" panose="020B0604030504040204" pitchFamily="34" charset="0"/>
              </a:rPr>
              <a:t>Draft joint WMO-IOC Strategy for Marine Meteorological and Oceanographic Data Management (2018-2021)</a:t>
            </a:r>
            <a:r>
              <a:rPr lang="ru-RU" sz="2200" dirty="0" smtClean="0">
                <a:latin typeface="Verdana" panose="020B0604030504040204" pitchFamily="34" charset="0"/>
                <a:ea typeface="Verdana" panose="020B0604030504040204" pitchFamily="34" charset="0"/>
                <a:cs typeface="Verdana" panose="020B0604030504040204" pitchFamily="34" charset="0"/>
              </a:rPr>
              <a:t> – </a:t>
            </a:r>
            <a:r>
              <a:rPr lang="en-US" sz="2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Responsibilities</a:t>
            </a:r>
            <a:endParaRPr lang="ru-RU" sz="2200" dirty="0"/>
          </a:p>
        </p:txBody>
      </p:sp>
      <p:graphicFrame>
        <p:nvGraphicFramePr>
          <p:cNvPr id="4" name="Таблица 3"/>
          <p:cNvGraphicFramePr>
            <a:graphicFrameLocks noGrp="1"/>
          </p:cNvGraphicFramePr>
          <p:nvPr>
            <p:extLst>
              <p:ext uri="{D42A27DB-BD31-4B8C-83A1-F6EECF244321}">
                <p14:modId xmlns:p14="http://schemas.microsoft.com/office/powerpoint/2010/main" val="2356578820"/>
              </p:ext>
            </p:extLst>
          </p:nvPr>
        </p:nvGraphicFramePr>
        <p:xfrm>
          <a:off x="691636" y="1422168"/>
          <a:ext cx="8080522" cy="6093516"/>
        </p:xfrm>
        <a:graphic>
          <a:graphicData uri="http://schemas.openxmlformats.org/drawingml/2006/table">
            <a:tbl>
              <a:tblPr firstRow="1" firstCol="1" bandRow="1">
                <a:tableStyleId>{17292A2E-F333-43FB-9621-5CBBE7FDCDCB}</a:tableStyleId>
              </a:tblPr>
              <a:tblGrid>
                <a:gridCol w="1292860"/>
                <a:gridCol w="3147646"/>
                <a:gridCol w="931985"/>
                <a:gridCol w="2708031"/>
              </a:tblGrid>
              <a:tr h="361329">
                <a:tc>
                  <a:txBody>
                    <a:bodyPr/>
                    <a:lstStyle/>
                    <a:p>
                      <a:pPr>
                        <a:spcAft>
                          <a:spcPts val="0"/>
                        </a:spcAft>
                      </a:pPr>
                      <a:r>
                        <a:rPr lang="en-US" sz="1700" dirty="0">
                          <a:effectLst/>
                        </a:rPr>
                        <a:t>Outcome</a:t>
                      </a:r>
                      <a:endParaRPr lang="ru-RU" sz="17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700" dirty="0">
                          <a:effectLst/>
                        </a:rPr>
                        <a:t>Activity</a:t>
                      </a:r>
                      <a:endParaRPr lang="ru-RU" sz="17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700">
                          <a:effectLst/>
                        </a:rPr>
                        <a:t>Leader</a:t>
                      </a:r>
                      <a:endParaRPr lang="ru-RU" sz="17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700">
                          <a:effectLst/>
                        </a:rPr>
                        <a:t>Comments</a:t>
                      </a:r>
                      <a:endParaRPr lang="ru-RU" sz="17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r h="722658">
                <a:tc rowSpan="2">
                  <a:txBody>
                    <a:bodyPr/>
                    <a:lstStyle/>
                    <a:p>
                      <a:pPr algn="ctr">
                        <a:spcAft>
                          <a:spcPts val="0"/>
                        </a:spcAft>
                      </a:pPr>
                      <a:r>
                        <a:rPr lang="en-US" sz="1700" dirty="0" smtClean="0">
                          <a:effectLst/>
                          <a:latin typeface="+mn-lt"/>
                          <a:ea typeface="+mn-ea"/>
                          <a:cs typeface="+mn-cs"/>
                        </a:rPr>
                        <a:t>5</a:t>
                      </a:r>
                      <a:endParaRPr lang="ru-RU" sz="17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Activity 1 – Interoperability of oceanographic and marine meteorological data sets and products with the WMO Information System WIS)</a:t>
                      </a:r>
                      <a:endParaRPr lang="ru-RU" sz="1800" kern="1200" dirty="0" smtClean="0">
                        <a:solidFill>
                          <a:schemeClr val="tx1"/>
                        </a:solidFill>
                        <a:effectLst/>
                        <a:latin typeface="+mn-lt"/>
                        <a:ea typeface="+mn-ea"/>
                        <a:cs typeface="+mn-cs"/>
                      </a:endParaRPr>
                    </a:p>
                  </a:txBody>
                  <a:tcPr marL="68580" marR="68580" marT="0" marB="0"/>
                </a:tc>
                <a:tc>
                  <a:txBody>
                    <a:bodyPr/>
                    <a:lstStyle/>
                    <a:p>
                      <a:pPr>
                        <a:spcAft>
                          <a:spcPts val="0"/>
                        </a:spcAft>
                      </a:pPr>
                      <a:r>
                        <a:rPr lang="en-US" sz="1800" kern="1200" dirty="0" smtClean="0">
                          <a:solidFill>
                            <a:schemeClr val="tx1"/>
                          </a:solidFill>
                          <a:effectLst/>
                          <a:latin typeface="+mn-lt"/>
                          <a:ea typeface="+mn-ea"/>
                          <a:cs typeface="+mn-cs"/>
                        </a:rPr>
                        <a:t>DMCG</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700" dirty="0" smtClean="0">
                          <a:solidFill>
                            <a:schemeClr val="tx1"/>
                          </a:solidFill>
                          <a:effectLst/>
                          <a:latin typeface="Verdana" panose="020B0604030504040204" pitchFamily="34" charset="0"/>
                          <a:ea typeface="Verdana" panose="020B0604030504040204" pitchFamily="34" charset="0"/>
                          <a:cs typeface="Verdana" panose="020B0604030504040204" pitchFamily="34" charset="0"/>
                        </a:rPr>
                        <a:t>IPET-MOIS</a:t>
                      </a:r>
                      <a:endParaRPr lang="ru-RU" sz="17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r h="1083987">
                <a:tc vMerge="1">
                  <a:txBody>
                    <a:bodyPr/>
                    <a:lstStyle/>
                    <a:p>
                      <a:endParaRPr lang="ru-RU"/>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Activity 2 – Interoperability of oceanographic and marine meteorological data sets and products with the Ocean Data Information System (ODIS) including ODP ( MCDS, WIS, ….)</a:t>
                      </a:r>
                      <a:endParaRPr lang="ru-RU" sz="1800" kern="1200" dirty="0" smtClean="0">
                        <a:solidFill>
                          <a:schemeClr val="tx1"/>
                        </a:solidFill>
                        <a:effectLst/>
                        <a:latin typeface="+mn-lt"/>
                        <a:ea typeface="+mn-ea"/>
                        <a:cs typeface="+mn-cs"/>
                      </a:endParaRPr>
                    </a:p>
                  </a:txBody>
                  <a:tcPr marL="68580" marR="68580" marT="0" marB="0"/>
                </a:tc>
                <a:tc>
                  <a:txBody>
                    <a:bodyPr/>
                    <a:lstStyle/>
                    <a:p>
                      <a:pPr>
                        <a:spcAft>
                          <a:spcPts val="0"/>
                        </a:spcAft>
                      </a:pPr>
                      <a:r>
                        <a:rPr lang="en-US" sz="1800" kern="1200" dirty="0" smtClean="0">
                          <a:solidFill>
                            <a:schemeClr val="tx1"/>
                          </a:solidFill>
                          <a:effectLst/>
                          <a:latin typeface="+mn-lt"/>
                          <a:ea typeface="+mn-ea"/>
                          <a:cs typeface="+mn-cs"/>
                        </a:rPr>
                        <a:t>DMCG</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r h="1083987">
                <a:tc rowSpan="2">
                  <a:txBody>
                    <a:bodyPr/>
                    <a:lstStyle/>
                    <a:p>
                      <a:pPr algn="ctr">
                        <a:spcAft>
                          <a:spcPts val="0"/>
                        </a:spcAft>
                      </a:pPr>
                      <a:r>
                        <a:rPr lang="en-US" sz="1700" dirty="0" smtClean="0">
                          <a:effectLst/>
                          <a:latin typeface="Verdana" panose="020B0604030504040204" pitchFamily="34" charset="0"/>
                          <a:ea typeface="Verdana" panose="020B0604030504040204" pitchFamily="34" charset="0"/>
                          <a:cs typeface="Verdana" panose="020B0604030504040204" pitchFamily="34" charset="0"/>
                        </a:rPr>
                        <a:t>6</a:t>
                      </a:r>
                      <a:endParaRPr lang="ru-RU" sz="17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kern="1200" dirty="0" smtClean="0">
                          <a:solidFill>
                            <a:schemeClr val="tx1"/>
                          </a:solidFill>
                          <a:effectLst/>
                          <a:latin typeface="+mn-lt"/>
                          <a:ea typeface="+mn-ea"/>
                          <a:cs typeface="+mn-cs"/>
                        </a:rPr>
                        <a:t>Activity 1 – Capacity development and training on oceanographic and marine meteorological data management</a:t>
                      </a:r>
                      <a:endParaRPr lang="ru-RU" sz="1800" kern="1200" dirty="0" smtClean="0">
                        <a:solidFill>
                          <a:schemeClr val="tx1"/>
                        </a:solidFill>
                        <a:effectLst/>
                        <a:latin typeface="+mn-lt"/>
                        <a:ea typeface="+mn-ea"/>
                        <a:cs typeface="+mn-cs"/>
                      </a:endParaRPr>
                    </a:p>
                    <a:p>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800" kern="1200" dirty="0" smtClean="0">
                          <a:solidFill>
                            <a:schemeClr val="tx1"/>
                          </a:solidFill>
                          <a:effectLst/>
                          <a:latin typeface="+mn-lt"/>
                          <a:ea typeface="+mn-ea"/>
                          <a:cs typeface="+mn-cs"/>
                        </a:rPr>
                        <a:t>JCOMM MAN</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800" kern="1200" dirty="0" smtClean="0">
                          <a:solidFill>
                            <a:schemeClr val="tx1"/>
                          </a:solidFill>
                          <a:effectLst/>
                          <a:latin typeface="+mn-lt"/>
                          <a:ea typeface="+mn-ea"/>
                          <a:cs typeface="+mn-cs"/>
                        </a:rPr>
                        <a:t>This activity is a cross-cutting responsibility for all </a:t>
                      </a:r>
                      <a:r>
                        <a:rPr lang="en-US" sz="1800" kern="1200" dirty="0" err="1" smtClean="0">
                          <a:solidFill>
                            <a:schemeClr val="tx1"/>
                          </a:solidFill>
                          <a:effectLst/>
                          <a:latin typeface="+mn-lt"/>
                          <a:ea typeface="+mn-ea"/>
                          <a:cs typeface="+mn-cs"/>
                        </a:rPr>
                        <a:t>programme</a:t>
                      </a:r>
                      <a:r>
                        <a:rPr lang="en-US" sz="1800" kern="1200" dirty="0" smtClean="0">
                          <a:solidFill>
                            <a:schemeClr val="tx1"/>
                          </a:solidFill>
                          <a:effectLst/>
                          <a:latin typeface="+mn-lt"/>
                          <a:ea typeface="+mn-ea"/>
                          <a:cs typeface="+mn-cs"/>
                        </a:rPr>
                        <a:t> areas of JCOMM.</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r h="1083987">
                <a:tc vMerge="1">
                  <a:txBody>
                    <a:bodyPr/>
                    <a:lstStyle/>
                    <a:p>
                      <a:pPr algn="ctr">
                        <a:spcAft>
                          <a:spcPts val="0"/>
                        </a:spcAft>
                      </a:pPr>
                      <a:endParaRPr lang="ru-RU" sz="17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bl>
          </a:graphicData>
        </a:graphic>
      </p:graphicFrame>
    </p:spTree>
    <p:extLst>
      <p:ext uri="{BB962C8B-B14F-4D97-AF65-F5344CB8AC3E}">
        <p14:creationId xmlns:p14="http://schemas.microsoft.com/office/powerpoint/2010/main" val="24487615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2200" dirty="0" smtClean="0">
                <a:latin typeface="Verdana" panose="020B0604030504040204" pitchFamily="34" charset="0"/>
                <a:ea typeface="Verdana" panose="020B0604030504040204" pitchFamily="34" charset="0"/>
                <a:cs typeface="Verdana" panose="020B0604030504040204" pitchFamily="34" charset="0"/>
              </a:rPr>
              <a:t>Draft joint WMO-IOC Strategy for Marine Meteorological and Oceanographic Data Management (2018-2021)</a:t>
            </a:r>
            <a:r>
              <a:rPr lang="ru-RU" sz="2200" dirty="0" smtClean="0">
                <a:latin typeface="Verdana" panose="020B0604030504040204" pitchFamily="34" charset="0"/>
                <a:ea typeface="Verdana" panose="020B0604030504040204" pitchFamily="34" charset="0"/>
                <a:cs typeface="Verdana" panose="020B0604030504040204" pitchFamily="34" charset="0"/>
              </a:rPr>
              <a:t> – </a:t>
            </a:r>
            <a:r>
              <a:rPr lang="en-US" sz="2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Outcomes and activities related to OCG – </a:t>
            </a:r>
            <a:br>
              <a:rPr lang="en-US" sz="2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br>
            <a:r>
              <a:rPr lang="en-US" sz="2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Data sharing and exchange</a:t>
            </a:r>
            <a:endParaRPr lang="ru-RU" sz="2200" dirty="0"/>
          </a:p>
        </p:txBody>
      </p:sp>
      <p:sp>
        <p:nvSpPr>
          <p:cNvPr id="9" name="Объект 8"/>
          <p:cNvSpPr>
            <a:spLocks noGrp="1"/>
          </p:cNvSpPr>
          <p:nvPr>
            <p:ph idx="1"/>
          </p:nvPr>
        </p:nvSpPr>
        <p:spPr/>
        <p:txBody>
          <a:bodyPr/>
          <a:lstStyle/>
          <a:p>
            <a:pPr marL="0" indent="0">
              <a:buNone/>
            </a:pPr>
            <a:r>
              <a:rPr lang="en-GB" sz="1900" b="1" i="1" dirty="0" smtClean="0">
                <a:solidFill>
                  <a:schemeClr val="tx2"/>
                </a:solidFill>
                <a:latin typeface="Arial" panose="020B0604020202020204" pitchFamily="34" charset="0"/>
                <a:ea typeface="Verdana" panose="020B0604030504040204" pitchFamily="34" charset="0"/>
                <a:cs typeface="Arial" panose="020B0604020202020204" pitchFamily="34" charset="0"/>
              </a:rPr>
              <a:t>Outcome 1 </a:t>
            </a:r>
            <a:r>
              <a:rPr lang="en-GB" sz="1900" i="1" dirty="0" smtClean="0">
                <a:solidFill>
                  <a:schemeClr val="tx2"/>
                </a:solidFill>
                <a:latin typeface="Arial" panose="020B0604020202020204" pitchFamily="34" charset="0"/>
                <a:ea typeface="Verdana" panose="020B0604030504040204" pitchFamily="34" charset="0"/>
                <a:cs typeface="Arial" panose="020B0604020202020204" pitchFamily="34" charset="0"/>
              </a:rPr>
              <a:t>- Promoting oceanographic and marine meteorological data sharing with the research and operational communities and the private sector in compliance with WMO Resolution 40 (Cg-12), WMO Resolution 60 (Cg-17), and the IOC Oceanographic Data Exchange Policy</a:t>
            </a:r>
            <a:endParaRPr lang="en-US" sz="1900" i="1" dirty="0" smtClean="0">
              <a:solidFill>
                <a:schemeClr val="tx2"/>
              </a:solidFill>
              <a:latin typeface="Arial" panose="020B0604020202020204" pitchFamily="34" charset="0"/>
              <a:ea typeface="Verdana" panose="020B0604030504040204" pitchFamily="34" charset="0"/>
              <a:cs typeface="Arial" panose="020B0604020202020204" pitchFamily="34" charset="0"/>
            </a:endParaRPr>
          </a:p>
          <a:p>
            <a:r>
              <a:rPr lang="en-GB" sz="1900" b="1" dirty="0" smtClean="0">
                <a:latin typeface="Arial" panose="020B0604020202020204" pitchFamily="34" charset="0"/>
                <a:ea typeface="Verdana" panose="020B0604030504040204" pitchFamily="34" charset="0"/>
                <a:cs typeface="Arial" panose="020B0604020202020204" pitchFamily="34" charset="0"/>
              </a:rPr>
              <a:t>Activity 1 –</a:t>
            </a:r>
            <a:r>
              <a:rPr lang="en-GB" sz="1900" dirty="0" smtClean="0">
                <a:latin typeface="Arial" panose="020B0604020202020204" pitchFamily="34" charset="0"/>
                <a:ea typeface="Verdana" panose="020B0604030504040204" pitchFamily="34" charset="0"/>
                <a:cs typeface="Arial" panose="020B0604020202020204" pitchFamily="34" charset="0"/>
              </a:rPr>
              <a:t> Plan for the promotion of data sharing and exchange</a:t>
            </a:r>
          </a:p>
          <a:p>
            <a:pPr lvl="1"/>
            <a:r>
              <a:rPr lang="en-US" sz="1900" dirty="0" smtClean="0">
                <a:solidFill>
                  <a:srgbClr val="FF0000"/>
                </a:solidFill>
                <a:latin typeface="Arial" panose="020B0604020202020204" pitchFamily="34" charset="0"/>
                <a:ea typeface="Verdana" panose="020B0604030504040204" pitchFamily="34" charset="0"/>
                <a:cs typeface="Arial" panose="020B0604020202020204" pitchFamily="34" charset="0"/>
              </a:rPr>
              <a:t>Identify data not being shared</a:t>
            </a:r>
          </a:p>
          <a:p>
            <a:pPr lvl="1"/>
            <a:r>
              <a:rPr lang="en-US" sz="1900" dirty="0" smtClean="0">
                <a:solidFill>
                  <a:srgbClr val="FF0000"/>
                </a:solidFill>
                <a:latin typeface="Arial" panose="020B0604020202020204" pitchFamily="34" charset="0"/>
                <a:ea typeface="Verdana" panose="020B0604030504040204" pitchFamily="34" charset="0"/>
                <a:cs typeface="Arial" panose="020B0604020202020204" pitchFamily="34" charset="0"/>
              </a:rPr>
              <a:t>Develop rationale &amp; strategy for reaching out with them</a:t>
            </a:r>
          </a:p>
          <a:p>
            <a:pPr lvl="1"/>
            <a:r>
              <a:rPr lang="en-US" sz="1900" dirty="0" smtClean="0">
                <a:solidFill>
                  <a:srgbClr val="FF0000"/>
                </a:solidFill>
                <a:latin typeface="Arial" panose="020B0604020202020204" pitchFamily="34" charset="0"/>
                <a:ea typeface="Verdana" panose="020B0604030504040204" pitchFamily="34" charset="0"/>
                <a:cs typeface="Arial" panose="020B0604020202020204" pitchFamily="34" charset="0"/>
              </a:rPr>
              <a:t>JCOMMOPS to play active role</a:t>
            </a:r>
          </a:p>
          <a:p>
            <a:pPr lvl="1"/>
            <a:r>
              <a:rPr lang="en-US" sz="1900" dirty="0" smtClean="0">
                <a:solidFill>
                  <a:srgbClr val="FF0000"/>
                </a:solidFill>
                <a:latin typeface="Arial" panose="020B0604020202020204" pitchFamily="34" charset="0"/>
                <a:ea typeface="Verdana" panose="020B0604030504040204" pitchFamily="34" charset="0"/>
                <a:cs typeface="Arial" panose="020B0604020202020204" pitchFamily="34" charset="0"/>
              </a:rPr>
              <a:t>Marine Climate data made available via CMOCs</a:t>
            </a:r>
          </a:p>
          <a:p>
            <a:r>
              <a:rPr lang="en-GB" sz="1900" b="1" dirty="0" smtClean="0">
                <a:latin typeface="Arial" panose="020B0604020202020204" pitchFamily="34" charset="0"/>
                <a:ea typeface="Verdana" panose="020B0604030504040204" pitchFamily="34" charset="0"/>
                <a:cs typeface="Arial" panose="020B0604020202020204" pitchFamily="34" charset="0"/>
              </a:rPr>
              <a:t>Activity 2 – </a:t>
            </a:r>
            <a:r>
              <a:rPr lang="en-GB" sz="1900" dirty="0" smtClean="0">
                <a:latin typeface="Arial" panose="020B0604020202020204" pitchFamily="34" charset="0"/>
                <a:ea typeface="Verdana" panose="020B0604030504040204" pitchFamily="34" charset="0"/>
                <a:cs typeface="Arial" panose="020B0604020202020204" pitchFamily="34" charset="0"/>
              </a:rPr>
              <a:t>Plan for enhancing collaboration with the private sector</a:t>
            </a:r>
          </a:p>
          <a:p>
            <a:pPr lvl="1"/>
            <a:r>
              <a:rPr lang="en-US" sz="1900" dirty="0" smtClean="0">
                <a:solidFill>
                  <a:srgbClr val="FF0000"/>
                </a:solidFill>
                <a:latin typeface="Arial" panose="020B0604020202020204" pitchFamily="34" charset="0"/>
                <a:ea typeface="Verdana" panose="020B0604030504040204" pitchFamily="34" charset="0"/>
                <a:cs typeface="Arial" panose="020B0604020202020204" pitchFamily="34" charset="0"/>
              </a:rPr>
              <a:t>Make best use of private sector capabilities (win-win)</a:t>
            </a:r>
          </a:p>
          <a:p>
            <a:pPr lvl="1"/>
            <a:r>
              <a:rPr lang="en-US" sz="1900" dirty="0" smtClean="0">
                <a:solidFill>
                  <a:srgbClr val="FF0000"/>
                </a:solidFill>
                <a:latin typeface="Arial" panose="020B0604020202020204" pitchFamily="34" charset="0"/>
                <a:ea typeface="Verdana" panose="020B0604030504040204" pitchFamily="34" charset="0"/>
                <a:cs typeface="Arial" panose="020B0604020202020204" pitchFamily="34" charset="0"/>
              </a:rPr>
              <a:t>SWOT analysis</a:t>
            </a:r>
          </a:p>
          <a:p>
            <a:pPr lvl="1"/>
            <a:r>
              <a:rPr lang="en-US" sz="1900" dirty="0" smtClean="0">
                <a:solidFill>
                  <a:srgbClr val="FF0000"/>
                </a:solidFill>
                <a:latin typeface="Arial" panose="020B0604020202020204" pitchFamily="34" charset="0"/>
                <a:ea typeface="Verdana" panose="020B0604030504040204" pitchFamily="34" charset="0"/>
                <a:cs typeface="Arial" panose="020B0604020202020204" pitchFamily="34" charset="0"/>
              </a:rPr>
              <a:t>Use Guidance on WIGOS Data Partnership</a:t>
            </a:r>
          </a:p>
          <a:p>
            <a:endParaRPr lang="ru-RU" sz="1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94814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2200" dirty="0" smtClean="0">
                <a:latin typeface="Verdana" panose="020B0604030504040204" pitchFamily="34" charset="0"/>
                <a:ea typeface="Verdana" panose="020B0604030504040204" pitchFamily="34" charset="0"/>
                <a:cs typeface="Verdana" panose="020B0604030504040204" pitchFamily="34" charset="0"/>
              </a:rPr>
              <a:t>Draft joint WMO-IOC Strategy for Marine Meteorological and Oceanographic Data Management (2018-2021)</a:t>
            </a:r>
            <a:r>
              <a:rPr lang="ru-RU" sz="2200" dirty="0" smtClean="0">
                <a:latin typeface="Verdana" panose="020B0604030504040204" pitchFamily="34" charset="0"/>
                <a:ea typeface="Verdana" panose="020B0604030504040204" pitchFamily="34" charset="0"/>
                <a:cs typeface="Verdana" panose="020B0604030504040204" pitchFamily="34" charset="0"/>
              </a:rPr>
              <a:t> – </a:t>
            </a:r>
            <a:r>
              <a:rPr lang="en-US" sz="2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Outcomes and activities related to OCG – </a:t>
            </a:r>
            <a:br>
              <a:rPr lang="en-US" sz="2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br>
            <a:r>
              <a:rPr lang="en-US" sz="2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Data collection</a:t>
            </a:r>
            <a:endParaRPr lang="ru-RU" sz="2200" dirty="0"/>
          </a:p>
        </p:txBody>
      </p:sp>
      <p:sp>
        <p:nvSpPr>
          <p:cNvPr id="9" name="Объект 8"/>
          <p:cNvSpPr>
            <a:spLocks noGrp="1"/>
          </p:cNvSpPr>
          <p:nvPr>
            <p:ph idx="1"/>
          </p:nvPr>
        </p:nvSpPr>
        <p:spPr/>
        <p:txBody>
          <a:bodyPr/>
          <a:lstStyle/>
          <a:p>
            <a:pPr marL="0" indent="0">
              <a:buNone/>
            </a:pPr>
            <a:r>
              <a:rPr lang="en-GB" sz="2000" b="1" i="1" dirty="0" smtClean="0">
                <a:solidFill>
                  <a:schemeClr val="tx2"/>
                </a:solidFill>
                <a:latin typeface="Arial" panose="020B0604020202020204" pitchFamily="34" charset="0"/>
                <a:ea typeface="Verdana" panose="020B0604030504040204" pitchFamily="34" charset="0"/>
                <a:cs typeface="Arial" panose="020B0604020202020204" pitchFamily="34" charset="0"/>
              </a:rPr>
              <a:t>Outcome 2 </a:t>
            </a:r>
            <a:r>
              <a:rPr lang="en-GB" sz="2000" i="1" dirty="0" smtClean="0">
                <a:solidFill>
                  <a:schemeClr val="tx2"/>
                </a:solidFill>
                <a:latin typeface="Arial" panose="020B0604020202020204" pitchFamily="34" charset="0"/>
                <a:ea typeface="Verdana" panose="020B0604030504040204" pitchFamily="34" charset="0"/>
                <a:cs typeface="Arial" panose="020B0604020202020204" pitchFamily="34" charset="0"/>
              </a:rPr>
              <a:t>- Achieving more comprehensive, consistent and standardized collection of oceanographic and marine meteorological data from observing platforms in real time and near real time as needed</a:t>
            </a:r>
          </a:p>
          <a:p>
            <a:r>
              <a:rPr lang="en-GB" sz="2000" b="1" dirty="0" smtClean="0">
                <a:latin typeface="Arial" panose="020B0604020202020204" pitchFamily="34" charset="0"/>
                <a:ea typeface="Verdana" panose="020B0604030504040204" pitchFamily="34" charset="0"/>
                <a:cs typeface="Arial" panose="020B0604020202020204" pitchFamily="34" charset="0"/>
              </a:rPr>
              <a:t>Activity 1 -</a:t>
            </a:r>
            <a:r>
              <a:rPr lang="en-GB" sz="2000" dirty="0" smtClean="0">
                <a:latin typeface="Arial" panose="020B0604020202020204" pitchFamily="34" charset="0"/>
                <a:ea typeface="Verdana" panose="020B0604030504040204" pitchFamily="34" charset="0"/>
                <a:cs typeface="Arial" panose="020B0604020202020204" pitchFamily="34" charset="0"/>
              </a:rPr>
              <a:t> Rationalization and standardization of data collection </a:t>
            </a:r>
          </a:p>
          <a:p>
            <a:pPr lvl="1"/>
            <a:r>
              <a:rPr lang="en-US" sz="2000" dirty="0" smtClean="0">
                <a:solidFill>
                  <a:srgbClr val="FF0000"/>
                </a:solidFill>
                <a:latin typeface="Arial" panose="020B0604020202020204" pitchFamily="34" charset="0"/>
                <a:ea typeface="Verdana" panose="020B0604030504040204" pitchFamily="34" charset="0"/>
                <a:cs typeface="Arial" panose="020B0604020202020204" pitchFamily="34" charset="0"/>
              </a:rPr>
              <a:t>Standardize data collection formats</a:t>
            </a:r>
          </a:p>
          <a:p>
            <a:pPr lvl="1"/>
            <a:r>
              <a:rPr lang="en-US" sz="2000" dirty="0" smtClean="0">
                <a:solidFill>
                  <a:srgbClr val="FF0000"/>
                </a:solidFill>
                <a:latin typeface="Arial" panose="020B0604020202020204" pitchFamily="34" charset="0"/>
                <a:ea typeface="Verdana" panose="020B0604030504040204" pitchFamily="34" charset="0"/>
                <a:cs typeface="Arial" panose="020B0604020202020204" pitchFamily="34" charset="0"/>
              </a:rPr>
              <a:t>Work with platform operators, manufacturers &amp; </a:t>
            </a:r>
            <a:r>
              <a:rPr lang="en-US" sz="2000" dirty="0" err="1" smtClean="0">
                <a:solidFill>
                  <a:srgbClr val="FF0000"/>
                </a:solidFill>
                <a:latin typeface="Arial" panose="020B0604020202020204" pitchFamily="34" charset="0"/>
                <a:ea typeface="Verdana" panose="020B0604030504040204" pitchFamily="34" charset="0"/>
                <a:cs typeface="Arial" panose="020B0604020202020204" pitchFamily="34" charset="0"/>
              </a:rPr>
              <a:t>Satcom</a:t>
            </a:r>
            <a:endParaRPr lang="en-US" sz="2000" dirty="0" smtClean="0">
              <a:solidFill>
                <a:srgbClr val="FF0000"/>
              </a:solidFill>
              <a:latin typeface="Arial" panose="020B0604020202020204" pitchFamily="34" charset="0"/>
              <a:ea typeface="Verdana" panose="020B0604030504040204" pitchFamily="34" charset="0"/>
              <a:cs typeface="Arial" panose="020B0604020202020204" pitchFamily="34" charset="0"/>
            </a:endParaRPr>
          </a:p>
          <a:p>
            <a:r>
              <a:rPr lang="en-GB" sz="2000" b="1" dirty="0" smtClean="0">
                <a:latin typeface="Arial" panose="020B0604020202020204" pitchFamily="34" charset="0"/>
                <a:ea typeface="Verdana" panose="020B0604030504040204" pitchFamily="34" charset="0"/>
                <a:cs typeface="Arial" panose="020B0604020202020204" pitchFamily="34" charset="0"/>
              </a:rPr>
              <a:t>Activity 2 - </a:t>
            </a:r>
            <a:r>
              <a:rPr lang="en-GB" sz="2000" dirty="0" err="1" smtClean="0">
                <a:latin typeface="Arial" panose="020B0604020202020204" pitchFamily="34" charset="0"/>
                <a:ea typeface="Verdana" panose="020B0604030504040204" pitchFamily="34" charset="0"/>
                <a:cs typeface="Arial" panose="020B0604020202020204" pitchFamily="34" charset="0"/>
              </a:rPr>
              <a:t>Uniformization</a:t>
            </a:r>
            <a:r>
              <a:rPr lang="en-GB" sz="2000" dirty="0" smtClean="0">
                <a:latin typeface="Arial" panose="020B0604020202020204" pitchFamily="34" charset="0"/>
                <a:ea typeface="Verdana" panose="020B0604030504040204" pitchFamily="34" charset="0"/>
                <a:cs typeface="Arial" panose="020B0604020202020204" pitchFamily="34" charset="0"/>
              </a:rPr>
              <a:t> and standardization of quality control procedures</a:t>
            </a:r>
          </a:p>
          <a:p>
            <a:pPr lvl="1"/>
            <a:r>
              <a:rPr lang="en-GB" sz="2000" dirty="0" smtClean="0">
                <a:solidFill>
                  <a:srgbClr val="FF0000"/>
                </a:solidFill>
                <a:latin typeface="Arial" panose="020B0604020202020204" pitchFamily="34" charset="0"/>
                <a:ea typeface="Verdana" panose="020B0604030504040204" pitchFamily="34" charset="0"/>
                <a:cs typeface="Arial" panose="020B0604020202020204" pitchFamily="34" charset="0"/>
              </a:rPr>
              <a:t>Compile &amp; reference documentation &amp; review existing procedures </a:t>
            </a:r>
          </a:p>
          <a:p>
            <a:pPr lvl="1"/>
            <a:r>
              <a:rPr lang="en-GB" sz="2000" dirty="0" smtClean="0">
                <a:solidFill>
                  <a:srgbClr val="FF0000"/>
                </a:solidFill>
                <a:latin typeface="Arial" panose="020B0604020202020204" pitchFamily="34" charset="0"/>
                <a:ea typeface="Verdana" panose="020B0604030504040204" pitchFamily="34" charset="0"/>
                <a:cs typeface="Arial" panose="020B0604020202020204" pitchFamily="34" charset="0"/>
              </a:rPr>
              <a:t>Promote </a:t>
            </a:r>
            <a:r>
              <a:rPr lang="en-GB" sz="2000" dirty="0" err="1" smtClean="0">
                <a:solidFill>
                  <a:srgbClr val="FF0000"/>
                </a:solidFill>
                <a:latin typeface="Arial" panose="020B0604020202020204" pitchFamily="34" charset="0"/>
                <a:ea typeface="Verdana" panose="020B0604030504040204" pitchFamily="34" charset="0"/>
                <a:cs typeface="Arial" panose="020B0604020202020204" pitchFamily="34" charset="0"/>
              </a:rPr>
              <a:t>uniformization</a:t>
            </a:r>
            <a:r>
              <a:rPr lang="en-GB" sz="2000" dirty="0" smtClean="0">
                <a:solidFill>
                  <a:srgbClr val="FF0000"/>
                </a:solidFill>
                <a:latin typeface="Arial" panose="020B0604020202020204" pitchFamily="34" charset="0"/>
                <a:ea typeface="Verdana" panose="020B0604030504040204" pitchFamily="34" charset="0"/>
                <a:cs typeface="Arial" panose="020B0604020202020204" pitchFamily="34" charset="0"/>
              </a:rPr>
              <a:t> wherever possible for real-time &amp; delayed-mode QC</a:t>
            </a:r>
          </a:p>
          <a:p>
            <a:pPr lvl="1"/>
            <a:r>
              <a:rPr lang="en-GB" sz="2000" dirty="0" smtClean="0">
                <a:solidFill>
                  <a:srgbClr val="FF0000"/>
                </a:solidFill>
                <a:latin typeface="Arial" panose="020B0604020202020204" pitchFamily="34" charset="0"/>
                <a:ea typeface="Verdana" panose="020B0604030504040204" pitchFamily="34" charset="0"/>
                <a:cs typeface="Arial" panose="020B0604020202020204" pitchFamily="34" charset="0"/>
              </a:rPr>
              <a:t>Integral part of MCDS</a:t>
            </a:r>
          </a:p>
          <a:p>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642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39468"/>
            <a:ext cx="8229600" cy="1143000"/>
          </a:xfrm>
        </p:spPr>
        <p:txBody>
          <a:bodyPr/>
          <a:lstStyle/>
          <a:p>
            <a:pPr algn="ctr"/>
            <a:r>
              <a:rPr lang="en-US" sz="2100" dirty="0" smtClean="0">
                <a:latin typeface="Verdana" panose="020B0604030504040204" pitchFamily="34" charset="0"/>
                <a:ea typeface="Verdana" panose="020B0604030504040204" pitchFamily="34" charset="0"/>
                <a:cs typeface="Verdana" panose="020B0604030504040204" pitchFamily="34" charset="0"/>
              </a:rPr>
              <a:t>Draft joint WMO-IOC Strategy for Marine Meteorological and Oceanographic Data Management (2018-2021)</a:t>
            </a:r>
            <a:r>
              <a:rPr lang="ru-RU" sz="2100" dirty="0" smtClean="0">
                <a:latin typeface="Verdana" panose="020B0604030504040204" pitchFamily="34" charset="0"/>
                <a:ea typeface="Verdana" panose="020B0604030504040204" pitchFamily="34" charset="0"/>
                <a:cs typeface="Verdana" panose="020B0604030504040204" pitchFamily="34" charset="0"/>
              </a:rPr>
              <a:t> – </a:t>
            </a:r>
            <a:r>
              <a:rPr lang="en-US" sz="21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Outcomes and activities related to OCG – Data integration, access, rescue and preservation</a:t>
            </a:r>
            <a:endParaRPr lang="ru-RU" sz="2100" dirty="0"/>
          </a:p>
        </p:txBody>
      </p:sp>
      <p:sp>
        <p:nvSpPr>
          <p:cNvPr id="9" name="Объект 8"/>
          <p:cNvSpPr>
            <a:spLocks noGrp="1"/>
          </p:cNvSpPr>
          <p:nvPr>
            <p:ph idx="1"/>
          </p:nvPr>
        </p:nvSpPr>
        <p:spPr>
          <a:xfrm>
            <a:off x="457200" y="1389180"/>
            <a:ext cx="8229600" cy="4525963"/>
          </a:xfrm>
        </p:spPr>
        <p:txBody>
          <a:bodyPr/>
          <a:lstStyle/>
          <a:p>
            <a:pPr marL="0" indent="0">
              <a:buNone/>
            </a:pPr>
            <a:r>
              <a:rPr lang="en-GB" sz="1500" b="1" i="1" dirty="0" smtClean="0">
                <a:solidFill>
                  <a:schemeClr val="tx2"/>
                </a:solidFill>
                <a:latin typeface="Arial" panose="020B0604020202020204" pitchFamily="34" charset="0"/>
                <a:ea typeface="Verdana" panose="020B0604030504040204" pitchFamily="34" charset="0"/>
                <a:cs typeface="Arial" panose="020B0604020202020204" pitchFamily="34" charset="0"/>
              </a:rPr>
              <a:t>Outcome 3 </a:t>
            </a:r>
            <a:r>
              <a:rPr lang="en-GB" sz="1500" i="1" dirty="0" smtClean="0">
                <a:solidFill>
                  <a:schemeClr val="tx2"/>
                </a:solidFill>
                <a:latin typeface="Arial" panose="020B0604020202020204" pitchFamily="34" charset="0"/>
                <a:ea typeface="Verdana" panose="020B0604030504040204" pitchFamily="34" charset="0"/>
                <a:cs typeface="Arial" panose="020B0604020202020204" pitchFamily="34" charset="0"/>
              </a:rPr>
              <a:t>- Integration of oceanographic and marine meteorological data, their quality control and value adding, including structured and regulated data flow, data rescue, archival/preservation and enhanced data access for end users via WMO and IOC </a:t>
            </a:r>
            <a:r>
              <a:rPr lang="en-GB" sz="1500" dirty="0" smtClean="0">
                <a:solidFill>
                  <a:schemeClr val="tx2"/>
                </a:solidFill>
                <a:latin typeface="Arial" panose="020B0604020202020204" pitchFamily="34" charset="0"/>
                <a:ea typeface="Verdana" panose="020B0604030504040204" pitchFamily="34" charset="0"/>
                <a:cs typeface="Arial" panose="020B0604020202020204" pitchFamily="34" charset="0"/>
              </a:rPr>
              <a:t>information systems </a:t>
            </a:r>
            <a:endParaRPr lang="en-US" sz="1500" dirty="0" smtClean="0">
              <a:solidFill>
                <a:schemeClr val="tx2"/>
              </a:solidFill>
              <a:latin typeface="Arial" panose="020B0604020202020204" pitchFamily="34" charset="0"/>
              <a:ea typeface="Verdana" panose="020B0604030504040204" pitchFamily="34" charset="0"/>
              <a:cs typeface="Arial" panose="020B0604020202020204" pitchFamily="34" charset="0"/>
            </a:endParaRPr>
          </a:p>
          <a:p>
            <a:r>
              <a:rPr lang="en-GB" sz="1500" b="1" dirty="0" smtClean="0">
                <a:latin typeface="Arial" panose="020B0604020202020204" pitchFamily="34" charset="0"/>
                <a:ea typeface="Verdana" panose="020B0604030504040204" pitchFamily="34" charset="0"/>
                <a:cs typeface="Arial" panose="020B0604020202020204" pitchFamily="34" charset="0"/>
              </a:rPr>
              <a:t>Activity 1 –</a:t>
            </a:r>
            <a:r>
              <a:rPr lang="en-GB" sz="1500" dirty="0" smtClean="0">
                <a:latin typeface="Arial" panose="020B0604020202020204" pitchFamily="34" charset="0"/>
                <a:ea typeface="Verdana" panose="020B0604030504040204" pitchFamily="34" charset="0"/>
                <a:cs typeface="Arial" panose="020B0604020202020204" pitchFamily="34" charset="0"/>
              </a:rPr>
              <a:t> Guidance to Members and Member States on how to use existing oceanographic and marine meteorological and other relevant data systems, including description of governance and processes</a:t>
            </a:r>
          </a:p>
          <a:p>
            <a:pPr lvl="1"/>
            <a:r>
              <a:rPr lang="en-GB" sz="1500" dirty="0" smtClean="0">
                <a:solidFill>
                  <a:srgbClr val="FF0000"/>
                </a:solidFill>
                <a:latin typeface="Arial" panose="020B0604020202020204" pitchFamily="34" charset="0"/>
                <a:ea typeface="Verdana" panose="020B0604030504040204" pitchFamily="34" charset="0"/>
                <a:cs typeface="Arial" panose="020B0604020202020204" pitchFamily="34" charset="0"/>
              </a:rPr>
              <a:t>Updating  </a:t>
            </a:r>
            <a:r>
              <a:rPr lang="en-US" sz="1500" dirty="0">
                <a:solidFill>
                  <a:srgbClr val="FF0000"/>
                </a:solidFill>
                <a:latin typeface="Arial" panose="020B0604020202020204" pitchFamily="34" charset="0"/>
                <a:ea typeface="Verdana" panose="020B0604030504040204" pitchFamily="34" charset="0"/>
                <a:cs typeface="Arial" panose="020B0604020202020204" pitchFamily="34" charset="0"/>
              </a:rPr>
              <a:t>“AN OCEANOGRAPHER’S AND MARINE METEOROLOGIST’S COOKBOOK FOR SUBMITTING DATA AND METADATA IN REAL-TIME AND IN DELAYED-MODE” (2015, JCOMM TR N/72) </a:t>
            </a:r>
            <a:r>
              <a:rPr lang="en-US" sz="1500" dirty="0" smtClean="0">
                <a:latin typeface="Arial" panose="020B0604020202020204" pitchFamily="34" charset="0"/>
                <a:ea typeface="Verdana" panose="020B0604030504040204" pitchFamily="34" charset="0"/>
                <a:cs typeface="Arial" panose="020B0604020202020204" pitchFamily="34" charset="0"/>
              </a:rPr>
              <a:t>(</a:t>
            </a:r>
            <a:r>
              <a:rPr lang="en-US" sz="1500" dirty="0" smtClean="0">
                <a:latin typeface="Arial" panose="020B0604020202020204" pitchFamily="34" charset="0"/>
                <a:ea typeface="Verdana" panose="020B0604030504040204" pitchFamily="34" charset="0"/>
                <a:cs typeface="Arial" panose="020B0604020202020204" pitchFamily="34" charset="0"/>
                <a:hlinkClick r:id="rId3"/>
              </a:rPr>
              <a:t>http://www.jcomm.info/index.php?option=com_oe&amp;task=viewDocumentRecord&amp;docID=16012</a:t>
            </a:r>
            <a:r>
              <a:rPr lang="en-US" sz="1500" dirty="0" smtClean="0">
                <a:latin typeface="Arial" panose="020B0604020202020204" pitchFamily="34" charset="0"/>
                <a:ea typeface="Verdana" panose="020B0604030504040204" pitchFamily="34" charset="0"/>
                <a:cs typeface="Arial" panose="020B0604020202020204" pitchFamily="34" charset="0"/>
              </a:rPr>
              <a:t>, </a:t>
            </a:r>
            <a:r>
              <a:rPr lang="en-US" sz="1500" dirty="0" smtClean="0">
                <a:latin typeface="Arial" panose="020B0604020202020204" pitchFamily="34" charset="0"/>
                <a:ea typeface="Verdana" panose="020B0604030504040204" pitchFamily="34" charset="0"/>
                <a:cs typeface="Arial" panose="020B0604020202020204" pitchFamily="34" charset="0"/>
                <a:hlinkClick r:id="rId4"/>
              </a:rPr>
              <a:t>https://www.oceanbestpractices.net/handle/11329/401</a:t>
            </a:r>
            <a:r>
              <a:rPr lang="en-US" sz="1500" dirty="0" smtClean="0">
                <a:latin typeface="Arial" panose="020B0604020202020204" pitchFamily="34" charset="0"/>
                <a:ea typeface="Verdana" panose="020B0604030504040204" pitchFamily="34" charset="0"/>
                <a:cs typeface="Arial" panose="020B0604020202020204" pitchFamily="34" charset="0"/>
              </a:rPr>
              <a:t>)</a:t>
            </a:r>
          </a:p>
          <a:p>
            <a:pPr lvl="1"/>
            <a:r>
              <a:rPr lang="en-US" sz="1500" dirty="0" smtClean="0">
                <a:solidFill>
                  <a:srgbClr val="FF0000"/>
                </a:solidFill>
                <a:latin typeface="Arial" panose="020B0604020202020204" pitchFamily="34" charset="0"/>
                <a:ea typeface="Verdana" panose="020B0604030504040204" pitchFamily="34" charset="0"/>
                <a:cs typeface="Arial" panose="020B0604020202020204" pitchFamily="34" charset="0"/>
              </a:rPr>
              <a:t>More data in MCDS thanks to Members/Member States using Cookbook</a:t>
            </a:r>
          </a:p>
          <a:p>
            <a:r>
              <a:rPr lang="en-GB" sz="1500" b="1" dirty="0" smtClean="0">
                <a:latin typeface="Arial" panose="020B0604020202020204" pitchFamily="34" charset="0"/>
                <a:ea typeface="Verdana" panose="020B0604030504040204" pitchFamily="34" charset="0"/>
                <a:cs typeface="Arial" panose="020B0604020202020204" pitchFamily="34" charset="0"/>
              </a:rPr>
              <a:t>Activity 2, 3 – </a:t>
            </a:r>
            <a:r>
              <a:rPr lang="en-GB" sz="1500" dirty="0" smtClean="0">
                <a:latin typeface="Arial" panose="020B0604020202020204" pitchFamily="34" charset="0"/>
                <a:ea typeface="Verdana" panose="020B0604030504040204" pitchFamily="34" charset="0"/>
                <a:cs typeface="Arial" panose="020B0604020202020204" pitchFamily="34" charset="0"/>
              </a:rPr>
              <a:t>Marine Climate Data System (MCDS) / Development of the CMOC &amp; DAC/GDAC Network in collaboration with IODE</a:t>
            </a:r>
          </a:p>
          <a:p>
            <a:pPr lvl="1"/>
            <a:r>
              <a:rPr lang="en-GB" sz="1500" dirty="0" smtClean="0">
                <a:solidFill>
                  <a:srgbClr val="FF0000"/>
                </a:solidFill>
                <a:latin typeface="Arial" panose="020B0604020202020204" pitchFamily="34" charset="0"/>
                <a:ea typeface="Verdana" panose="020B0604030504040204" pitchFamily="34" charset="0"/>
                <a:cs typeface="Arial" panose="020B0604020202020204" pitchFamily="34" charset="0"/>
              </a:rPr>
              <a:t>WOD &amp; ICOADS to become CMOCs</a:t>
            </a:r>
          </a:p>
          <a:p>
            <a:pPr lvl="1"/>
            <a:r>
              <a:rPr lang="en-GB" sz="1500" dirty="0" smtClean="0">
                <a:solidFill>
                  <a:srgbClr val="FF0000"/>
                </a:solidFill>
                <a:latin typeface="Arial" panose="020B0604020202020204" pitchFamily="34" charset="0"/>
                <a:ea typeface="Verdana" panose="020B0604030504040204" pitchFamily="34" charset="0"/>
                <a:cs typeface="Arial" panose="020B0604020202020204" pitchFamily="34" charset="0"/>
              </a:rPr>
              <a:t>Establishment of GDACs for moored buoys, Argo, tide gauges …</a:t>
            </a:r>
            <a:endParaRPr lang="en-US" sz="1500" dirty="0" smtClean="0">
              <a:solidFill>
                <a:srgbClr val="FF0000"/>
              </a:solidFill>
              <a:latin typeface="Arial" panose="020B0604020202020204" pitchFamily="34" charset="0"/>
              <a:ea typeface="Verdana" panose="020B0604030504040204" pitchFamily="34" charset="0"/>
              <a:cs typeface="Arial" panose="020B0604020202020204" pitchFamily="34" charset="0"/>
            </a:endParaRPr>
          </a:p>
          <a:p>
            <a:r>
              <a:rPr lang="en-GB" sz="1500" b="1" dirty="0" smtClean="0">
                <a:latin typeface="Arial" panose="020B0604020202020204" pitchFamily="34" charset="0"/>
                <a:ea typeface="Verdana" panose="020B0604030504040204" pitchFamily="34" charset="0"/>
                <a:cs typeface="Arial" panose="020B0604020202020204" pitchFamily="34" charset="0"/>
              </a:rPr>
              <a:t>Activity 4 –</a:t>
            </a:r>
            <a:r>
              <a:rPr lang="en-GB" sz="1500" dirty="0" smtClean="0">
                <a:latin typeface="Arial" panose="020B0604020202020204" pitchFamily="34" charset="0"/>
                <a:ea typeface="Verdana" panose="020B0604030504040204" pitchFamily="34" charset="0"/>
                <a:cs typeface="Arial" panose="020B0604020202020204" pitchFamily="34" charset="0"/>
              </a:rPr>
              <a:t> Accessibility of oceanographic and marine meteorological data by the ocean community to GTS data in near real-time  - </a:t>
            </a:r>
            <a:r>
              <a:rPr lang="en-GB" sz="1500" dirty="0" err="1" smtClean="0">
                <a:solidFill>
                  <a:srgbClr val="FF0000"/>
                </a:solidFill>
                <a:latin typeface="Arial" panose="020B0604020202020204" pitchFamily="34" charset="0"/>
                <a:ea typeface="Verdana" panose="020B0604030504040204" pitchFamily="34" charset="0"/>
                <a:cs typeface="Arial" panose="020B0604020202020204" pitchFamily="34" charset="0"/>
              </a:rPr>
              <a:t>OpenGTS</a:t>
            </a:r>
            <a:r>
              <a:rPr lang="en-GB" sz="1500" dirty="0" smtClean="0">
                <a:solidFill>
                  <a:srgbClr val="FF0000"/>
                </a:solidFill>
                <a:latin typeface="Arial" panose="020B0604020202020204" pitchFamily="34" charset="0"/>
                <a:ea typeface="Verdana" panose="020B0604030504040204" pitchFamily="34" charset="0"/>
                <a:cs typeface="Arial" panose="020B0604020202020204" pitchFamily="34" charset="0"/>
              </a:rPr>
              <a:t> Project</a:t>
            </a:r>
            <a:endParaRPr lang="en-US" sz="1500" dirty="0" smtClean="0">
              <a:solidFill>
                <a:srgbClr val="FF0000"/>
              </a:solidFill>
              <a:latin typeface="Arial" panose="020B0604020202020204" pitchFamily="34" charset="0"/>
              <a:ea typeface="Verdana" panose="020B0604030504040204" pitchFamily="34" charset="0"/>
              <a:cs typeface="Arial" panose="020B0604020202020204" pitchFamily="34" charset="0"/>
            </a:endParaRPr>
          </a:p>
          <a:p>
            <a:endParaRPr lang="ru-RU"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8333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2200" dirty="0" smtClean="0">
                <a:latin typeface="Verdana" panose="020B0604030504040204" pitchFamily="34" charset="0"/>
                <a:ea typeface="Verdana" panose="020B0604030504040204" pitchFamily="34" charset="0"/>
                <a:cs typeface="Verdana" panose="020B0604030504040204" pitchFamily="34" charset="0"/>
              </a:rPr>
              <a:t>Draft joint WMO-IOC Strategy for Marine Meteorological and Oceanographic Data Management (2018-2021)</a:t>
            </a:r>
            <a:r>
              <a:rPr lang="ru-RU" sz="2200" dirty="0" smtClean="0">
                <a:latin typeface="Verdana" panose="020B0604030504040204" pitchFamily="34" charset="0"/>
                <a:ea typeface="Verdana" panose="020B0604030504040204" pitchFamily="34" charset="0"/>
                <a:cs typeface="Verdana" panose="020B0604030504040204" pitchFamily="34" charset="0"/>
              </a:rPr>
              <a:t> – </a:t>
            </a:r>
            <a:r>
              <a:rPr lang="en-US" sz="2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Outcomes and activities related to OCG</a:t>
            </a:r>
            <a:endParaRPr lang="ru-RU" sz="2200" dirty="0"/>
          </a:p>
        </p:txBody>
      </p:sp>
      <p:sp>
        <p:nvSpPr>
          <p:cNvPr id="9" name="Объект 8"/>
          <p:cNvSpPr>
            <a:spLocks noGrp="1"/>
          </p:cNvSpPr>
          <p:nvPr>
            <p:ph idx="1"/>
          </p:nvPr>
        </p:nvSpPr>
        <p:spPr>
          <a:xfrm>
            <a:off x="457200" y="1389180"/>
            <a:ext cx="8229600" cy="4525963"/>
          </a:xfrm>
        </p:spPr>
        <p:txBody>
          <a:bodyPr/>
          <a:lstStyle/>
          <a:p>
            <a:pPr marL="0" indent="0">
              <a:buNone/>
            </a:pPr>
            <a:r>
              <a:rPr lang="en-GB" sz="2000" b="1" i="1" dirty="0" smtClean="0">
                <a:solidFill>
                  <a:schemeClr val="tx2"/>
                </a:solidFill>
                <a:latin typeface="Arial" panose="020B0604020202020204" pitchFamily="34" charset="0"/>
                <a:ea typeface="Verdana" panose="020B0604030504040204" pitchFamily="34" charset="0"/>
                <a:cs typeface="Arial" panose="020B0604020202020204" pitchFamily="34" charset="0"/>
              </a:rPr>
              <a:t>Outcome 4 </a:t>
            </a:r>
            <a:r>
              <a:rPr lang="en-GB" sz="2000" i="1" dirty="0" smtClean="0">
                <a:solidFill>
                  <a:schemeClr val="tx2"/>
                </a:solidFill>
                <a:latin typeface="Arial" panose="020B0604020202020204" pitchFamily="34" charset="0"/>
                <a:ea typeface="Verdana" panose="020B0604030504040204" pitchFamily="34" charset="0"/>
                <a:cs typeface="Arial" panose="020B0604020202020204" pitchFamily="34" charset="0"/>
              </a:rPr>
              <a:t>- Achieving more comprehensive, consistent and standardized distribution of oceanographic and marine meteorological data to end users in real-time and near real-time as needed</a:t>
            </a:r>
          </a:p>
          <a:p>
            <a:r>
              <a:rPr lang="en-GB" sz="2000" b="1" dirty="0" smtClean="0">
                <a:latin typeface="Arial" panose="020B0604020202020204" pitchFamily="34" charset="0"/>
                <a:ea typeface="Verdana" panose="020B0604030504040204" pitchFamily="34" charset="0"/>
                <a:cs typeface="Arial" panose="020B0604020202020204" pitchFamily="34" charset="0"/>
              </a:rPr>
              <a:t>Activity 1 – </a:t>
            </a:r>
            <a:r>
              <a:rPr lang="en-GB" sz="2000" dirty="0" smtClean="0">
                <a:latin typeface="Arial" panose="020B0604020202020204" pitchFamily="34" charset="0"/>
                <a:ea typeface="Verdana" panose="020B0604030504040204" pitchFamily="34" charset="0"/>
                <a:cs typeface="Arial" panose="020B0604020202020204" pitchFamily="34" charset="0"/>
              </a:rPr>
              <a:t>Modernized and new data management practices and standards</a:t>
            </a:r>
          </a:p>
          <a:p>
            <a:pPr lvl="1"/>
            <a:r>
              <a:rPr lang="en-GB" sz="2000" dirty="0" smtClean="0">
                <a:solidFill>
                  <a:srgbClr val="FF0000"/>
                </a:solidFill>
                <a:latin typeface="Arial" panose="020B0604020202020204" pitchFamily="34" charset="0"/>
                <a:ea typeface="Verdana" panose="020B0604030504040204" pitchFamily="34" charset="0"/>
                <a:cs typeface="Arial" panose="020B0604020202020204" pitchFamily="34" charset="0"/>
              </a:rPr>
              <a:t>Ocean Data Standards &amp; Best Practices Project </a:t>
            </a:r>
            <a:r>
              <a:rPr lang="en-GB" sz="2000" dirty="0" smtClean="0">
                <a:latin typeface="Arial" panose="020B0604020202020204" pitchFamily="34" charset="0"/>
                <a:ea typeface="Verdana" panose="020B0604030504040204" pitchFamily="34" charset="0"/>
                <a:cs typeface="Arial" panose="020B0604020202020204" pitchFamily="34" charset="0"/>
              </a:rPr>
              <a:t>(</a:t>
            </a:r>
            <a:r>
              <a:rPr lang="en-GB" sz="2000" dirty="0" smtClean="0">
                <a:latin typeface="Arial" panose="020B0604020202020204" pitchFamily="34" charset="0"/>
                <a:ea typeface="Verdana" panose="020B0604030504040204" pitchFamily="34" charset="0"/>
                <a:cs typeface="Arial" panose="020B0604020202020204" pitchFamily="34" charset="0"/>
                <a:hlinkClick r:id="rId3"/>
              </a:rPr>
              <a:t>http://www.oceandatastandards.org/</a:t>
            </a:r>
            <a:r>
              <a:rPr lang="en-GB" sz="2000" dirty="0" smtClean="0">
                <a:latin typeface="Arial" panose="020B0604020202020204" pitchFamily="34" charset="0"/>
                <a:ea typeface="Verdana" panose="020B0604030504040204" pitchFamily="34" charset="0"/>
                <a:cs typeface="Arial" panose="020B0604020202020204" pitchFamily="34" charset="0"/>
              </a:rPr>
              <a:t>) - Review existing standards &amp; work on new ones, e.g. vocabularies</a:t>
            </a:r>
          </a:p>
          <a:p>
            <a:pPr lvl="1"/>
            <a:r>
              <a:rPr lang="en-GB" sz="2000" dirty="0" err="1" smtClean="0">
                <a:solidFill>
                  <a:srgbClr val="FF0000"/>
                </a:solidFill>
                <a:latin typeface="Arial" panose="020B0604020202020204" pitchFamily="34" charset="0"/>
                <a:ea typeface="Verdana" panose="020B0604030504040204" pitchFamily="34" charset="0"/>
                <a:cs typeface="Arial" panose="020B0604020202020204" pitchFamily="34" charset="0"/>
              </a:rPr>
              <a:t>OceanBestPractices</a:t>
            </a:r>
            <a:r>
              <a:rPr lang="en-GB" sz="2000" dirty="0" smtClean="0">
                <a:solidFill>
                  <a:srgbClr val="FF0000"/>
                </a:solidFill>
                <a:latin typeface="Arial" panose="020B0604020202020204" pitchFamily="34" charset="0"/>
                <a:ea typeface="Verdana" panose="020B0604030504040204" pitchFamily="34" charset="0"/>
                <a:cs typeface="Arial" panose="020B0604020202020204" pitchFamily="34" charset="0"/>
              </a:rPr>
              <a:t> repository </a:t>
            </a:r>
            <a:r>
              <a:rPr lang="en-GB" sz="2000" dirty="0" smtClean="0">
                <a:latin typeface="Arial" panose="020B0604020202020204" pitchFamily="34" charset="0"/>
                <a:ea typeface="Verdana" panose="020B0604030504040204" pitchFamily="34" charset="0"/>
                <a:cs typeface="Arial" panose="020B0604020202020204" pitchFamily="34" charset="0"/>
              </a:rPr>
              <a:t>(</a:t>
            </a:r>
            <a:r>
              <a:rPr lang="en-GB" sz="2000" dirty="0" smtClean="0">
                <a:latin typeface="Arial" panose="020B0604020202020204" pitchFamily="34" charset="0"/>
                <a:ea typeface="Verdana" panose="020B0604030504040204" pitchFamily="34" charset="0"/>
                <a:cs typeface="Arial" panose="020B0604020202020204" pitchFamily="34" charset="0"/>
                <a:hlinkClick r:id="rId4"/>
              </a:rPr>
              <a:t>http://www.oceanbestpractices.net/</a:t>
            </a:r>
            <a:r>
              <a:rPr lang="en-GB" sz="2000" dirty="0" smtClean="0">
                <a:latin typeface="Arial" panose="020B0604020202020204" pitchFamily="34" charset="0"/>
                <a:ea typeface="Verdana" panose="020B0604030504040204" pitchFamily="34" charset="0"/>
                <a:cs typeface="Arial" panose="020B0604020202020204" pitchFamily="34" charset="0"/>
              </a:rPr>
              <a:t>)</a:t>
            </a:r>
            <a:endParaRPr lang="en-US" sz="2000" dirty="0" smtClean="0">
              <a:latin typeface="Arial" panose="020B0604020202020204" pitchFamily="34" charset="0"/>
              <a:ea typeface="Verdana" panose="020B0604030504040204" pitchFamily="34" charset="0"/>
              <a:cs typeface="Arial" panose="020B0604020202020204" pitchFamily="34" charset="0"/>
            </a:endParaRPr>
          </a:p>
          <a:p>
            <a:r>
              <a:rPr lang="en-GB" sz="2000" b="1" dirty="0" smtClean="0">
                <a:latin typeface="Arial" panose="020B0604020202020204" pitchFamily="34" charset="0"/>
                <a:ea typeface="Verdana" panose="020B0604030504040204" pitchFamily="34" charset="0"/>
                <a:cs typeface="Arial" panose="020B0604020202020204" pitchFamily="34" charset="0"/>
              </a:rPr>
              <a:t>Activity 2 – </a:t>
            </a:r>
            <a:r>
              <a:rPr lang="en-GB" sz="2000" dirty="0" smtClean="0">
                <a:latin typeface="Arial" panose="020B0604020202020204" pitchFamily="34" charset="0"/>
                <a:ea typeface="Verdana" panose="020B0604030504040204" pitchFamily="34" charset="0"/>
                <a:cs typeface="Arial" panose="020B0604020202020204" pitchFamily="34" charset="0"/>
              </a:rPr>
              <a:t>New and updated templates for Table Driven Codes</a:t>
            </a:r>
          </a:p>
          <a:p>
            <a:pPr lvl="1"/>
            <a:r>
              <a:rPr lang="en-GB" sz="2000" dirty="0" smtClean="0">
                <a:solidFill>
                  <a:srgbClr val="FF0000"/>
                </a:solidFill>
                <a:latin typeface="Arial" panose="020B0604020202020204" pitchFamily="34" charset="0"/>
                <a:ea typeface="Verdana" panose="020B0604030504040204" pitchFamily="34" charset="0"/>
                <a:cs typeface="Arial" panose="020B0604020202020204" pitchFamily="34" charset="0"/>
              </a:rPr>
              <a:t>Gliders, rigs &amp; platforms, BGC, HF Radars …</a:t>
            </a:r>
            <a:endParaRPr lang="en-US" sz="2000" dirty="0" smtClean="0">
              <a:solidFill>
                <a:srgbClr val="FF0000"/>
              </a:solidFill>
              <a:latin typeface="Arial" panose="020B0604020202020204" pitchFamily="34" charset="0"/>
              <a:ea typeface="Verdana" panose="020B0604030504040204" pitchFamily="34" charset="0"/>
              <a:cs typeface="Arial" panose="020B0604020202020204" pitchFamily="34" charset="0"/>
            </a:endParaRPr>
          </a:p>
          <a:p>
            <a:pPr lvl="1"/>
            <a:r>
              <a:rPr lang="en-GB" sz="2000" dirty="0" err="1" smtClean="0">
                <a:solidFill>
                  <a:srgbClr val="FF0000"/>
                </a:solidFill>
                <a:latin typeface="Arial" panose="020B0604020202020204" pitchFamily="34" charset="0"/>
                <a:ea typeface="Verdana" panose="020B0604030504040204" pitchFamily="34" charset="0"/>
                <a:cs typeface="Arial" panose="020B0604020202020204" pitchFamily="34" charset="0"/>
              </a:rPr>
              <a:t>OpenGTS</a:t>
            </a:r>
            <a:r>
              <a:rPr lang="en-GB" sz="2000" dirty="0" smtClean="0">
                <a:solidFill>
                  <a:srgbClr val="FF0000"/>
                </a:solidFill>
                <a:latin typeface="Arial" panose="020B0604020202020204" pitchFamily="34" charset="0"/>
                <a:ea typeface="Verdana" panose="020B0604030504040204" pitchFamily="34" charset="0"/>
                <a:cs typeface="Arial" panose="020B0604020202020204" pitchFamily="34" charset="0"/>
              </a:rPr>
              <a:t> Project</a:t>
            </a:r>
            <a:endParaRPr lang="en-US" sz="2000" dirty="0" smtClean="0">
              <a:solidFill>
                <a:srgbClr val="FF0000"/>
              </a:solidFill>
              <a:latin typeface="Arial" panose="020B0604020202020204" pitchFamily="34" charset="0"/>
              <a:ea typeface="Verdana" panose="020B0604030504040204" pitchFamily="34" charset="0"/>
              <a:cs typeface="Arial" panose="020B0604020202020204" pitchFamily="34" charset="0"/>
            </a:endParaRPr>
          </a:p>
          <a:p>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8390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2200" dirty="0" smtClean="0">
                <a:latin typeface="Verdana" panose="020B0604030504040204" pitchFamily="34" charset="0"/>
                <a:ea typeface="Verdana" panose="020B0604030504040204" pitchFamily="34" charset="0"/>
                <a:cs typeface="Verdana" panose="020B0604030504040204" pitchFamily="34" charset="0"/>
              </a:rPr>
              <a:t>Draft joint WMO-IOC Strategy for Marine Meteorological and Oceanographic Data Management (2018-2021)</a:t>
            </a:r>
            <a:r>
              <a:rPr lang="ru-RU" sz="2200" dirty="0" smtClean="0">
                <a:latin typeface="Verdana" panose="020B0604030504040204" pitchFamily="34" charset="0"/>
                <a:ea typeface="Verdana" panose="020B0604030504040204" pitchFamily="34" charset="0"/>
                <a:cs typeface="Verdana" panose="020B0604030504040204" pitchFamily="34" charset="0"/>
              </a:rPr>
              <a:t> – </a:t>
            </a:r>
            <a:r>
              <a:rPr lang="en-US" sz="2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Outcomes and activities related to OCG</a:t>
            </a:r>
            <a:endParaRPr lang="ru-RU" sz="2200" dirty="0"/>
          </a:p>
        </p:txBody>
      </p:sp>
      <p:sp>
        <p:nvSpPr>
          <p:cNvPr id="9" name="Объект 8"/>
          <p:cNvSpPr>
            <a:spLocks noGrp="1"/>
          </p:cNvSpPr>
          <p:nvPr>
            <p:ph idx="1"/>
          </p:nvPr>
        </p:nvSpPr>
        <p:spPr>
          <a:xfrm>
            <a:off x="457200" y="1389180"/>
            <a:ext cx="8229600" cy="4525963"/>
          </a:xfrm>
        </p:spPr>
        <p:txBody>
          <a:bodyPr/>
          <a:lstStyle/>
          <a:p>
            <a:pPr marL="0" indent="0">
              <a:buNone/>
            </a:pPr>
            <a:r>
              <a:rPr lang="en-GB" sz="2200" b="1" i="1" dirty="0" smtClean="0">
                <a:solidFill>
                  <a:schemeClr val="tx2"/>
                </a:solidFill>
                <a:latin typeface="Arial" panose="020B0604020202020204" pitchFamily="34" charset="0"/>
                <a:ea typeface="Verdana" panose="020B0604030504040204" pitchFamily="34" charset="0"/>
                <a:cs typeface="Arial" panose="020B0604020202020204" pitchFamily="34" charset="0"/>
              </a:rPr>
              <a:t>Outcome 5 </a:t>
            </a:r>
            <a:r>
              <a:rPr lang="en-GB" sz="2200" i="1" dirty="0" smtClean="0">
                <a:solidFill>
                  <a:schemeClr val="tx2"/>
                </a:solidFill>
                <a:latin typeface="Arial" panose="020B0604020202020204" pitchFamily="34" charset="0"/>
                <a:ea typeface="Verdana" panose="020B0604030504040204" pitchFamily="34" charset="0"/>
                <a:cs typeface="Arial" panose="020B0604020202020204" pitchFamily="34" charset="0"/>
              </a:rPr>
              <a:t>- Making oceanographic and marine meteorological data sets discoverable using WMO and IOC information systems</a:t>
            </a:r>
            <a:endParaRPr lang="en-US" sz="2200" i="1" dirty="0" smtClean="0">
              <a:solidFill>
                <a:schemeClr val="tx2"/>
              </a:solidFill>
              <a:latin typeface="Arial" panose="020B0604020202020204" pitchFamily="34" charset="0"/>
              <a:ea typeface="Verdana" panose="020B0604030504040204" pitchFamily="34" charset="0"/>
              <a:cs typeface="Arial" panose="020B0604020202020204" pitchFamily="34" charset="0"/>
            </a:endParaRPr>
          </a:p>
          <a:p>
            <a:r>
              <a:rPr lang="en-GB" sz="2200" b="1" dirty="0" smtClean="0">
                <a:latin typeface="Arial" panose="020B0604020202020204" pitchFamily="34" charset="0"/>
                <a:ea typeface="Verdana" panose="020B0604030504040204" pitchFamily="34" charset="0"/>
                <a:cs typeface="Arial" panose="020B0604020202020204" pitchFamily="34" charset="0"/>
              </a:rPr>
              <a:t>Activity 1 – </a:t>
            </a:r>
            <a:r>
              <a:rPr lang="en-GB" sz="2200" dirty="0" smtClean="0">
                <a:latin typeface="Arial" panose="020B0604020202020204" pitchFamily="34" charset="0"/>
                <a:ea typeface="Verdana" panose="020B0604030504040204" pitchFamily="34" charset="0"/>
                <a:cs typeface="Arial" panose="020B0604020202020204" pitchFamily="34" charset="0"/>
              </a:rPr>
              <a:t>Interoperability of oceanographic and marine meteorological data sets and products with the WMO Information System WIS)</a:t>
            </a:r>
          </a:p>
          <a:p>
            <a:pPr lvl="1"/>
            <a:r>
              <a:rPr lang="en-GB" sz="2200" dirty="0" smtClean="0">
                <a:solidFill>
                  <a:srgbClr val="FF0000"/>
                </a:solidFill>
                <a:latin typeface="Arial" panose="020B0604020202020204" pitchFamily="34" charset="0"/>
                <a:ea typeface="Verdana" panose="020B0604030504040204" pitchFamily="34" charset="0"/>
                <a:cs typeface="Arial" panose="020B0604020202020204" pitchFamily="34" charset="0"/>
              </a:rPr>
              <a:t>ODP, ICOADS, WOD, CMOCs, GDACs, Copernicus, …</a:t>
            </a:r>
            <a:endParaRPr lang="en-US" sz="2200" dirty="0" smtClean="0">
              <a:solidFill>
                <a:srgbClr val="FF0000"/>
              </a:solidFill>
              <a:latin typeface="Arial" panose="020B0604020202020204" pitchFamily="34" charset="0"/>
              <a:ea typeface="Verdana" panose="020B0604030504040204" pitchFamily="34" charset="0"/>
              <a:cs typeface="Arial" panose="020B0604020202020204" pitchFamily="34" charset="0"/>
            </a:endParaRPr>
          </a:p>
          <a:p>
            <a:r>
              <a:rPr lang="en-GB" sz="2200" b="1" dirty="0" smtClean="0">
                <a:latin typeface="Arial" panose="020B0604020202020204" pitchFamily="34" charset="0"/>
                <a:ea typeface="Verdana" panose="020B0604030504040204" pitchFamily="34" charset="0"/>
                <a:cs typeface="Arial" panose="020B0604020202020204" pitchFamily="34" charset="0"/>
              </a:rPr>
              <a:t>Activity 2 – </a:t>
            </a:r>
            <a:r>
              <a:rPr lang="en-GB" sz="2200" dirty="0" smtClean="0">
                <a:latin typeface="Arial" panose="020B0604020202020204" pitchFamily="34" charset="0"/>
                <a:ea typeface="Verdana" panose="020B0604030504040204" pitchFamily="34" charset="0"/>
                <a:cs typeface="Arial" panose="020B0604020202020204" pitchFamily="34" charset="0"/>
              </a:rPr>
              <a:t>Interoperability of oceanographic and marine meteorological data sets and products with the Ocean Data Information System (ODIS) including ODP ( MCDS, WIS, ….)</a:t>
            </a:r>
          </a:p>
          <a:p>
            <a:pPr lvl="1"/>
            <a:r>
              <a:rPr lang="en-GB" sz="2200" dirty="0" smtClean="0">
                <a:solidFill>
                  <a:srgbClr val="FF0000"/>
                </a:solidFill>
                <a:latin typeface="Arial" panose="020B0604020202020204" pitchFamily="34" charset="0"/>
                <a:ea typeface="Verdana" panose="020B0604030504040204" pitchFamily="34" charset="0"/>
                <a:cs typeface="Arial" panose="020B0604020202020204" pitchFamily="34" charset="0"/>
              </a:rPr>
              <a:t>Contribute to definition and development of future ODIS</a:t>
            </a:r>
            <a:endParaRPr lang="en-US" sz="2200" dirty="0" smtClean="0">
              <a:solidFill>
                <a:srgbClr val="FF0000"/>
              </a:solidFill>
              <a:latin typeface="Arial" panose="020B0604020202020204" pitchFamily="34" charset="0"/>
              <a:ea typeface="Verdana" panose="020B0604030504040204" pitchFamily="34" charset="0"/>
              <a:cs typeface="Arial" panose="020B0604020202020204" pitchFamily="34" charset="0"/>
            </a:endParaRPr>
          </a:p>
          <a:p>
            <a:endParaRPr lang="ru-RU"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38775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2200" dirty="0" smtClean="0">
                <a:latin typeface="Verdana" panose="020B0604030504040204" pitchFamily="34" charset="0"/>
                <a:ea typeface="Verdana" panose="020B0604030504040204" pitchFamily="34" charset="0"/>
                <a:cs typeface="Verdana" panose="020B0604030504040204" pitchFamily="34" charset="0"/>
              </a:rPr>
              <a:t>Draft joint WMO-IOC Strategy for Marine Meteorological and Oceanographic Data Management (2018-2021)</a:t>
            </a:r>
            <a:r>
              <a:rPr lang="ru-RU" sz="2200" dirty="0" smtClean="0">
                <a:latin typeface="Verdana" panose="020B0604030504040204" pitchFamily="34" charset="0"/>
                <a:ea typeface="Verdana" panose="020B0604030504040204" pitchFamily="34" charset="0"/>
                <a:cs typeface="Verdana" panose="020B0604030504040204" pitchFamily="34" charset="0"/>
              </a:rPr>
              <a:t> – </a:t>
            </a:r>
            <a:r>
              <a:rPr lang="en-US" sz="2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Outcomes and activities related to OCG</a:t>
            </a:r>
            <a:endParaRPr lang="ru-RU" sz="2200" dirty="0"/>
          </a:p>
        </p:txBody>
      </p:sp>
      <p:sp>
        <p:nvSpPr>
          <p:cNvPr id="9" name="Объект 8"/>
          <p:cNvSpPr>
            <a:spLocks noGrp="1"/>
          </p:cNvSpPr>
          <p:nvPr>
            <p:ph idx="1"/>
          </p:nvPr>
        </p:nvSpPr>
        <p:spPr>
          <a:xfrm>
            <a:off x="457200" y="1389180"/>
            <a:ext cx="8229600" cy="4525963"/>
          </a:xfrm>
        </p:spPr>
        <p:txBody>
          <a:bodyPr/>
          <a:lstStyle/>
          <a:p>
            <a:pPr marL="0" indent="0">
              <a:buNone/>
            </a:pPr>
            <a:r>
              <a:rPr lang="en-GB" sz="2200" b="1" i="1" dirty="0" smtClean="0">
                <a:solidFill>
                  <a:schemeClr val="tx2"/>
                </a:solidFill>
                <a:latin typeface="Arial" panose="020B0604020202020204" pitchFamily="34" charset="0"/>
                <a:ea typeface="Verdana" panose="020B0604030504040204" pitchFamily="34" charset="0"/>
                <a:cs typeface="Arial" panose="020B0604020202020204" pitchFamily="34" charset="0"/>
              </a:rPr>
              <a:t>Outcome </a:t>
            </a:r>
            <a:r>
              <a:rPr lang="ru-RU" sz="2200" b="1" i="1" dirty="0" smtClean="0">
                <a:solidFill>
                  <a:schemeClr val="tx2"/>
                </a:solidFill>
                <a:latin typeface="Arial" panose="020B0604020202020204" pitchFamily="34" charset="0"/>
                <a:ea typeface="Verdana" panose="020B0604030504040204" pitchFamily="34" charset="0"/>
                <a:cs typeface="Arial" panose="020B0604020202020204" pitchFamily="34" charset="0"/>
              </a:rPr>
              <a:t>6 </a:t>
            </a:r>
            <a:r>
              <a:rPr lang="ru-RU" sz="2200" i="1" dirty="0" smtClean="0">
                <a:solidFill>
                  <a:schemeClr val="tx2"/>
                </a:solidFill>
                <a:latin typeface="Arial" panose="020B0604020202020204" pitchFamily="34" charset="0"/>
                <a:ea typeface="Verdana" panose="020B0604030504040204" pitchFamily="34" charset="0"/>
                <a:cs typeface="Arial" panose="020B0604020202020204" pitchFamily="34" charset="0"/>
              </a:rPr>
              <a:t>- </a:t>
            </a:r>
            <a:r>
              <a:rPr lang="en-GB" sz="2200" i="1" dirty="0" smtClean="0">
                <a:solidFill>
                  <a:schemeClr val="tx2"/>
                </a:solidFill>
                <a:latin typeface="Arial" panose="020B0604020202020204" pitchFamily="34" charset="0"/>
                <a:ea typeface="Verdana" panose="020B0604030504040204" pitchFamily="34" charset="0"/>
                <a:cs typeface="Arial" panose="020B0604020202020204" pitchFamily="34" charset="0"/>
              </a:rPr>
              <a:t>Enhanced capacities of Members/Member States with regard to oceanographic and marine meteorological data management</a:t>
            </a:r>
            <a:endParaRPr lang="en-US" sz="2200" i="1" dirty="0" smtClean="0">
              <a:solidFill>
                <a:schemeClr val="tx2"/>
              </a:solidFill>
              <a:latin typeface="Arial" panose="020B0604020202020204" pitchFamily="34" charset="0"/>
              <a:ea typeface="Verdana" panose="020B0604030504040204" pitchFamily="34" charset="0"/>
              <a:cs typeface="Arial" panose="020B0604020202020204" pitchFamily="34" charset="0"/>
            </a:endParaRPr>
          </a:p>
          <a:p>
            <a:r>
              <a:rPr lang="en-GB" sz="2200" b="1" dirty="0" smtClean="0">
                <a:latin typeface="Arial" panose="020B0604020202020204" pitchFamily="34" charset="0"/>
                <a:ea typeface="Verdana" panose="020B0604030504040204" pitchFamily="34" charset="0"/>
                <a:cs typeface="Arial" panose="020B0604020202020204" pitchFamily="34" charset="0"/>
              </a:rPr>
              <a:t>Activity 1 </a:t>
            </a:r>
            <a:r>
              <a:rPr lang="en-GB" sz="2200" dirty="0" smtClean="0">
                <a:latin typeface="Arial" panose="020B0604020202020204" pitchFamily="34" charset="0"/>
                <a:ea typeface="Verdana" panose="020B0604030504040204" pitchFamily="34" charset="0"/>
                <a:cs typeface="Arial" panose="020B0604020202020204" pitchFamily="34" charset="0"/>
              </a:rPr>
              <a:t>– Capacity development and training on oceanographic and marine meteorological data management</a:t>
            </a:r>
          </a:p>
          <a:p>
            <a:pPr lvl="1"/>
            <a:r>
              <a:rPr lang="en-GB" sz="2200" dirty="0" smtClean="0">
                <a:solidFill>
                  <a:srgbClr val="FF0000"/>
                </a:solidFill>
                <a:latin typeface="Arial" panose="020B0604020202020204" pitchFamily="34" charset="0"/>
                <a:ea typeface="Verdana" panose="020B0604030504040204" pitchFamily="34" charset="0"/>
                <a:cs typeface="Arial" panose="020B0604020202020204" pitchFamily="34" charset="0"/>
              </a:rPr>
              <a:t>Consideration of IOC CD Strategy (2015-2021)</a:t>
            </a:r>
          </a:p>
          <a:p>
            <a:pPr lvl="1"/>
            <a:r>
              <a:rPr lang="en-GB" sz="2200" dirty="0" smtClean="0">
                <a:solidFill>
                  <a:srgbClr val="FF0000"/>
                </a:solidFill>
                <a:latin typeface="Arial" panose="020B0604020202020204" pitchFamily="34" charset="0"/>
                <a:ea typeface="Verdana" panose="020B0604030504040204" pitchFamily="34" charset="0"/>
                <a:cs typeface="Arial" panose="020B0604020202020204" pitchFamily="34" charset="0"/>
              </a:rPr>
              <a:t>Collaboration with IODE &amp; Ocean Teacher Global Academy &amp; regional training centres</a:t>
            </a:r>
          </a:p>
          <a:p>
            <a:pPr lvl="1"/>
            <a:r>
              <a:rPr lang="en-GB" sz="2200" dirty="0" smtClean="0">
                <a:solidFill>
                  <a:srgbClr val="FF0000"/>
                </a:solidFill>
                <a:latin typeface="Arial" panose="020B0604020202020204" pitchFamily="34" charset="0"/>
                <a:ea typeface="Verdana" panose="020B0604030504040204" pitchFamily="34" charset="0"/>
                <a:cs typeface="Arial" panose="020B0604020202020204" pitchFamily="34" charset="0"/>
              </a:rPr>
              <a:t>Work with WMO ETR</a:t>
            </a:r>
          </a:p>
          <a:p>
            <a:pPr marL="0" indent="0">
              <a:buNone/>
            </a:pPr>
            <a:endParaRPr lang="en-US" sz="2200" dirty="0" smtClean="0">
              <a:solidFill>
                <a:srgbClr val="FF0000"/>
              </a:solidFill>
              <a:latin typeface="Arial" panose="020B0604020202020204" pitchFamily="34" charset="0"/>
              <a:ea typeface="Verdana" panose="020B0604030504040204" pitchFamily="34" charset="0"/>
              <a:cs typeface="Arial" panose="020B0604020202020204" pitchFamily="34" charset="0"/>
            </a:endParaRPr>
          </a:p>
          <a:p>
            <a:endParaRPr lang="ru-RU"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08750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2800" dirty="0" smtClean="0"/>
              <a:t>How can OCG support data management challenges?</a:t>
            </a:r>
            <a:endParaRPr lang="ru-RU" sz="2800" dirty="0"/>
          </a:p>
        </p:txBody>
      </p:sp>
      <p:sp>
        <p:nvSpPr>
          <p:cNvPr id="3" name="Объект 2"/>
          <p:cNvSpPr>
            <a:spLocks noGrp="1"/>
          </p:cNvSpPr>
          <p:nvPr>
            <p:ph idx="1"/>
          </p:nvPr>
        </p:nvSpPr>
        <p:spPr/>
        <p:txBody>
          <a:bodyPr/>
          <a:lstStyle/>
          <a:p>
            <a:pPr lvl="1">
              <a:buFont typeface="Wingdings" panose="05000000000000000000" pitchFamily="2" charset="2"/>
              <a:buChar char="q"/>
            </a:pPr>
            <a:r>
              <a:rPr lang="en-US" sz="2800" b="1" dirty="0" smtClean="0">
                <a:latin typeface="Arial" panose="020B0604020202020204" pitchFamily="34" charset="0"/>
                <a:ea typeface="Verdana" panose="020B0604030504040204" pitchFamily="34" charset="0"/>
                <a:cs typeface="Arial" panose="020B0604020202020204" pitchFamily="34" charset="0"/>
              </a:rPr>
              <a:t>Metadata</a:t>
            </a:r>
            <a:endParaRPr lang="ru-RU" sz="2800" b="1" dirty="0" smtClean="0">
              <a:latin typeface="Arial" panose="020B0604020202020204" pitchFamily="34" charset="0"/>
              <a:ea typeface="Verdana" panose="020B0604030504040204" pitchFamily="34" charset="0"/>
              <a:cs typeface="Arial" panose="020B0604020202020204" pitchFamily="34" charset="0"/>
            </a:endParaRPr>
          </a:p>
          <a:p>
            <a:pPr lvl="1"/>
            <a:r>
              <a:rPr lang="en-US" dirty="0">
                <a:latin typeface="Arial" panose="020B0604020202020204" pitchFamily="34" charset="0"/>
                <a:ea typeface="Verdana" panose="020B0604030504040204" pitchFamily="34" charset="0"/>
                <a:cs typeface="Arial" panose="020B0604020202020204" pitchFamily="34" charset="0"/>
              </a:rPr>
              <a:t>c</a:t>
            </a:r>
            <a:r>
              <a:rPr lang="en-US" dirty="0" smtClean="0">
                <a:latin typeface="Arial" panose="020B0604020202020204" pitchFamily="34" charset="0"/>
                <a:ea typeface="Verdana" panose="020B0604030504040204" pitchFamily="34" charset="0"/>
                <a:cs typeface="Arial" panose="020B0604020202020204" pitchFamily="34" charset="0"/>
              </a:rPr>
              <a:t>ommon </a:t>
            </a:r>
            <a:r>
              <a:rPr lang="ru-RU" dirty="0" err="1" smtClean="0">
                <a:latin typeface="Arial" panose="020B0604020202020204" pitchFamily="34" charset="0"/>
                <a:ea typeface="Verdana" panose="020B0604030504040204" pitchFamily="34" charset="0"/>
                <a:cs typeface="Arial" panose="020B0604020202020204" pitchFamily="34" charset="0"/>
              </a:rPr>
              <a:t>metadata</a:t>
            </a:r>
            <a:r>
              <a:rPr lang="ru-RU" dirty="0" smtClean="0">
                <a:latin typeface="Arial" panose="020B0604020202020204" pitchFamily="34" charset="0"/>
                <a:ea typeface="Verdana" panose="020B0604030504040204" pitchFamily="34" charset="0"/>
                <a:cs typeface="Arial" panose="020B0604020202020204" pitchFamily="34" charset="0"/>
              </a:rPr>
              <a:t> </a:t>
            </a:r>
            <a:r>
              <a:rPr lang="ru-RU" dirty="0" err="1" smtClean="0">
                <a:latin typeface="Arial" panose="020B0604020202020204" pitchFamily="34" charset="0"/>
                <a:ea typeface="Verdana" panose="020B0604030504040204" pitchFamily="34" charset="0"/>
                <a:cs typeface="Arial" panose="020B0604020202020204" pitchFamily="34" charset="0"/>
              </a:rPr>
              <a:t>content</a:t>
            </a:r>
            <a:r>
              <a:rPr lang="en-US" dirty="0" smtClean="0">
                <a:latin typeface="Arial" panose="020B0604020202020204" pitchFamily="34" charset="0"/>
                <a:ea typeface="Verdana" panose="020B0604030504040204" pitchFamily="34" charset="0"/>
                <a:cs typeface="Arial" panose="020B0604020202020204" pitchFamily="34" charset="0"/>
              </a:rPr>
              <a:t>s (by network, by discipline, etc.)</a:t>
            </a:r>
            <a:r>
              <a:rPr lang="ru-RU" dirty="0" smtClean="0">
                <a:latin typeface="Arial" panose="020B0604020202020204" pitchFamily="34" charset="0"/>
                <a:ea typeface="Verdana" panose="020B0604030504040204" pitchFamily="34" charset="0"/>
                <a:cs typeface="Arial" panose="020B0604020202020204" pitchFamily="34" charset="0"/>
              </a:rPr>
              <a:t> </a:t>
            </a:r>
            <a:endParaRPr lang="en-US" dirty="0" smtClean="0">
              <a:latin typeface="Arial" panose="020B0604020202020204" pitchFamily="34" charset="0"/>
              <a:ea typeface="Verdana" panose="020B0604030504040204" pitchFamily="34" charset="0"/>
              <a:cs typeface="Arial" panose="020B0604020202020204" pitchFamily="34" charset="0"/>
            </a:endParaRPr>
          </a:p>
          <a:p>
            <a:pPr lvl="1"/>
            <a:r>
              <a:rPr lang="en-US" dirty="0" smtClean="0">
                <a:latin typeface="Arial" panose="020B0604020202020204" pitchFamily="34" charset="0"/>
                <a:ea typeface="Verdana" panose="020B0604030504040204" pitchFamily="34" charset="0"/>
                <a:cs typeface="Arial" panose="020B0604020202020204" pitchFamily="34" charset="0"/>
              </a:rPr>
              <a:t>Instrument, platform, sensors, vessel metadata, etc.</a:t>
            </a:r>
          </a:p>
          <a:p>
            <a:pPr lvl="1"/>
            <a:r>
              <a:rPr lang="en-US" dirty="0" smtClean="0">
                <a:latin typeface="Arial" panose="020B0604020202020204" pitchFamily="34" charset="0"/>
                <a:ea typeface="Verdana" panose="020B0604030504040204" pitchFamily="34" charset="0"/>
                <a:cs typeface="Arial" panose="020B0604020202020204" pitchFamily="34" charset="0"/>
              </a:rPr>
              <a:t>requirements to metadata standards (i.e. ISO 19115, </a:t>
            </a:r>
            <a:r>
              <a:rPr lang="en-US" dirty="0" err="1" smtClean="0">
                <a:latin typeface="Arial" panose="020B0604020202020204" pitchFamily="34" charset="0"/>
                <a:ea typeface="Verdana" panose="020B0604030504040204" pitchFamily="34" charset="0"/>
                <a:cs typeface="Arial" panose="020B0604020202020204" pitchFamily="34" charset="0"/>
              </a:rPr>
              <a:t>SensorML</a:t>
            </a:r>
            <a:r>
              <a:rPr lang="en-US" dirty="0" smtClean="0">
                <a:latin typeface="Arial" panose="020B0604020202020204" pitchFamily="34" charset="0"/>
                <a:ea typeface="Verdana" panose="020B0604030504040204" pitchFamily="34" charset="0"/>
                <a:cs typeface="Arial" panose="020B0604020202020204" pitchFamily="34" charset="0"/>
              </a:rPr>
              <a:t>, FGDC, NAP, </a:t>
            </a:r>
            <a:r>
              <a:rPr lang="en-US" dirty="0" err="1" smtClean="0">
                <a:latin typeface="Arial" panose="020B0604020202020204" pitchFamily="34" charset="0"/>
                <a:ea typeface="Verdana" panose="020B0604030504040204" pitchFamily="34" charset="0"/>
                <a:cs typeface="Arial" panose="020B0604020202020204" pitchFamily="34" charset="0"/>
              </a:rPr>
              <a:t>DarwinCore</a:t>
            </a:r>
            <a:r>
              <a:rPr lang="en-US" dirty="0" smtClean="0">
                <a:latin typeface="Arial" panose="020B0604020202020204" pitchFamily="34" charset="0"/>
                <a:ea typeface="Verdana" panose="020B0604030504040204" pitchFamily="34" charset="0"/>
                <a:cs typeface="Arial" panose="020B0604020202020204" pitchFamily="34" charset="0"/>
              </a:rPr>
              <a:t>, etc.)</a:t>
            </a:r>
          </a:p>
          <a:p>
            <a:pPr lvl="1"/>
            <a:r>
              <a:rPr lang="en-US" dirty="0" smtClean="0">
                <a:latin typeface="Arial" panose="020B0604020202020204" pitchFamily="34" charset="0"/>
                <a:ea typeface="Verdana" panose="020B0604030504040204" pitchFamily="34" charset="0"/>
                <a:cs typeface="Arial" panose="020B0604020202020204" pitchFamily="34" charset="0"/>
              </a:rPr>
              <a:t>Other requirements?</a:t>
            </a:r>
          </a:p>
          <a:p>
            <a:pPr>
              <a:buFont typeface="Wingdings" panose="05000000000000000000" pitchFamily="2" charset="2"/>
              <a:buChar char="q"/>
            </a:pP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89076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2800" dirty="0" smtClean="0"/>
              <a:t>How can OCG support data management challenges?</a:t>
            </a:r>
            <a:endParaRPr lang="ru-RU" sz="2800" dirty="0"/>
          </a:p>
        </p:txBody>
      </p:sp>
      <p:sp>
        <p:nvSpPr>
          <p:cNvPr id="3" name="Объект 2"/>
          <p:cNvSpPr>
            <a:spLocks noGrp="1"/>
          </p:cNvSpPr>
          <p:nvPr>
            <p:ph idx="1"/>
          </p:nvPr>
        </p:nvSpPr>
        <p:spPr/>
        <p:txBody>
          <a:bodyPr/>
          <a:lstStyle/>
          <a:p>
            <a:pPr lvl="1">
              <a:buFont typeface="Wingdings" panose="05000000000000000000" pitchFamily="2" charset="2"/>
              <a:buChar char="q"/>
            </a:pPr>
            <a:r>
              <a:rPr lang="en-US" sz="2800" b="1" dirty="0" smtClean="0">
                <a:latin typeface="Arial" panose="020B0604020202020204" pitchFamily="34" charset="0"/>
                <a:ea typeface="Verdana" panose="020B0604030504040204" pitchFamily="34" charset="0"/>
                <a:cs typeface="Arial" panose="020B0604020202020204" pitchFamily="34" charset="0"/>
              </a:rPr>
              <a:t>Data</a:t>
            </a:r>
          </a:p>
          <a:p>
            <a:pPr lvl="1"/>
            <a:r>
              <a:rPr lang="en-US" dirty="0" smtClean="0">
                <a:latin typeface="Arial" panose="020B0604020202020204" pitchFamily="34" charset="0"/>
                <a:ea typeface="Verdana" panose="020B0604030504040204" pitchFamily="34" charset="0"/>
                <a:cs typeface="Arial" panose="020B0604020202020204" pitchFamily="34" charset="0"/>
              </a:rPr>
              <a:t>Data sources </a:t>
            </a:r>
          </a:p>
          <a:p>
            <a:pPr lvl="1"/>
            <a:r>
              <a:rPr lang="en-US" dirty="0" smtClean="0">
                <a:latin typeface="Arial" panose="020B0604020202020204" pitchFamily="34" charset="0"/>
                <a:ea typeface="Verdana" panose="020B0604030504040204" pitchFamily="34" charset="0"/>
                <a:cs typeface="Arial" panose="020B0604020202020204" pitchFamily="34" charset="0"/>
              </a:rPr>
              <a:t>Formats (i.e. BUFR, </a:t>
            </a:r>
            <a:r>
              <a:rPr lang="en-US" dirty="0" err="1">
                <a:latin typeface="Arial" panose="020B0604020202020204" pitchFamily="34" charset="0"/>
                <a:ea typeface="Verdana" panose="020B0604030504040204" pitchFamily="34" charset="0"/>
                <a:cs typeface="Arial" panose="020B0604020202020204" pitchFamily="34" charset="0"/>
              </a:rPr>
              <a:t>N</a:t>
            </a:r>
            <a:r>
              <a:rPr lang="en-US" dirty="0" err="1" smtClean="0">
                <a:latin typeface="Arial" panose="020B0604020202020204" pitchFamily="34" charset="0"/>
                <a:ea typeface="Verdana" panose="020B0604030504040204" pitchFamily="34" charset="0"/>
                <a:cs typeface="Arial" panose="020B0604020202020204" pitchFamily="34" charset="0"/>
              </a:rPr>
              <a:t>etCDF</a:t>
            </a:r>
            <a:r>
              <a:rPr lang="en-US" dirty="0" smtClean="0">
                <a:latin typeface="Arial" panose="020B0604020202020204" pitchFamily="34" charset="0"/>
                <a:ea typeface="Verdana" panose="020B0604030504040204" pitchFamily="34" charset="0"/>
                <a:cs typeface="Arial" panose="020B0604020202020204" pitchFamily="34" charset="0"/>
              </a:rPr>
              <a:t>, IMMA, IMMT, CSV, others.)</a:t>
            </a:r>
          </a:p>
          <a:p>
            <a:pPr lvl="1"/>
            <a:r>
              <a:rPr lang="en-US" dirty="0" smtClean="0">
                <a:latin typeface="Arial" panose="020B0604020202020204" pitchFamily="34" charset="0"/>
                <a:ea typeface="Verdana" panose="020B0604030504040204" pitchFamily="34" charset="0"/>
                <a:cs typeface="Arial" panose="020B0604020202020204" pitchFamily="34" charset="0"/>
              </a:rPr>
              <a:t>Tools and services (TAC to TDF, GRIB, BUFR, </a:t>
            </a:r>
            <a:r>
              <a:rPr lang="en-US" dirty="0" err="1" smtClean="0">
                <a:latin typeface="Arial" panose="020B0604020202020204" pitchFamily="34" charset="0"/>
                <a:ea typeface="Verdana" panose="020B0604030504040204" pitchFamily="34" charset="0"/>
                <a:cs typeface="Arial" panose="020B0604020202020204" pitchFamily="34" charset="0"/>
              </a:rPr>
              <a:t>NetCDF</a:t>
            </a:r>
            <a:r>
              <a:rPr lang="en-US" dirty="0" smtClean="0">
                <a:latin typeface="Arial" panose="020B0604020202020204" pitchFamily="34" charset="0"/>
                <a:ea typeface="Verdana" panose="020B0604030504040204" pitchFamily="34" charset="0"/>
                <a:cs typeface="Arial" panose="020B0604020202020204" pitchFamily="34" charset="0"/>
              </a:rPr>
              <a:t> encoders/decoders/validators, others)</a:t>
            </a:r>
          </a:p>
          <a:p>
            <a:pPr lvl="1"/>
            <a:r>
              <a:rPr lang="en-US" dirty="0" smtClean="0">
                <a:latin typeface="Arial" panose="020B0604020202020204" pitchFamily="34" charset="0"/>
                <a:ea typeface="Verdana" panose="020B0604030504040204" pitchFamily="34" charset="0"/>
                <a:cs typeface="Arial" panose="020B0604020202020204" pitchFamily="34" charset="0"/>
              </a:rPr>
              <a:t>Data repositories (endpoints, protocols, etc. 	</a:t>
            </a:r>
            <a:r>
              <a:rPr lang="en-US" dirty="0" smtClean="0">
                <a:latin typeface="Arial" panose="020B0604020202020204" pitchFamily="34" charset="0"/>
                <a:ea typeface="Verdana" panose="020B0604030504040204" pitchFamily="34" charset="0"/>
                <a:cs typeface="Arial" panose="020B0604020202020204" pitchFamily="34"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DCAT? www.re3data.org?)</a:t>
            </a:r>
          </a:p>
          <a:p>
            <a:pPr lvl="1"/>
            <a:r>
              <a:rPr lang="en-US" dirty="0" smtClean="0">
                <a:latin typeface="Arial" panose="020B0604020202020204" pitchFamily="34" charset="0"/>
                <a:ea typeface="Verdana" panose="020B0604030504040204" pitchFamily="34" charset="0"/>
                <a:cs typeface="Arial" panose="020B0604020202020204" pitchFamily="34" charset="0"/>
              </a:rPr>
              <a:t>Other requirements?</a:t>
            </a:r>
          </a:p>
          <a:p>
            <a:pPr marL="0" indent="0">
              <a:buNone/>
            </a:pPr>
            <a:endParaRPr lang="ru-RU" dirty="0">
              <a:latin typeface="Arial" panose="020B0604020202020204" pitchFamily="34" charset="0"/>
              <a:ea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10250931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r>
              <a:rPr lang="en-US" altLang="ru-RU" dirty="0" smtClean="0">
                <a:latin typeface="Arial" panose="020B0604020202020204" pitchFamily="34" charset="0"/>
              </a:rPr>
              <a:t>Mission</a:t>
            </a:r>
            <a:endParaRPr lang="es-ES" altLang="ru-RU" dirty="0" smtClean="0">
              <a:latin typeface="Arial" panose="020B0604020202020204" pitchFamily="34" charset="0"/>
            </a:endParaRPr>
          </a:p>
        </p:txBody>
      </p:sp>
      <p:sp>
        <p:nvSpPr>
          <p:cNvPr id="16386" name="Content Placeholder 2"/>
          <p:cNvSpPr>
            <a:spLocks noGrp="1"/>
          </p:cNvSpPr>
          <p:nvPr>
            <p:ph idx="1"/>
          </p:nvPr>
        </p:nvSpPr>
        <p:spPr/>
        <p:txBody>
          <a:bodyPr/>
          <a:lstStyle/>
          <a:p>
            <a:pPr lvl="1" algn="just" eaLnBrk="1" hangingPunct="1">
              <a:buFont typeface="Wingdings" panose="05000000000000000000" pitchFamily="2" charset="2"/>
              <a:buChar char="q"/>
            </a:pPr>
            <a:r>
              <a:rPr lang="en-US" altLang="en-US" dirty="0" smtClean="0">
                <a:latin typeface="Arial" charset="0"/>
                <a:cs typeface="Arial" charset="0"/>
              </a:rPr>
              <a:t>Implement and maintain a fully integrated end-to-end data management system across the entire marine meteorology and oceanographic community.</a:t>
            </a:r>
          </a:p>
          <a:p>
            <a:pPr lvl="1" algn="just" eaLnBrk="1" hangingPunct="1">
              <a:buFont typeface="Wingdings" panose="05000000000000000000" pitchFamily="2" charset="2"/>
              <a:buChar char="q"/>
            </a:pPr>
            <a:endParaRPr lang="en-US" altLang="en-US" dirty="0" smtClean="0">
              <a:latin typeface="Arial" charset="0"/>
              <a:cs typeface="Arial" charset="0"/>
            </a:endParaRPr>
          </a:p>
          <a:p>
            <a:pPr lvl="1" algn="just" eaLnBrk="1" hangingPunct="1">
              <a:buFont typeface="Wingdings" panose="05000000000000000000" pitchFamily="2" charset="2"/>
              <a:buChar char="q"/>
            </a:pPr>
            <a:r>
              <a:rPr lang="en-US" altLang="en-US" dirty="0" smtClean="0">
                <a:latin typeface="Arial" charset="0"/>
                <a:cs typeface="Arial" charset="0"/>
              </a:rPr>
              <a:t>Offer expertise to assist other groups (e.g. OOPC) to specify and implement their own data management requirements, with the overall goal of integrating their data management into the overall end-to end data management system.</a:t>
            </a:r>
          </a:p>
          <a:p>
            <a:pPr eaLnBrk="1" hangingPunct="1"/>
            <a:endParaRPr lang="es-ES" altLang="ru-RU"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2800" dirty="0" smtClean="0"/>
              <a:t>How can OCG support data management challenges?</a:t>
            </a:r>
            <a:endParaRPr lang="ru-RU" sz="2800" dirty="0"/>
          </a:p>
        </p:txBody>
      </p:sp>
      <p:sp>
        <p:nvSpPr>
          <p:cNvPr id="3" name="Объект 2"/>
          <p:cNvSpPr>
            <a:spLocks noGrp="1"/>
          </p:cNvSpPr>
          <p:nvPr>
            <p:ph idx="1"/>
          </p:nvPr>
        </p:nvSpPr>
        <p:spPr/>
        <p:txBody>
          <a:bodyPr/>
          <a:lstStyle/>
          <a:p>
            <a:pPr lvl="1">
              <a:buFont typeface="Wingdings" panose="05000000000000000000" pitchFamily="2" charset="2"/>
              <a:buChar char="q"/>
            </a:pPr>
            <a:r>
              <a:rPr lang="en-US" b="1" dirty="0" smtClean="0">
                <a:latin typeface="Arial" panose="020B0604020202020204" pitchFamily="34" charset="0"/>
                <a:ea typeface="Verdana" panose="020B0604030504040204" pitchFamily="34" charset="0"/>
                <a:cs typeface="Arial" panose="020B0604020202020204" pitchFamily="34" charset="0"/>
              </a:rPr>
              <a:t>Services &amp; products</a:t>
            </a:r>
            <a:endParaRPr lang="en-US" dirty="0" smtClean="0">
              <a:latin typeface="Arial" panose="020B0604020202020204" pitchFamily="34" charset="0"/>
              <a:ea typeface="Verdana" panose="020B0604030504040204" pitchFamily="34" charset="0"/>
              <a:cs typeface="Arial" panose="020B0604020202020204" pitchFamily="34" charset="0"/>
            </a:endParaRPr>
          </a:p>
          <a:p>
            <a:pPr lvl="1"/>
            <a:r>
              <a:rPr lang="en-US" dirty="0" smtClean="0">
                <a:latin typeface="Arial" panose="020B0604020202020204" pitchFamily="34" charset="0"/>
                <a:ea typeface="Verdana" panose="020B0604030504040204" pitchFamily="34" charset="0"/>
                <a:cs typeface="Arial" panose="020B0604020202020204" pitchFamily="34" charset="0"/>
              </a:rPr>
              <a:t>products targeted at data providers</a:t>
            </a:r>
          </a:p>
          <a:p>
            <a:pPr lvl="1"/>
            <a:r>
              <a:rPr lang="en-US" dirty="0" smtClean="0">
                <a:latin typeface="Arial" panose="020B0604020202020204" pitchFamily="34" charset="0"/>
                <a:ea typeface="Verdana" panose="020B0604030504040204" pitchFamily="34" charset="0"/>
                <a:cs typeface="Arial" panose="020B0604020202020204" pitchFamily="34" charset="0"/>
              </a:rPr>
              <a:t>products targeted at data system managers</a:t>
            </a:r>
          </a:p>
          <a:p>
            <a:pPr lvl="1"/>
            <a:r>
              <a:rPr lang="en-US" dirty="0">
                <a:latin typeface="Arial" panose="020B0604020202020204" pitchFamily="34" charset="0"/>
                <a:ea typeface="Verdana" panose="020B0604030504040204" pitchFamily="34" charset="0"/>
                <a:cs typeface="Arial" panose="020B0604020202020204" pitchFamily="34" charset="0"/>
              </a:rPr>
              <a:t>p</a:t>
            </a:r>
            <a:r>
              <a:rPr lang="en-US" dirty="0" smtClean="0">
                <a:latin typeface="Arial" panose="020B0604020202020204" pitchFamily="34" charset="0"/>
                <a:ea typeface="Verdana" panose="020B0604030504040204" pitchFamily="34" charset="0"/>
                <a:cs typeface="Arial" panose="020B0604020202020204" pitchFamily="34" charset="0"/>
              </a:rPr>
              <a:t>roducts targeted at external users</a:t>
            </a:r>
          </a:p>
          <a:p>
            <a:pPr lvl="1">
              <a:buFont typeface="Wingdings" panose="05000000000000000000" pitchFamily="2" charset="2"/>
              <a:buChar char="q"/>
            </a:pPr>
            <a:r>
              <a:rPr lang="en-US" b="1" dirty="0" smtClean="0">
                <a:latin typeface="Arial" panose="020B0604020202020204" pitchFamily="34" charset="0"/>
                <a:ea typeface="Verdana" panose="020B0604030504040204" pitchFamily="34" charset="0"/>
                <a:cs typeface="Arial" panose="020B0604020202020204" pitchFamily="34" charset="0"/>
              </a:rPr>
              <a:t>Best practices</a:t>
            </a:r>
          </a:p>
          <a:p>
            <a:pPr lvl="1"/>
            <a:r>
              <a:rPr lang="en-US" dirty="0">
                <a:latin typeface="Arial" panose="020B0604020202020204" pitchFamily="34" charset="0"/>
                <a:ea typeface="Verdana" panose="020B0604030504040204" pitchFamily="34" charset="0"/>
                <a:cs typeface="Arial" panose="020B0604020202020204" pitchFamily="34" charset="0"/>
              </a:rPr>
              <a:t>Publications in </a:t>
            </a:r>
            <a:r>
              <a:rPr lang="en-US" dirty="0" err="1">
                <a:latin typeface="Arial" panose="020B0604020202020204" pitchFamily="34" charset="0"/>
                <a:ea typeface="Verdana" panose="020B0604030504040204" pitchFamily="34" charset="0"/>
                <a:cs typeface="Arial" panose="020B0604020202020204" pitchFamily="34" charset="0"/>
              </a:rPr>
              <a:t>OceanBestPractices</a:t>
            </a:r>
            <a:r>
              <a:rPr lang="en-US" dirty="0">
                <a:latin typeface="Arial" panose="020B0604020202020204" pitchFamily="34" charset="0"/>
                <a:ea typeface="Verdana" panose="020B0604030504040204" pitchFamily="34" charset="0"/>
                <a:cs typeface="Arial" panose="020B0604020202020204" pitchFamily="34" charset="0"/>
              </a:rPr>
              <a:t> repository – </a:t>
            </a:r>
            <a:r>
              <a:rPr lang="en-US" dirty="0" smtClean="0">
                <a:latin typeface="Arial" panose="020B0604020202020204" pitchFamily="34" charset="0"/>
                <a:ea typeface="Verdana" panose="020B0604030504040204" pitchFamily="34" charset="0"/>
                <a:cs typeface="Arial" panose="020B0604020202020204" pitchFamily="34" charset="0"/>
              </a:rPr>
              <a:t>instrument calibration, sensors deployment, data provision, data </a:t>
            </a:r>
            <a:r>
              <a:rPr lang="en-US" dirty="0">
                <a:latin typeface="Arial" panose="020B0604020202020204" pitchFamily="34" charset="0"/>
                <a:ea typeface="Verdana" panose="020B0604030504040204" pitchFamily="34" charset="0"/>
                <a:cs typeface="Arial" panose="020B0604020202020204" pitchFamily="34" charset="0"/>
              </a:rPr>
              <a:t>management handbooks (examples: </a:t>
            </a:r>
            <a:r>
              <a:rPr lang="en-US" dirty="0" smtClean="0">
                <a:latin typeface="Arial" panose="020B0604020202020204" pitchFamily="34" charset="0"/>
                <a:ea typeface="Verdana" panose="020B0604030504040204" pitchFamily="34" charset="0"/>
                <a:cs typeface="Arial" panose="020B0604020202020204" pitchFamily="34" charset="0"/>
              </a:rPr>
              <a:t>JCOMM, Argo</a:t>
            </a:r>
            <a:r>
              <a:rPr lang="en-US" dirty="0">
                <a:latin typeface="Arial" panose="020B0604020202020204" pitchFamily="34" charset="0"/>
                <a:ea typeface="Verdana" panose="020B0604030504040204" pitchFamily="34" charset="0"/>
                <a:cs typeface="Arial" panose="020B0604020202020204" pitchFamily="34" charset="0"/>
              </a:rPr>
              <a:t>, </a:t>
            </a:r>
            <a:r>
              <a:rPr lang="en-US" dirty="0" err="1">
                <a:latin typeface="Arial" panose="020B0604020202020204" pitchFamily="34" charset="0"/>
                <a:ea typeface="Verdana" panose="020B0604030504040204" pitchFamily="34" charset="0"/>
                <a:cs typeface="Arial" panose="020B0604020202020204" pitchFamily="34" charset="0"/>
              </a:rPr>
              <a:t>AtlantOS</a:t>
            </a:r>
            <a:r>
              <a:rPr lang="en-US" dirty="0">
                <a:latin typeface="Arial" panose="020B0604020202020204" pitchFamily="34" charset="0"/>
                <a:ea typeface="Verdana" panose="020B0604030504040204" pitchFamily="34" charset="0"/>
                <a:cs typeface="Arial" panose="020B0604020202020204" pitchFamily="34" charset="0"/>
              </a:rPr>
              <a:t> DM handbooks ), manuals and guides</a:t>
            </a:r>
            <a:r>
              <a:rPr lang="en-US" dirty="0" smtClean="0">
                <a:latin typeface="Arial" panose="020B0604020202020204" pitchFamily="34" charset="0"/>
                <a:ea typeface="Verdana" panose="020B0604030504040204" pitchFamily="34" charset="0"/>
                <a:cs typeface="Arial" panose="020B0604020202020204" pitchFamily="34" charset="0"/>
              </a:rPr>
              <a:t>, etc.</a:t>
            </a:r>
          </a:p>
          <a:p>
            <a:pPr lvl="1"/>
            <a:endParaRPr lang="en-US" dirty="0" smtClean="0">
              <a:latin typeface="Arial" panose="020B0604020202020204" pitchFamily="34" charset="0"/>
              <a:ea typeface="Verdana" panose="020B0604030504040204" pitchFamily="34" charset="0"/>
              <a:cs typeface="Arial" panose="020B0604020202020204" pitchFamily="34" charset="0"/>
            </a:endParaRPr>
          </a:p>
          <a:p>
            <a:pPr marL="0" indent="0">
              <a:buNone/>
            </a:pPr>
            <a:endParaRPr lang="ru-RU" dirty="0">
              <a:latin typeface="Arial" panose="020B0604020202020204" pitchFamily="34" charset="0"/>
              <a:ea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42517379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2800" dirty="0" smtClean="0"/>
              <a:t>How can OCG support data management challenges?</a:t>
            </a:r>
            <a:endParaRPr lang="ru-RU" sz="2800" dirty="0"/>
          </a:p>
        </p:txBody>
      </p:sp>
      <p:sp>
        <p:nvSpPr>
          <p:cNvPr id="3" name="Объект 2"/>
          <p:cNvSpPr>
            <a:spLocks noGrp="1"/>
          </p:cNvSpPr>
          <p:nvPr>
            <p:ph idx="1"/>
          </p:nvPr>
        </p:nvSpPr>
        <p:spPr/>
        <p:txBody>
          <a:bodyPr/>
          <a:lstStyle/>
          <a:p>
            <a:pPr lvl="1">
              <a:buFont typeface="Wingdings" panose="05000000000000000000" pitchFamily="2" charset="2"/>
              <a:buChar char="q"/>
            </a:pPr>
            <a:r>
              <a:rPr lang="en-US" b="1" dirty="0" smtClean="0">
                <a:latin typeface="Verdana" panose="020B0604030504040204" pitchFamily="34" charset="0"/>
                <a:ea typeface="Verdana" panose="020B0604030504040204" pitchFamily="34" charset="0"/>
                <a:cs typeface="Verdana" panose="020B0604030504040204" pitchFamily="34" charset="0"/>
              </a:rPr>
              <a:t>Community standards</a:t>
            </a:r>
          </a:p>
          <a:p>
            <a:pPr marL="457200" lvl="1" indent="0">
              <a:buNone/>
            </a:pPr>
            <a:r>
              <a:rPr lang="en-US" dirty="0"/>
              <a:t>Identify and submit community </a:t>
            </a:r>
            <a:r>
              <a:rPr lang="en-US" dirty="0" smtClean="0"/>
              <a:t>standards </a:t>
            </a:r>
            <a:r>
              <a:rPr lang="en-US" dirty="0"/>
              <a:t>(via IODE ODSBP) </a:t>
            </a:r>
            <a:endParaRPr lang="en-US" b="1" dirty="0" smtClean="0">
              <a:latin typeface="Verdana" panose="020B0604030504040204" pitchFamily="34" charset="0"/>
              <a:ea typeface="Verdana" panose="020B0604030504040204" pitchFamily="34" charset="0"/>
              <a:cs typeface="Verdana" panose="020B0604030504040204" pitchFamily="34" charset="0"/>
            </a:endParaRPr>
          </a:p>
          <a:p>
            <a:pPr lvl="1">
              <a:buFont typeface="Wingdings" panose="05000000000000000000" pitchFamily="2" charset="2"/>
              <a:buChar char="q"/>
            </a:pPr>
            <a:r>
              <a:rPr lang="en-US" b="1" dirty="0">
                <a:latin typeface="Verdana" panose="020B0604030504040204" pitchFamily="34" charset="0"/>
                <a:ea typeface="Verdana" panose="020B0604030504040204" pitchFamily="34" charset="0"/>
                <a:cs typeface="Verdana" panose="020B0604030504040204" pitchFamily="34" charset="0"/>
              </a:rPr>
              <a:t>Data </a:t>
            </a:r>
            <a:r>
              <a:rPr lang="en-US" b="1" dirty="0" smtClean="0">
                <a:latin typeface="Verdana" panose="020B0604030504040204" pitchFamily="34" charset="0"/>
                <a:ea typeface="Verdana" panose="020B0604030504040204" pitchFamily="34" charset="0"/>
                <a:cs typeface="Verdana" panose="020B0604030504040204" pitchFamily="34" charset="0"/>
              </a:rPr>
              <a:t>citation</a:t>
            </a:r>
          </a:p>
          <a:p>
            <a:pPr lvl="1"/>
            <a:r>
              <a:rPr lang="en-US" dirty="0">
                <a:latin typeface="Verdana" panose="020B0604030504040204" pitchFamily="34" charset="0"/>
                <a:ea typeface="Verdana" panose="020B0604030504040204" pitchFamily="34" charset="0"/>
                <a:cs typeface="Verdana" panose="020B0604030504040204" pitchFamily="34" charset="0"/>
              </a:rPr>
              <a:t>u</a:t>
            </a:r>
            <a:r>
              <a:rPr lang="en-US" dirty="0" smtClean="0">
                <a:latin typeface="Verdana" panose="020B0604030504040204" pitchFamily="34" charset="0"/>
                <a:ea typeface="Verdana" panose="020B0604030504040204" pitchFamily="34" charset="0"/>
                <a:cs typeface="Verdana" panose="020B0604030504040204" pitchFamily="34" charset="0"/>
              </a:rPr>
              <a:t>se of DOI, Handle, etc.</a:t>
            </a:r>
          </a:p>
          <a:p>
            <a:pPr lvl="1"/>
            <a:r>
              <a:rPr lang="en-US" dirty="0">
                <a:latin typeface="Verdana" panose="020B0604030504040204" pitchFamily="34" charset="0"/>
                <a:ea typeface="Verdana" panose="020B0604030504040204" pitchFamily="34" charset="0"/>
                <a:cs typeface="Verdana" panose="020B0604030504040204" pitchFamily="34" charset="0"/>
              </a:rPr>
              <a:t>c</a:t>
            </a:r>
            <a:r>
              <a:rPr lang="en-US" dirty="0" smtClean="0">
                <a:latin typeface="Verdana" panose="020B0604030504040204" pitchFamily="34" charset="0"/>
                <a:ea typeface="Verdana" panose="020B0604030504040204" pitchFamily="34" charset="0"/>
                <a:cs typeface="Verdana" panose="020B0604030504040204" pitchFamily="34" charset="0"/>
              </a:rPr>
              <a:t>itation level of data and products</a:t>
            </a:r>
          </a:p>
          <a:p>
            <a:pPr lvl="1"/>
            <a:r>
              <a:rPr lang="en-US" dirty="0">
                <a:latin typeface="Verdana" panose="020B0604030504040204" pitchFamily="34" charset="0"/>
                <a:ea typeface="Verdana" panose="020B0604030504040204" pitchFamily="34" charset="0"/>
                <a:cs typeface="Verdana" panose="020B0604030504040204" pitchFamily="34" charset="0"/>
              </a:rPr>
              <a:t>p</a:t>
            </a:r>
            <a:r>
              <a:rPr lang="en-US" dirty="0" smtClean="0">
                <a:latin typeface="Verdana" panose="020B0604030504040204" pitchFamily="34" charset="0"/>
                <a:ea typeface="Verdana" panose="020B0604030504040204" pitchFamily="34" charset="0"/>
                <a:cs typeface="Verdana" panose="020B0604030504040204" pitchFamily="34" charset="0"/>
              </a:rPr>
              <a:t>ublications</a:t>
            </a:r>
          </a:p>
          <a:p>
            <a:pPr lvl="1"/>
            <a:endParaRPr lang="en-US" b="1"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ru-RU"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7106980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2800" dirty="0" smtClean="0"/>
              <a:t>How can OCG support data management challenges?</a:t>
            </a:r>
            <a:endParaRPr lang="ru-RU" sz="2800" dirty="0"/>
          </a:p>
        </p:txBody>
      </p:sp>
      <p:sp>
        <p:nvSpPr>
          <p:cNvPr id="3" name="Объект 2"/>
          <p:cNvSpPr>
            <a:spLocks noGrp="1"/>
          </p:cNvSpPr>
          <p:nvPr>
            <p:ph idx="1"/>
          </p:nvPr>
        </p:nvSpPr>
        <p:spPr/>
        <p:txBody>
          <a:bodyPr/>
          <a:lstStyle/>
          <a:p>
            <a:pPr>
              <a:buFont typeface="Wingdings" panose="05000000000000000000" pitchFamily="2" charset="2"/>
              <a:buChar char="q"/>
            </a:pPr>
            <a:r>
              <a:rPr lang="en-US" dirty="0" smtClean="0"/>
              <a:t> Support the DM Implementation Plan</a:t>
            </a:r>
          </a:p>
          <a:p>
            <a:pPr>
              <a:buFont typeface="Wingdings" panose="05000000000000000000" pitchFamily="2" charset="2"/>
              <a:buChar char="q"/>
            </a:pPr>
            <a:r>
              <a:rPr lang="en-US" dirty="0" smtClean="0"/>
              <a:t> Support the DMCG meetings</a:t>
            </a:r>
          </a:p>
          <a:p>
            <a:pPr marL="0" indent="0">
              <a:buNone/>
            </a:pPr>
            <a:endParaRPr lang="en-US" dirty="0"/>
          </a:p>
          <a:p>
            <a:pPr marL="0" indent="0">
              <a:buNone/>
            </a:pPr>
            <a:r>
              <a:rPr lang="en-US" dirty="0" smtClean="0"/>
              <a:t>Helping in…</a:t>
            </a:r>
            <a:endParaRPr lang="en-US" dirty="0" smtClean="0"/>
          </a:p>
          <a:p>
            <a:pPr marL="0" indent="0">
              <a:buNone/>
            </a:pPr>
            <a:endParaRPr lang="en-US" dirty="0" smtClean="0"/>
          </a:p>
          <a:p>
            <a:pPr marL="0" indent="0">
              <a:buNone/>
            </a:pPr>
            <a:endParaRPr lang="ru-RU" dirty="0" smtClean="0"/>
          </a:p>
          <a:p>
            <a:pPr marL="0" indent="0">
              <a:buNone/>
            </a:pPr>
            <a:endParaRPr lang="en-US" dirty="0" smtClean="0"/>
          </a:p>
          <a:p>
            <a:pPr>
              <a:buFont typeface="Wingdings" panose="05000000000000000000" pitchFamily="2" charset="2"/>
              <a:buChar char="q"/>
            </a:pPr>
            <a:endParaRPr lang="ru-RU" dirty="0"/>
          </a:p>
        </p:txBody>
      </p:sp>
      <p:grpSp>
        <p:nvGrpSpPr>
          <p:cNvPr id="13" name="Группа 12"/>
          <p:cNvGrpSpPr/>
          <p:nvPr/>
        </p:nvGrpSpPr>
        <p:grpSpPr>
          <a:xfrm>
            <a:off x="2637692" y="2821262"/>
            <a:ext cx="5785339" cy="3164224"/>
            <a:chOff x="2637692" y="2821262"/>
            <a:chExt cx="5785339" cy="3164224"/>
          </a:xfrm>
        </p:grpSpPr>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01461" y="2821262"/>
              <a:ext cx="5521570" cy="3164224"/>
            </a:xfrm>
            <a:prstGeom prst="rect">
              <a:avLst/>
            </a:prstGeom>
          </p:spPr>
        </p:pic>
        <p:sp>
          <p:nvSpPr>
            <p:cNvPr id="5" name="TextBox 4"/>
            <p:cNvSpPr txBox="1"/>
            <p:nvPr/>
          </p:nvSpPr>
          <p:spPr>
            <a:xfrm>
              <a:off x="5802923" y="4950042"/>
              <a:ext cx="889987" cy="369332"/>
            </a:xfrm>
            <a:prstGeom prst="rect">
              <a:avLst/>
            </a:prstGeom>
            <a:noFill/>
          </p:spPr>
          <p:txBody>
            <a:bodyPr wrap="none" rtlCol="0">
              <a:spAutoFit/>
            </a:bodyPr>
            <a:lstStyle/>
            <a:p>
              <a:r>
                <a:rPr lang="en-US" b="1" dirty="0" smtClean="0"/>
                <a:t>DMCG</a:t>
              </a:r>
              <a:endParaRPr lang="ru-RU" b="1" dirty="0"/>
            </a:p>
          </p:txBody>
        </p:sp>
        <p:sp>
          <p:nvSpPr>
            <p:cNvPr id="6" name="TextBox 5"/>
            <p:cNvSpPr txBox="1"/>
            <p:nvPr/>
          </p:nvSpPr>
          <p:spPr>
            <a:xfrm>
              <a:off x="2637692" y="3863181"/>
              <a:ext cx="710451" cy="369332"/>
            </a:xfrm>
            <a:prstGeom prst="rect">
              <a:avLst/>
            </a:prstGeom>
            <a:noFill/>
          </p:spPr>
          <p:txBody>
            <a:bodyPr wrap="none" rtlCol="0">
              <a:spAutoFit/>
            </a:bodyPr>
            <a:lstStyle/>
            <a:p>
              <a:r>
                <a:rPr lang="en-US" b="1" dirty="0" smtClean="0"/>
                <a:t>OCG</a:t>
              </a:r>
              <a:endParaRPr lang="ru-RU" b="1" dirty="0"/>
            </a:p>
          </p:txBody>
        </p:sp>
      </p:grpSp>
    </p:spTree>
    <p:extLst>
      <p:ext uri="{BB962C8B-B14F-4D97-AF65-F5344CB8AC3E}">
        <p14:creationId xmlns:p14="http://schemas.microsoft.com/office/powerpoint/2010/main" val="2539601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DMPA &amp; OCG Targets &amp; Impacts in DM</a:t>
            </a:r>
            <a:endParaRPr lang="ru-RU" dirty="0"/>
          </a:p>
        </p:txBody>
      </p:sp>
      <p:sp>
        <p:nvSpPr>
          <p:cNvPr id="3" name="Объект 2"/>
          <p:cNvSpPr>
            <a:spLocks noGrp="1"/>
          </p:cNvSpPr>
          <p:nvPr>
            <p:ph idx="1"/>
          </p:nvPr>
        </p:nvSpPr>
        <p:spPr>
          <a:xfrm>
            <a:off x="457200" y="1417638"/>
            <a:ext cx="8229600" cy="4708525"/>
          </a:xfrm>
        </p:spPr>
        <p:txBody>
          <a:bodyPr/>
          <a:lstStyle/>
          <a:p>
            <a:pPr marL="0" indent="0">
              <a:buNone/>
            </a:pPr>
            <a:r>
              <a:rPr lang="en-US" sz="2200" dirty="0" smtClean="0">
                <a:solidFill>
                  <a:schemeClr val="tx2"/>
                </a:solidFill>
              </a:rPr>
              <a:t>Target</a:t>
            </a:r>
            <a:r>
              <a:rPr lang="en-US" sz="2200" dirty="0" smtClean="0"/>
              <a:t>: </a:t>
            </a:r>
            <a:r>
              <a:rPr lang="en-US" sz="2200" b="1" u="sng" dirty="0" smtClean="0"/>
              <a:t>Publicly </a:t>
            </a:r>
            <a:r>
              <a:rPr lang="en-US" sz="2200" b="1" u="sng" dirty="0"/>
              <a:t>available data and product </a:t>
            </a:r>
            <a:r>
              <a:rPr lang="en-US" sz="2200" b="1" u="sng" dirty="0" smtClean="0"/>
              <a:t>repositories</a:t>
            </a:r>
          </a:p>
          <a:p>
            <a:pPr marL="0" indent="0">
              <a:buNone/>
            </a:pPr>
            <a:r>
              <a:rPr lang="en-US" sz="2200" dirty="0" smtClean="0">
                <a:solidFill>
                  <a:schemeClr val="tx2"/>
                </a:solidFill>
              </a:rPr>
              <a:t>Impact</a:t>
            </a:r>
            <a:r>
              <a:rPr lang="en-US" sz="2200" dirty="0" smtClean="0"/>
              <a:t>: Higher </a:t>
            </a:r>
            <a:r>
              <a:rPr lang="en-US" sz="2200" dirty="0"/>
              <a:t>data &amp; products availability and accessibility by many communities of </a:t>
            </a:r>
            <a:r>
              <a:rPr lang="en-US" sz="2200" dirty="0" smtClean="0"/>
              <a:t>users</a:t>
            </a:r>
            <a:endParaRPr lang="ru-RU" sz="2200" dirty="0"/>
          </a:p>
          <a:p>
            <a:pPr marL="0" indent="0">
              <a:buNone/>
            </a:pPr>
            <a:endParaRPr lang="en-US" sz="2200" dirty="0" smtClean="0"/>
          </a:p>
          <a:p>
            <a:pPr marL="0" indent="0">
              <a:buNone/>
            </a:pPr>
            <a:r>
              <a:rPr lang="en-US" sz="2200" dirty="0" smtClean="0">
                <a:solidFill>
                  <a:schemeClr val="tx2"/>
                </a:solidFill>
              </a:rPr>
              <a:t>Target: </a:t>
            </a:r>
            <a:r>
              <a:rPr lang="en-US" sz="2400" b="1" u="sng" dirty="0"/>
              <a:t>Publicly available metadata </a:t>
            </a:r>
            <a:r>
              <a:rPr lang="en-US" sz="2400" b="1" u="sng" dirty="0" smtClean="0"/>
              <a:t>catalogues</a:t>
            </a:r>
          </a:p>
          <a:p>
            <a:pPr marL="0" indent="0">
              <a:buNone/>
            </a:pPr>
            <a:r>
              <a:rPr lang="en-US" sz="2200" dirty="0" smtClean="0">
                <a:solidFill>
                  <a:schemeClr val="tx2"/>
                </a:solidFill>
              </a:rPr>
              <a:t>Impact: </a:t>
            </a:r>
            <a:r>
              <a:rPr lang="en-US" sz="2200" dirty="0" smtClean="0"/>
              <a:t>Data is discoverable by many communities of users, metadata available in global metadata </a:t>
            </a:r>
            <a:r>
              <a:rPr lang="en-US" sz="2000" dirty="0" smtClean="0"/>
              <a:t>catalogues</a:t>
            </a:r>
            <a:r>
              <a:rPr lang="en-US" sz="2200" dirty="0" smtClean="0"/>
              <a:t>(i.e. GEOSS, WDS,  etc.)</a:t>
            </a:r>
          </a:p>
          <a:p>
            <a:pPr marL="0" indent="0">
              <a:buNone/>
            </a:pPr>
            <a:endParaRPr lang="ru-RU" sz="2200" dirty="0" smtClean="0"/>
          </a:p>
          <a:p>
            <a:pPr marL="0" indent="0">
              <a:buNone/>
            </a:pPr>
            <a:r>
              <a:rPr lang="en-US" sz="2200" dirty="0" smtClean="0">
                <a:solidFill>
                  <a:schemeClr val="tx2"/>
                </a:solidFill>
              </a:rPr>
              <a:t>Target: </a:t>
            </a:r>
            <a:r>
              <a:rPr lang="en-US" sz="2400" b="1" u="sng" dirty="0" smtClean="0"/>
              <a:t>Publicly available product catalogues</a:t>
            </a:r>
            <a:endParaRPr lang="en-US" sz="2400" b="1" u="sng" dirty="0"/>
          </a:p>
          <a:p>
            <a:pPr marL="0" indent="0">
              <a:buNone/>
            </a:pPr>
            <a:r>
              <a:rPr lang="en-US" sz="2200" dirty="0" smtClean="0">
                <a:solidFill>
                  <a:schemeClr val="tx2"/>
                </a:solidFill>
              </a:rPr>
              <a:t>Impact: </a:t>
            </a:r>
            <a:r>
              <a:rPr lang="en-US" sz="2200" dirty="0" smtClean="0"/>
              <a:t>Improved products discoverability and accessibility</a:t>
            </a:r>
            <a:endParaRPr lang="ru-RU" sz="2200" dirty="0"/>
          </a:p>
        </p:txBody>
      </p:sp>
    </p:spTree>
    <p:extLst>
      <p:ext uri="{BB962C8B-B14F-4D97-AF65-F5344CB8AC3E}">
        <p14:creationId xmlns:p14="http://schemas.microsoft.com/office/powerpoint/2010/main" val="11078620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DMPA &amp; OCG Targets &amp; Impacts in DM</a:t>
            </a:r>
            <a:endParaRPr lang="ru-RU" dirty="0"/>
          </a:p>
        </p:txBody>
      </p:sp>
      <p:sp>
        <p:nvSpPr>
          <p:cNvPr id="3" name="Объект 2"/>
          <p:cNvSpPr>
            <a:spLocks noGrp="1"/>
          </p:cNvSpPr>
          <p:nvPr>
            <p:ph idx="1"/>
          </p:nvPr>
        </p:nvSpPr>
        <p:spPr>
          <a:xfrm>
            <a:off x="457200" y="1248508"/>
            <a:ext cx="8229600" cy="4877655"/>
          </a:xfrm>
        </p:spPr>
        <p:txBody>
          <a:bodyPr/>
          <a:lstStyle/>
          <a:p>
            <a:pPr marL="0" indent="0">
              <a:buNone/>
            </a:pPr>
            <a:r>
              <a:rPr lang="en-US" sz="2200" dirty="0" smtClean="0">
                <a:solidFill>
                  <a:schemeClr val="tx2"/>
                </a:solidFill>
              </a:rPr>
              <a:t>Target:</a:t>
            </a:r>
            <a:r>
              <a:rPr lang="ru-RU" sz="2200" dirty="0" smtClean="0">
                <a:solidFill>
                  <a:schemeClr val="tx2"/>
                </a:solidFill>
              </a:rPr>
              <a:t> </a:t>
            </a:r>
            <a:r>
              <a:rPr lang="en-US" sz="2200" b="1" u="sng" dirty="0"/>
              <a:t>Publications </a:t>
            </a:r>
            <a:r>
              <a:rPr lang="en-US" sz="2200" b="1" u="sng" dirty="0" smtClean="0"/>
              <a:t>of best practices (in IODE </a:t>
            </a:r>
            <a:r>
              <a:rPr lang="en-US" sz="2200" b="1" u="sng" dirty="0" err="1" smtClean="0"/>
              <a:t>OceanBestPractices</a:t>
            </a:r>
            <a:r>
              <a:rPr lang="en-US" sz="2200" b="1" u="sng" dirty="0" smtClean="0"/>
              <a:t> repository</a:t>
            </a:r>
            <a:r>
              <a:rPr lang="ru-RU" sz="2200" b="1" u="sng" dirty="0" smtClean="0"/>
              <a:t> </a:t>
            </a:r>
            <a:r>
              <a:rPr lang="en-US" sz="2200" b="1" u="sng" dirty="0" smtClean="0"/>
              <a:t>&amp; JCOMM TR, etc.)</a:t>
            </a:r>
          </a:p>
          <a:p>
            <a:pPr marL="0" indent="0">
              <a:buNone/>
            </a:pPr>
            <a:r>
              <a:rPr lang="en-US" sz="2200" dirty="0" smtClean="0">
                <a:solidFill>
                  <a:schemeClr val="tx2"/>
                </a:solidFill>
              </a:rPr>
              <a:t>Impact: </a:t>
            </a:r>
            <a:r>
              <a:rPr lang="en-US" sz="2200" dirty="0" smtClean="0"/>
              <a:t>Better knowledge of existing practices, reusability, reproducibility by other communities</a:t>
            </a:r>
          </a:p>
          <a:p>
            <a:pPr marL="0" indent="0">
              <a:buNone/>
            </a:pPr>
            <a:endParaRPr lang="en-US" sz="2200" dirty="0" smtClean="0"/>
          </a:p>
          <a:p>
            <a:pPr marL="0" indent="0">
              <a:buNone/>
            </a:pPr>
            <a:r>
              <a:rPr lang="en-US" sz="2200" dirty="0" smtClean="0">
                <a:solidFill>
                  <a:schemeClr val="tx2"/>
                </a:solidFill>
              </a:rPr>
              <a:t>Target:</a:t>
            </a:r>
            <a:r>
              <a:rPr lang="ru-RU" sz="2200" dirty="0" smtClean="0">
                <a:solidFill>
                  <a:schemeClr val="tx2"/>
                </a:solidFill>
              </a:rPr>
              <a:t> </a:t>
            </a:r>
            <a:r>
              <a:rPr lang="en-US" sz="2200" b="1" u="sng" dirty="0" smtClean="0"/>
              <a:t>Development of community standards</a:t>
            </a:r>
          </a:p>
          <a:p>
            <a:pPr marL="0" indent="0">
              <a:buNone/>
            </a:pPr>
            <a:r>
              <a:rPr lang="en-US" sz="2200" dirty="0" smtClean="0">
                <a:solidFill>
                  <a:schemeClr val="tx2"/>
                </a:solidFill>
              </a:rPr>
              <a:t>Impact: </a:t>
            </a:r>
            <a:r>
              <a:rPr lang="en-US" sz="2200" dirty="0" smtClean="0"/>
              <a:t>Wider dissemination and use of existing community standards instead of local/private procedures, improved interoperability arrangements</a:t>
            </a:r>
          </a:p>
          <a:p>
            <a:pPr marL="0" indent="0">
              <a:buNone/>
            </a:pPr>
            <a:endParaRPr lang="en-US" sz="2200" dirty="0" smtClean="0"/>
          </a:p>
          <a:p>
            <a:pPr marL="0" indent="0">
              <a:buNone/>
            </a:pPr>
            <a:r>
              <a:rPr lang="en-US" sz="2200" dirty="0" smtClean="0">
                <a:solidFill>
                  <a:schemeClr val="tx2"/>
                </a:solidFill>
              </a:rPr>
              <a:t>Target:</a:t>
            </a:r>
            <a:r>
              <a:rPr lang="ru-RU" sz="2200" dirty="0" smtClean="0">
                <a:solidFill>
                  <a:schemeClr val="tx2"/>
                </a:solidFill>
              </a:rPr>
              <a:t> </a:t>
            </a:r>
            <a:r>
              <a:rPr lang="en-US" sz="2200" b="1" u="sng" dirty="0" smtClean="0"/>
              <a:t>Data and products has DOIs</a:t>
            </a:r>
            <a:endParaRPr lang="en-US" sz="2200" dirty="0"/>
          </a:p>
          <a:p>
            <a:pPr marL="0" indent="0">
              <a:buNone/>
            </a:pPr>
            <a:r>
              <a:rPr lang="en-US" sz="2200" dirty="0" smtClean="0">
                <a:solidFill>
                  <a:schemeClr val="tx2"/>
                </a:solidFill>
              </a:rPr>
              <a:t>Impact: </a:t>
            </a:r>
            <a:r>
              <a:rPr lang="en-US" sz="2100" dirty="0"/>
              <a:t>Data</a:t>
            </a:r>
            <a:r>
              <a:rPr lang="en-US" sz="2100" dirty="0" smtClean="0"/>
              <a:t> and products are used for publications, specialized products, reanalysis, etc. Increased intensity of data &amp; products reuse - &gt; KPIs</a:t>
            </a:r>
          </a:p>
        </p:txBody>
      </p:sp>
    </p:spTree>
    <p:extLst>
      <p:ext uri="{BB962C8B-B14F-4D97-AF65-F5344CB8AC3E}">
        <p14:creationId xmlns:p14="http://schemas.microsoft.com/office/powerpoint/2010/main" val="21584242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946484" y="1004570"/>
            <a:ext cx="7294646" cy="3631933"/>
          </a:xfrm>
          <a:prstGeom prst="rect">
            <a:avLst/>
          </a:prstGeom>
        </p:spPr>
      </p:pic>
    </p:spTree>
    <p:extLst>
      <p:ext uri="{BB962C8B-B14F-4D97-AF65-F5344CB8AC3E}">
        <p14:creationId xmlns:p14="http://schemas.microsoft.com/office/powerpoint/2010/main" val="35110981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DMPA Structure</a:t>
            </a:r>
            <a:endParaRPr lang="ru-RU" dirty="0"/>
          </a:p>
        </p:txBody>
      </p:sp>
      <p:sp>
        <p:nvSpPr>
          <p:cNvPr id="3" name="Объект 2"/>
          <p:cNvSpPr>
            <a:spLocks noGrp="1"/>
          </p:cNvSpPr>
          <p:nvPr>
            <p:ph idx="1"/>
          </p:nvPr>
        </p:nvSpPr>
        <p:spPr/>
        <p:txBody>
          <a:bodyPr/>
          <a:lstStyle/>
          <a:p>
            <a:r>
              <a:rPr lang="en-US" sz="2000" dirty="0" smtClean="0"/>
              <a:t>Data Management Coordination Group (DMCG)</a:t>
            </a:r>
          </a:p>
          <a:p>
            <a:pPr marL="0" indent="0">
              <a:buNone/>
            </a:pPr>
            <a:r>
              <a:rPr lang="en-US" sz="2000" dirty="0" smtClean="0"/>
              <a:t>Expert Teams (ET):</a:t>
            </a:r>
          </a:p>
          <a:p>
            <a:r>
              <a:rPr lang="fr-FR" sz="2000" dirty="0" smtClean="0"/>
              <a:t>ET on Data Management Practices (ETDMP) (joint with IODE)</a:t>
            </a:r>
          </a:p>
          <a:p>
            <a:r>
              <a:rPr lang="en-US" sz="2000" dirty="0" smtClean="0"/>
              <a:t>ET on Marine Climatology (ETMC)</a:t>
            </a:r>
          </a:p>
          <a:p>
            <a:r>
              <a:rPr lang="en-US" sz="2000" dirty="0" smtClean="0"/>
              <a:t>Inter-Program ET for Integrated Marine Meteorological and Oceanographic Services within WMO and IOC Information Systems (IPET-MOIS)</a:t>
            </a:r>
          </a:p>
          <a:p>
            <a:pPr marL="0" indent="0">
              <a:buNone/>
            </a:pPr>
            <a:endParaRPr lang="en-US" sz="2000" dirty="0" smtClean="0"/>
          </a:p>
          <a:p>
            <a:pPr marL="0" indent="0">
              <a:buNone/>
            </a:pPr>
            <a:r>
              <a:rPr lang="en-US" sz="2000" dirty="0" smtClean="0"/>
              <a:t>Task Teams:</a:t>
            </a:r>
          </a:p>
          <a:p>
            <a:r>
              <a:rPr lang="en-US" sz="2000" dirty="0" smtClean="0"/>
              <a:t>Table Driven Codes (TDC)</a:t>
            </a:r>
          </a:p>
          <a:p>
            <a:r>
              <a:rPr lang="en-US" sz="2000" dirty="0" smtClean="0"/>
              <a:t>Satellite Data Communication Systems (</a:t>
            </a:r>
            <a:r>
              <a:rPr lang="en-US" sz="2000" dirty="0" err="1" smtClean="0"/>
              <a:t>Satcom</a:t>
            </a:r>
            <a:r>
              <a:rPr lang="en-US" sz="2000" dirty="0" smtClean="0"/>
              <a:t>)</a:t>
            </a:r>
          </a:p>
          <a:p>
            <a:endParaRPr lang="ru-RU" sz="2000" dirty="0"/>
          </a:p>
        </p:txBody>
      </p:sp>
    </p:spTree>
    <p:extLst>
      <p:ext uri="{BB962C8B-B14F-4D97-AF65-F5344CB8AC3E}">
        <p14:creationId xmlns:p14="http://schemas.microsoft.com/office/powerpoint/2010/main" val="11977979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sz="2200" dirty="0" smtClean="0">
                <a:solidFill>
                  <a:srgbClr val="A3152D"/>
                </a:solidFill>
              </a:rPr>
              <a:t>JCOMM-5 Recommendation 6.1/1 — </a:t>
            </a:r>
            <a:r>
              <a:rPr lang="en-US" sz="2200" dirty="0" smtClean="0">
                <a:solidFill>
                  <a:srgbClr val="A3152D"/>
                </a:solidFill>
              </a:rPr>
              <a:t>Joint WMO and IOC Strategy for Marine Meteorological and Oceanographic Data Management (2018-2021)</a:t>
            </a:r>
            <a:endParaRPr lang="ru-RU" sz="2200" dirty="0"/>
          </a:p>
        </p:txBody>
      </p:sp>
      <p:sp>
        <p:nvSpPr>
          <p:cNvPr id="3" name="Объект 2"/>
          <p:cNvSpPr>
            <a:spLocks noGrp="1"/>
          </p:cNvSpPr>
          <p:nvPr>
            <p:ph idx="1"/>
          </p:nvPr>
        </p:nvSpPr>
        <p:spPr>
          <a:xfrm>
            <a:off x="457200" y="1346200"/>
            <a:ext cx="8229600" cy="4525963"/>
          </a:xfrm>
        </p:spPr>
        <p:txBody>
          <a:bodyPr/>
          <a:lstStyle/>
          <a:p>
            <a:pPr marL="457200" lvl="1" indent="0" algn="just">
              <a:buNone/>
            </a:pPr>
            <a:r>
              <a:rPr lang="en-US" sz="1600" dirty="0" smtClean="0"/>
              <a:t>JCOMM decides the draft Strategy will replace the current JCOMM Data Management Plan once approved by WMO and IOC Executive Bodies;</a:t>
            </a:r>
          </a:p>
          <a:p>
            <a:pPr lvl="1" algn="just"/>
            <a:r>
              <a:rPr lang="en-US" sz="1600" dirty="0" smtClean="0"/>
              <a:t>Recommends WMO and IOC Executive Councils to adopt the draft Strategy;</a:t>
            </a:r>
          </a:p>
          <a:p>
            <a:pPr lvl="1" algn="just"/>
            <a:r>
              <a:rPr lang="en-US" sz="1600" dirty="0" smtClean="0"/>
              <a:t>Requests:</a:t>
            </a:r>
          </a:p>
          <a:p>
            <a:pPr marL="914400" lvl="2" indent="0" algn="just">
              <a:buNone/>
            </a:pPr>
            <a:r>
              <a:rPr lang="en-US" sz="1600" dirty="0" smtClean="0"/>
              <a:t>(1) </a:t>
            </a:r>
            <a:r>
              <a:rPr lang="en-US" sz="1600" dirty="0" smtClean="0">
                <a:solidFill>
                  <a:schemeClr val="tx2"/>
                </a:solidFill>
              </a:rPr>
              <a:t>The DMPA to keep the Strategy under review and develop an Implementation Plan responding to the Strategy in consultation with the other </a:t>
            </a:r>
            <a:r>
              <a:rPr lang="en-US" sz="1600" dirty="0" err="1" smtClean="0">
                <a:solidFill>
                  <a:schemeClr val="tx2"/>
                </a:solidFill>
              </a:rPr>
              <a:t>Programme</a:t>
            </a:r>
            <a:r>
              <a:rPr lang="en-US" sz="1600" dirty="0" smtClean="0">
                <a:solidFill>
                  <a:schemeClr val="tx2"/>
                </a:solidFill>
              </a:rPr>
              <a:t> Areas and the IODE;</a:t>
            </a:r>
          </a:p>
          <a:p>
            <a:pPr marL="914400" lvl="2" indent="0" algn="just">
              <a:buNone/>
            </a:pPr>
            <a:r>
              <a:rPr lang="en-US" sz="1600" dirty="0" smtClean="0"/>
              <a:t>(2) </a:t>
            </a:r>
            <a:r>
              <a:rPr lang="en-US" sz="1600" b="1" dirty="0" smtClean="0">
                <a:solidFill>
                  <a:srgbClr val="FF0000"/>
                </a:solidFill>
              </a:rPr>
              <a:t>All </a:t>
            </a:r>
            <a:r>
              <a:rPr lang="en-US" sz="1600" b="1" dirty="0" err="1" smtClean="0">
                <a:solidFill>
                  <a:srgbClr val="FF0000"/>
                </a:solidFill>
              </a:rPr>
              <a:t>Programme</a:t>
            </a:r>
            <a:r>
              <a:rPr lang="en-US" sz="1600" b="1" dirty="0" smtClean="0">
                <a:solidFill>
                  <a:srgbClr val="FF0000"/>
                </a:solidFill>
              </a:rPr>
              <a:t> Areas to update their work plans in response to the Strategy;</a:t>
            </a:r>
          </a:p>
          <a:p>
            <a:pPr marL="914400" lvl="2" indent="0" algn="just">
              <a:buNone/>
            </a:pPr>
            <a:r>
              <a:rPr lang="en-US" sz="1600" dirty="0" smtClean="0"/>
              <a:t>(3) The WMO Secretary-General and the IOC Executive Secretary to promote the Strategy and its implementation with WMO Members and IOC Member States;</a:t>
            </a:r>
          </a:p>
          <a:p>
            <a:pPr marL="914400" lvl="2" indent="0" algn="just">
              <a:buNone/>
            </a:pPr>
            <a:r>
              <a:rPr lang="en-US" sz="1600" dirty="0" smtClean="0"/>
              <a:t>(4)The DMPA to assist the Commission for Basic System in developing the information management component of WIS, and to seek to implement the Strategy in a way compatible with it;</a:t>
            </a:r>
          </a:p>
          <a:p>
            <a:pPr lvl="1" algn="just"/>
            <a:r>
              <a:rPr lang="en-US" sz="1600" dirty="0" smtClean="0"/>
              <a:t>Invites the IODE to collaborate in the implementation of the Strategy;</a:t>
            </a:r>
          </a:p>
          <a:p>
            <a:pPr lvl="1" algn="just"/>
            <a:r>
              <a:rPr lang="en-US" sz="1600" dirty="0" smtClean="0"/>
              <a:t>Urges Members/Member States and all other contributors identified in the Strategy to collaborate with JCOMM with the view of realizing the outcomes expected from the Strategy</a:t>
            </a:r>
            <a:endParaRPr lang="ru-RU" sz="1600" dirty="0"/>
          </a:p>
        </p:txBody>
      </p:sp>
    </p:spTree>
    <p:extLst>
      <p:ext uri="{BB962C8B-B14F-4D97-AF65-F5344CB8AC3E}">
        <p14:creationId xmlns:p14="http://schemas.microsoft.com/office/powerpoint/2010/main" val="1485595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2200" dirty="0" smtClean="0">
                <a:latin typeface="Verdana" panose="020B0604030504040204" pitchFamily="34" charset="0"/>
                <a:ea typeface="Verdana" panose="020B0604030504040204" pitchFamily="34" charset="0"/>
                <a:cs typeface="Verdana" panose="020B0604030504040204" pitchFamily="34" charset="0"/>
              </a:rPr>
              <a:t>Draft joint WMO-IOC Strategy for Marine Meteorological and Oceanographic Data Management (2018-2021) – </a:t>
            </a:r>
            <a:r>
              <a:rPr lang="en-US" sz="2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Vision and Mission</a:t>
            </a:r>
            <a:endParaRPr lang="ru-RU" sz="2200" dirty="0">
              <a:solidFill>
                <a:schemeClr val="tx2"/>
              </a:solidFill>
            </a:endParaRPr>
          </a:p>
        </p:txBody>
      </p:sp>
      <p:sp>
        <p:nvSpPr>
          <p:cNvPr id="3" name="Объект 2"/>
          <p:cNvSpPr>
            <a:spLocks noGrp="1"/>
          </p:cNvSpPr>
          <p:nvPr>
            <p:ph idx="1"/>
          </p:nvPr>
        </p:nvSpPr>
        <p:spPr/>
        <p:txBody>
          <a:bodyPr/>
          <a:lstStyle/>
          <a:p>
            <a:pPr algn="just"/>
            <a:r>
              <a:rPr lang="en-US" sz="1800" b="1" dirty="0" smtClean="0">
                <a:latin typeface="Verdana" panose="020B0604030504040204" pitchFamily="34" charset="0"/>
                <a:ea typeface="Verdana" panose="020B0604030504040204" pitchFamily="34" charset="0"/>
                <a:cs typeface="Verdana" panose="020B0604030504040204" pitchFamily="34" charset="0"/>
              </a:rPr>
              <a:t>Vision: </a:t>
            </a:r>
            <a:r>
              <a:rPr lang="en-GB" sz="1800" dirty="0" smtClean="0">
                <a:latin typeface="Verdana" panose="020B0604030504040204" pitchFamily="34" charset="0"/>
                <a:ea typeface="Verdana" panose="020B0604030504040204" pitchFamily="34" charset="0"/>
                <a:cs typeface="Verdana" panose="020B0604030504040204" pitchFamily="34" charset="0"/>
              </a:rPr>
              <a:t>Assuring the collection, processing, integration, dissemination &amp; archiving of as much fit-for-purpose relevant data of known quality, to deliver to current </a:t>
            </a:r>
            <a:r>
              <a:rPr lang="en-GB"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demands for integrated oceanographic and marine meteorological information to the research and operational communities</a:t>
            </a:r>
          </a:p>
          <a:p>
            <a:pPr algn="just"/>
            <a:endParaRPr lang="en-GB"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endParaRPr>
          </a:p>
          <a:p>
            <a:pPr algn="just"/>
            <a:r>
              <a:rPr lang="en-GB" sz="1800" b="1" dirty="0" smtClean="0">
                <a:latin typeface="Verdana" panose="020B0604030504040204" pitchFamily="34" charset="0"/>
                <a:ea typeface="Verdana" panose="020B0604030504040204" pitchFamily="34" charset="0"/>
                <a:cs typeface="Verdana" panose="020B0604030504040204" pitchFamily="34" charset="0"/>
              </a:rPr>
              <a:t>Mission: </a:t>
            </a:r>
            <a:r>
              <a:rPr lang="en-GB" sz="1800" dirty="0" smtClean="0">
                <a:latin typeface="Verdana" panose="020B0604030504040204" pitchFamily="34" charset="0"/>
                <a:ea typeface="Verdana" panose="020B0604030504040204" pitchFamily="34" charset="0"/>
                <a:cs typeface="Verdana" panose="020B0604030504040204" pitchFamily="34" charset="0"/>
              </a:rPr>
              <a:t>To realize the Vision, JCOMM will </a:t>
            </a:r>
            <a:r>
              <a:rPr lang="en-GB"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build on existing infrastructure, best practices and standards</a:t>
            </a:r>
            <a:r>
              <a:rPr lang="en-GB" sz="1800" dirty="0" smtClean="0">
                <a:latin typeface="Verdana" panose="020B0604030504040204" pitchFamily="34" charset="0"/>
                <a:ea typeface="Verdana" panose="020B0604030504040204" pitchFamily="34" charset="0"/>
                <a:cs typeface="Verdana" panose="020B0604030504040204" pitchFamily="34" charset="0"/>
              </a:rPr>
              <a:t>, and leverage from expertise of both WMO and IOC organizations. It will enable community efforts in data management in line with WMO </a:t>
            </a:r>
            <a:r>
              <a:rPr lang="en-GB"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Information System strategy (WIS 2.0)</a:t>
            </a:r>
            <a:r>
              <a:rPr lang="en-GB" sz="1800" dirty="0" smtClean="0">
                <a:latin typeface="Verdana" panose="020B0604030504040204" pitchFamily="34" charset="0"/>
                <a:ea typeface="Verdana" panose="020B0604030504040204" pitchFamily="34" charset="0"/>
                <a:cs typeface="Verdana" panose="020B0604030504040204" pitchFamily="34" charset="0"/>
              </a:rPr>
              <a:t>, while  seeking </a:t>
            </a:r>
            <a:r>
              <a:rPr lang="en-GB"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enhanced collaboration and partnerships from the public and private sector</a:t>
            </a:r>
            <a:r>
              <a:rPr lang="en-GB" sz="1800" dirty="0" smtClean="0">
                <a:latin typeface="Verdana" panose="020B0604030504040204" pitchFamily="34" charset="0"/>
                <a:ea typeface="Verdana" panose="020B0604030504040204" pitchFamily="34" charset="0"/>
                <a:cs typeface="Verdana" panose="020B0604030504040204" pitchFamily="34" charset="0"/>
              </a:rPr>
              <a:t>. It will </a:t>
            </a:r>
            <a:r>
              <a:rPr lang="en-GB"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promote cost effective modernization of current procedures and the use of new technologies and emerging data mechanisms </a:t>
            </a:r>
            <a:r>
              <a:rPr lang="en-GB" sz="1800" dirty="0" smtClean="0">
                <a:latin typeface="Verdana" panose="020B0604030504040204" pitchFamily="34" charset="0"/>
                <a:ea typeface="Verdana" panose="020B0604030504040204" pitchFamily="34" charset="0"/>
                <a:cs typeface="Verdana" panose="020B0604030504040204" pitchFamily="34" charset="0"/>
              </a:rPr>
              <a:t>where appropriate and applicable, as well as update existing practices and standards and develop new ones. </a:t>
            </a:r>
            <a:endParaRPr lang="en-US" sz="1800" dirty="0" smtClean="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2614731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pPr algn="ctr"/>
            <a:r>
              <a:rPr lang="en-US" sz="2200" dirty="0" smtClean="0">
                <a:latin typeface="Verdana" panose="020B0604030504040204" pitchFamily="34" charset="0"/>
                <a:ea typeface="Verdana" panose="020B0604030504040204" pitchFamily="34" charset="0"/>
                <a:cs typeface="Verdana" panose="020B0604030504040204" pitchFamily="34" charset="0"/>
              </a:rPr>
              <a:t>Draft joint WMO-IOC Strategy for Marine Meteorological and Oceanographic Data Management (2018-2021)</a:t>
            </a:r>
            <a:r>
              <a:rPr lang="ru-RU" sz="2200" dirty="0" smtClean="0">
                <a:latin typeface="Verdana" panose="020B0604030504040204" pitchFamily="34" charset="0"/>
                <a:ea typeface="Verdana" panose="020B0604030504040204" pitchFamily="34" charset="0"/>
                <a:cs typeface="Verdana" panose="020B0604030504040204" pitchFamily="34" charset="0"/>
              </a:rPr>
              <a:t> – </a:t>
            </a:r>
            <a:r>
              <a:rPr lang="en-US" sz="2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Outcomes, themes, goals and objectives</a:t>
            </a:r>
            <a:endParaRPr lang="ru-RU" sz="2200" dirty="0">
              <a:solidFill>
                <a:schemeClr val="tx2"/>
              </a:solidFill>
            </a:endParaRPr>
          </a:p>
        </p:txBody>
      </p:sp>
      <p:graphicFrame>
        <p:nvGraphicFramePr>
          <p:cNvPr id="9" name="Table 1"/>
          <p:cNvGraphicFramePr>
            <a:graphicFrameLocks noGrp="1"/>
          </p:cNvGraphicFramePr>
          <p:nvPr>
            <p:extLst>
              <p:ext uri="{D42A27DB-BD31-4B8C-83A1-F6EECF244321}">
                <p14:modId xmlns:p14="http://schemas.microsoft.com/office/powerpoint/2010/main" val="3568644327"/>
              </p:ext>
            </p:extLst>
          </p:nvPr>
        </p:nvGraphicFramePr>
        <p:xfrm>
          <a:off x="457201" y="1417640"/>
          <a:ext cx="8301788" cy="4916441"/>
        </p:xfrm>
        <a:graphic>
          <a:graphicData uri="http://schemas.openxmlformats.org/drawingml/2006/table">
            <a:tbl>
              <a:tblPr bandRow="1">
                <a:tableStyleId>{5C22544A-7EE6-4342-B048-85BDC9FD1C3A}</a:tableStyleId>
              </a:tblPr>
              <a:tblGrid>
                <a:gridCol w="822959"/>
                <a:gridCol w="1272540"/>
                <a:gridCol w="6206289"/>
              </a:tblGrid>
              <a:tr h="306385">
                <a:tc>
                  <a:txBody>
                    <a:bodyPr/>
                    <a:lstStyle/>
                    <a:p>
                      <a:pPr algn="l">
                        <a:spcAft>
                          <a:spcPts val="0"/>
                        </a:spcAft>
                      </a:pPr>
                      <a:r>
                        <a:rPr lang="en-GB" sz="1400" b="1" dirty="0">
                          <a:effectLst/>
                        </a:rPr>
                        <a:t>Outcome</a:t>
                      </a:r>
                      <a:endParaRPr lang="en-US" sz="1400" b="1" dirty="0">
                        <a:effectLst/>
                      </a:endParaRPr>
                    </a:p>
                    <a:p>
                      <a:pPr algn="l">
                        <a:spcAft>
                          <a:spcPts val="0"/>
                        </a:spcAft>
                      </a:pPr>
                      <a:r>
                        <a:rPr lang="en-GB" sz="1400" b="1" dirty="0">
                          <a:effectLst/>
                        </a:rPr>
                        <a:t> </a:t>
                      </a:r>
                      <a:endParaRPr lang="en-US" sz="1400" b="1" dirty="0">
                        <a:solidFill>
                          <a:srgbClr val="000000"/>
                        </a:solidFill>
                        <a:effectLst/>
                        <a:latin typeface="Verdana"/>
                        <a:ea typeface="Verdana"/>
                        <a:cs typeface="Verdana"/>
                      </a:endParaRPr>
                    </a:p>
                  </a:txBody>
                  <a:tcPr marL="68580" marR="68580" marT="0" marB="0"/>
                </a:tc>
                <a:tc>
                  <a:txBody>
                    <a:bodyPr/>
                    <a:lstStyle/>
                    <a:p>
                      <a:pPr marL="34925" algn="l">
                        <a:spcAft>
                          <a:spcPts val="0"/>
                        </a:spcAft>
                      </a:pPr>
                      <a:r>
                        <a:rPr lang="en-GB" sz="1400" b="1" dirty="0">
                          <a:effectLst/>
                        </a:rPr>
                        <a:t>Theme</a:t>
                      </a:r>
                      <a:endParaRPr lang="en-US" sz="1400" b="1" dirty="0">
                        <a:solidFill>
                          <a:srgbClr val="000000"/>
                        </a:solidFill>
                        <a:effectLst/>
                        <a:latin typeface="Verdana"/>
                        <a:ea typeface="Verdana"/>
                        <a:cs typeface="Verdana"/>
                      </a:endParaRPr>
                    </a:p>
                  </a:txBody>
                  <a:tcPr marL="68580" marR="68580" marT="0" marB="0"/>
                </a:tc>
                <a:tc>
                  <a:txBody>
                    <a:bodyPr/>
                    <a:lstStyle/>
                    <a:p>
                      <a:pPr marL="34925" algn="l">
                        <a:spcAft>
                          <a:spcPts val="0"/>
                        </a:spcAft>
                      </a:pPr>
                      <a:r>
                        <a:rPr lang="en-GB" sz="1400" b="1" dirty="0">
                          <a:effectLst/>
                        </a:rPr>
                        <a:t>Goals and Objectives</a:t>
                      </a:r>
                      <a:endParaRPr lang="en-US" sz="1400" b="1" dirty="0">
                        <a:solidFill>
                          <a:srgbClr val="000000"/>
                        </a:solidFill>
                        <a:effectLst/>
                        <a:latin typeface="Verdana"/>
                        <a:ea typeface="Verdana"/>
                        <a:cs typeface="Verdana"/>
                      </a:endParaRPr>
                    </a:p>
                  </a:txBody>
                  <a:tcPr marL="68580" marR="68580" marT="0" marB="0"/>
                </a:tc>
              </a:tr>
              <a:tr h="956207">
                <a:tc>
                  <a:txBody>
                    <a:bodyPr/>
                    <a:lstStyle/>
                    <a:p>
                      <a:pPr algn="l">
                        <a:spcAft>
                          <a:spcPts val="0"/>
                        </a:spcAft>
                      </a:pPr>
                      <a:r>
                        <a:rPr lang="en-GB" sz="1500" dirty="0">
                          <a:effectLst/>
                        </a:rPr>
                        <a:t>1</a:t>
                      </a:r>
                      <a:endParaRPr lang="en-US" sz="1500" dirty="0">
                        <a:solidFill>
                          <a:srgbClr val="000000"/>
                        </a:solidFill>
                        <a:effectLst/>
                        <a:latin typeface="Verdana"/>
                        <a:ea typeface="Verdana"/>
                        <a:cs typeface="Verdana"/>
                      </a:endParaRPr>
                    </a:p>
                  </a:txBody>
                  <a:tcPr marL="68580" marR="68580" marT="0" marB="0"/>
                </a:tc>
                <a:tc>
                  <a:txBody>
                    <a:bodyPr/>
                    <a:lstStyle/>
                    <a:p>
                      <a:pPr marL="34925" algn="l">
                        <a:spcAft>
                          <a:spcPts val="0"/>
                        </a:spcAft>
                      </a:pPr>
                      <a:r>
                        <a:rPr lang="en-GB" sz="1500" dirty="0">
                          <a:effectLst/>
                        </a:rPr>
                        <a:t>Promoting data sharing</a:t>
                      </a:r>
                      <a:endParaRPr lang="en-US" sz="1500" dirty="0">
                        <a:solidFill>
                          <a:srgbClr val="000000"/>
                        </a:solidFill>
                        <a:effectLst/>
                        <a:latin typeface="Verdana"/>
                        <a:ea typeface="Verdana"/>
                        <a:cs typeface="Verdana"/>
                      </a:endParaRPr>
                    </a:p>
                  </a:txBody>
                  <a:tcPr marL="68580" marR="68580" marT="0" marB="0"/>
                </a:tc>
                <a:tc>
                  <a:txBody>
                    <a:bodyPr/>
                    <a:lstStyle/>
                    <a:p>
                      <a:pPr marL="34925" algn="l">
                        <a:spcAft>
                          <a:spcPts val="0"/>
                        </a:spcAft>
                      </a:pPr>
                      <a:r>
                        <a:rPr lang="en-GB" sz="1500" dirty="0">
                          <a:effectLst/>
                        </a:rPr>
                        <a:t>Promoting oceanographic and marine meteorological data sharing with the research and operational communities and the private sector in compliance with WMO Resolution 40 (Cg-12), WMO Resolution 60 (Cg-17), and the IOC Oceanographic Data Exchange Policy.</a:t>
                      </a:r>
                      <a:endParaRPr lang="en-US" sz="1500" dirty="0">
                        <a:solidFill>
                          <a:srgbClr val="000000"/>
                        </a:solidFill>
                        <a:effectLst/>
                        <a:latin typeface="Verdana"/>
                        <a:ea typeface="Verdana"/>
                        <a:cs typeface="Verdana"/>
                      </a:endParaRPr>
                    </a:p>
                  </a:txBody>
                  <a:tcPr marL="68580" marR="68580" marT="0" marB="0"/>
                </a:tc>
              </a:tr>
              <a:tr h="717154">
                <a:tc>
                  <a:txBody>
                    <a:bodyPr/>
                    <a:lstStyle/>
                    <a:p>
                      <a:pPr algn="l">
                        <a:spcAft>
                          <a:spcPts val="0"/>
                        </a:spcAft>
                      </a:pPr>
                      <a:r>
                        <a:rPr lang="en-GB" sz="1500">
                          <a:effectLst/>
                        </a:rPr>
                        <a:t>2</a:t>
                      </a:r>
                      <a:endParaRPr lang="en-US" sz="1500">
                        <a:solidFill>
                          <a:srgbClr val="000000"/>
                        </a:solidFill>
                        <a:effectLst/>
                        <a:latin typeface="Verdana"/>
                        <a:ea typeface="Verdana"/>
                        <a:cs typeface="Verdana"/>
                      </a:endParaRPr>
                    </a:p>
                  </a:txBody>
                  <a:tcPr marL="68580" marR="68580" marT="0" marB="0"/>
                </a:tc>
                <a:tc>
                  <a:txBody>
                    <a:bodyPr/>
                    <a:lstStyle/>
                    <a:p>
                      <a:pPr marL="34925" algn="l">
                        <a:spcAft>
                          <a:spcPts val="0"/>
                        </a:spcAft>
                      </a:pPr>
                      <a:r>
                        <a:rPr lang="en-GB" sz="1500">
                          <a:effectLst/>
                        </a:rPr>
                        <a:t>Data collection </a:t>
                      </a:r>
                      <a:endParaRPr lang="en-US" sz="1500">
                        <a:solidFill>
                          <a:srgbClr val="000000"/>
                        </a:solidFill>
                        <a:effectLst/>
                        <a:latin typeface="Verdana"/>
                        <a:ea typeface="Verdana"/>
                        <a:cs typeface="Verdana"/>
                      </a:endParaRPr>
                    </a:p>
                  </a:txBody>
                  <a:tcPr marL="68580" marR="68580" marT="0" marB="0"/>
                </a:tc>
                <a:tc>
                  <a:txBody>
                    <a:bodyPr/>
                    <a:lstStyle/>
                    <a:p>
                      <a:pPr marL="34925" algn="l">
                        <a:spcAft>
                          <a:spcPts val="0"/>
                        </a:spcAft>
                      </a:pPr>
                      <a:r>
                        <a:rPr lang="en-GB" sz="1500" dirty="0">
                          <a:effectLst/>
                        </a:rPr>
                        <a:t>Achieving more comprehensive, consistent and standardized collection of oceanographic and marine meteorological data from observing platforms in real time and near real time as needed.</a:t>
                      </a:r>
                      <a:endParaRPr lang="en-US" sz="1500" dirty="0">
                        <a:solidFill>
                          <a:srgbClr val="000000"/>
                        </a:solidFill>
                        <a:effectLst/>
                        <a:latin typeface="Verdana"/>
                        <a:ea typeface="Verdana"/>
                        <a:cs typeface="Verdana"/>
                      </a:endParaRPr>
                    </a:p>
                  </a:txBody>
                  <a:tcPr marL="68580" marR="68580" marT="0" marB="0"/>
                </a:tc>
              </a:tr>
              <a:tr h="956207">
                <a:tc>
                  <a:txBody>
                    <a:bodyPr/>
                    <a:lstStyle/>
                    <a:p>
                      <a:pPr algn="l">
                        <a:spcAft>
                          <a:spcPts val="0"/>
                        </a:spcAft>
                      </a:pPr>
                      <a:r>
                        <a:rPr lang="en-GB" sz="1500">
                          <a:effectLst/>
                        </a:rPr>
                        <a:t>3</a:t>
                      </a:r>
                      <a:endParaRPr lang="en-US" sz="1500">
                        <a:solidFill>
                          <a:srgbClr val="000000"/>
                        </a:solidFill>
                        <a:effectLst/>
                        <a:latin typeface="Verdana"/>
                        <a:ea typeface="Verdana"/>
                        <a:cs typeface="Verdana"/>
                      </a:endParaRPr>
                    </a:p>
                  </a:txBody>
                  <a:tcPr marL="68580" marR="68580" marT="0" marB="0"/>
                </a:tc>
                <a:tc>
                  <a:txBody>
                    <a:bodyPr/>
                    <a:lstStyle/>
                    <a:p>
                      <a:pPr marL="34925" algn="l">
                        <a:spcAft>
                          <a:spcPts val="0"/>
                        </a:spcAft>
                      </a:pPr>
                      <a:r>
                        <a:rPr lang="en-GB" sz="1500">
                          <a:effectLst/>
                        </a:rPr>
                        <a:t>Data integration, access, rescue and preservation </a:t>
                      </a:r>
                      <a:endParaRPr lang="en-US" sz="1500">
                        <a:solidFill>
                          <a:srgbClr val="000000"/>
                        </a:solidFill>
                        <a:effectLst/>
                        <a:latin typeface="Verdana"/>
                        <a:ea typeface="Verdana"/>
                        <a:cs typeface="Verdana"/>
                      </a:endParaRPr>
                    </a:p>
                  </a:txBody>
                  <a:tcPr marL="68580" marR="68580" marT="0" marB="0"/>
                </a:tc>
                <a:tc>
                  <a:txBody>
                    <a:bodyPr/>
                    <a:lstStyle/>
                    <a:p>
                      <a:pPr marL="34925" algn="l">
                        <a:spcAft>
                          <a:spcPts val="0"/>
                        </a:spcAft>
                      </a:pPr>
                      <a:r>
                        <a:rPr lang="en-GB" sz="1500" dirty="0">
                          <a:effectLst/>
                        </a:rPr>
                        <a:t>Integration of oceanographic and marine meteorological data, their quality control and value adding, including structured and regulated data flow, data rescue, archival/preservation and enhanced data access for end users via WMO and IOC information systems. </a:t>
                      </a:r>
                      <a:endParaRPr lang="en-US" sz="1500" dirty="0">
                        <a:solidFill>
                          <a:srgbClr val="000000"/>
                        </a:solidFill>
                        <a:effectLst/>
                        <a:latin typeface="Verdana"/>
                        <a:ea typeface="Verdana"/>
                        <a:cs typeface="Verdana"/>
                      </a:endParaRPr>
                    </a:p>
                  </a:txBody>
                  <a:tcPr marL="68580" marR="68580" marT="0" marB="0"/>
                </a:tc>
              </a:tr>
              <a:tr h="717154">
                <a:tc>
                  <a:txBody>
                    <a:bodyPr/>
                    <a:lstStyle/>
                    <a:p>
                      <a:pPr algn="l">
                        <a:spcAft>
                          <a:spcPts val="0"/>
                        </a:spcAft>
                      </a:pPr>
                      <a:r>
                        <a:rPr lang="en-GB" sz="1500">
                          <a:effectLst/>
                        </a:rPr>
                        <a:t>4</a:t>
                      </a:r>
                      <a:endParaRPr lang="en-US" sz="1500">
                        <a:solidFill>
                          <a:srgbClr val="000000"/>
                        </a:solidFill>
                        <a:effectLst/>
                        <a:latin typeface="Verdana"/>
                        <a:ea typeface="Verdana"/>
                        <a:cs typeface="Verdana"/>
                      </a:endParaRPr>
                    </a:p>
                  </a:txBody>
                  <a:tcPr marL="68580" marR="68580" marT="0" marB="0"/>
                </a:tc>
                <a:tc>
                  <a:txBody>
                    <a:bodyPr/>
                    <a:lstStyle/>
                    <a:p>
                      <a:pPr marL="34925" algn="l">
                        <a:spcAft>
                          <a:spcPts val="0"/>
                        </a:spcAft>
                      </a:pPr>
                      <a:r>
                        <a:rPr lang="en-GB" sz="1500">
                          <a:effectLst/>
                        </a:rPr>
                        <a:t>Data Dissemination</a:t>
                      </a:r>
                      <a:endParaRPr lang="en-US" sz="1500">
                        <a:solidFill>
                          <a:srgbClr val="000000"/>
                        </a:solidFill>
                        <a:effectLst/>
                        <a:latin typeface="Verdana"/>
                        <a:ea typeface="Verdana"/>
                        <a:cs typeface="Verdana"/>
                      </a:endParaRPr>
                    </a:p>
                  </a:txBody>
                  <a:tcPr marL="68580" marR="68580" marT="0" marB="0"/>
                </a:tc>
                <a:tc>
                  <a:txBody>
                    <a:bodyPr/>
                    <a:lstStyle/>
                    <a:p>
                      <a:pPr marL="34925" algn="l">
                        <a:spcAft>
                          <a:spcPts val="0"/>
                        </a:spcAft>
                      </a:pPr>
                      <a:r>
                        <a:rPr lang="en-GB" sz="1500" dirty="0">
                          <a:effectLst/>
                        </a:rPr>
                        <a:t>Achieving more comprehensive, consistent and standardized distribution of oceanographic and marine meteorological data to end users in real time and near real time as needed.</a:t>
                      </a:r>
                      <a:endParaRPr lang="en-US" sz="1500" dirty="0">
                        <a:solidFill>
                          <a:srgbClr val="000000"/>
                        </a:solidFill>
                        <a:effectLst/>
                        <a:latin typeface="Verdana"/>
                        <a:ea typeface="Verdana"/>
                        <a:cs typeface="Verdana"/>
                      </a:endParaRPr>
                    </a:p>
                  </a:txBody>
                  <a:tcPr marL="68580" marR="68580" marT="0" marB="0"/>
                </a:tc>
              </a:tr>
              <a:tr h="478103">
                <a:tc>
                  <a:txBody>
                    <a:bodyPr/>
                    <a:lstStyle/>
                    <a:p>
                      <a:pPr algn="l">
                        <a:spcAft>
                          <a:spcPts val="0"/>
                        </a:spcAft>
                      </a:pPr>
                      <a:r>
                        <a:rPr lang="en-GB" sz="1500">
                          <a:effectLst/>
                        </a:rPr>
                        <a:t>5</a:t>
                      </a:r>
                      <a:endParaRPr lang="en-US" sz="1500">
                        <a:solidFill>
                          <a:srgbClr val="000000"/>
                        </a:solidFill>
                        <a:effectLst/>
                        <a:latin typeface="Verdana"/>
                        <a:ea typeface="Verdana"/>
                        <a:cs typeface="Verdana"/>
                      </a:endParaRPr>
                    </a:p>
                  </a:txBody>
                  <a:tcPr marL="68580" marR="68580" marT="0" marB="0"/>
                </a:tc>
                <a:tc>
                  <a:txBody>
                    <a:bodyPr/>
                    <a:lstStyle/>
                    <a:p>
                      <a:pPr marL="34925" algn="l">
                        <a:spcAft>
                          <a:spcPts val="0"/>
                        </a:spcAft>
                      </a:pPr>
                      <a:r>
                        <a:rPr lang="en-GB" sz="1500">
                          <a:effectLst/>
                        </a:rPr>
                        <a:t>Data discovery</a:t>
                      </a:r>
                      <a:endParaRPr lang="en-US" sz="1500">
                        <a:solidFill>
                          <a:srgbClr val="000000"/>
                        </a:solidFill>
                        <a:effectLst/>
                        <a:latin typeface="Verdana"/>
                        <a:ea typeface="Verdana"/>
                        <a:cs typeface="Verdana"/>
                      </a:endParaRPr>
                    </a:p>
                  </a:txBody>
                  <a:tcPr marL="68580" marR="68580" marT="0" marB="0"/>
                </a:tc>
                <a:tc>
                  <a:txBody>
                    <a:bodyPr/>
                    <a:lstStyle/>
                    <a:p>
                      <a:pPr marL="34925" algn="l">
                        <a:spcAft>
                          <a:spcPts val="0"/>
                        </a:spcAft>
                      </a:pPr>
                      <a:r>
                        <a:rPr lang="en-GB" sz="1500" dirty="0">
                          <a:effectLst/>
                        </a:rPr>
                        <a:t>Making oceanographic and marine meteorological data sets discoverable using WMO and IOC information systems.</a:t>
                      </a:r>
                      <a:endParaRPr lang="en-US" sz="1500" dirty="0">
                        <a:solidFill>
                          <a:srgbClr val="000000"/>
                        </a:solidFill>
                        <a:effectLst/>
                        <a:latin typeface="Verdana"/>
                        <a:ea typeface="Verdana"/>
                        <a:cs typeface="Verdana"/>
                      </a:endParaRPr>
                    </a:p>
                  </a:txBody>
                  <a:tcPr marL="68580" marR="68580" marT="0" marB="0"/>
                </a:tc>
              </a:tr>
              <a:tr h="478103">
                <a:tc>
                  <a:txBody>
                    <a:bodyPr/>
                    <a:lstStyle/>
                    <a:p>
                      <a:pPr algn="l">
                        <a:spcAft>
                          <a:spcPts val="0"/>
                        </a:spcAft>
                      </a:pPr>
                      <a:r>
                        <a:rPr lang="en-GB" sz="1500">
                          <a:effectLst/>
                        </a:rPr>
                        <a:t>6</a:t>
                      </a:r>
                      <a:endParaRPr lang="en-US" sz="1500">
                        <a:solidFill>
                          <a:srgbClr val="000000"/>
                        </a:solidFill>
                        <a:effectLst/>
                        <a:latin typeface="Verdana"/>
                        <a:ea typeface="Verdana"/>
                        <a:cs typeface="Verdana"/>
                      </a:endParaRPr>
                    </a:p>
                  </a:txBody>
                  <a:tcPr marL="68580" marR="68580" marT="0" marB="0"/>
                </a:tc>
                <a:tc>
                  <a:txBody>
                    <a:bodyPr/>
                    <a:lstStyle/>
                    <a:p>
                      <a:pPr marL="34925" algn="l">
                        <a:spcAft>
                          <a:spcPts val="0"/>
                        </a:spcAft>
                      </a:pPr>
                      <a:r>
                        <a:rPr lang="en-GB" sz="1500">
                          <a:effectLst/>
                        </a:rPr>
                        <a:t>Capacity Development</a:t>
                      </a:r>
                      <a:endParaRPr lang="en-US" sz="1500">
                        <a:solidFill>
                          <a:srgbClr val="000000"/>
                        </a:solidFill>
                        <a:effectLst/>
                        <a:latin typeface="Verdana"/>
                        <a:ea typeface="Verdana"/>
                        <a:cs typeface="Verdana"/>
                      </a:endParaRPr>
                    </a:p>
                  </a:txBody>
                  <a:tcPr marL="68580" marR="68580" marT="0" marB="0"/>
                </a:tc>
                <a:tc>
                  <a:txBody>
                    <a:bodyPr/>
                    <a:lstStyle/>
                    <a:p>
                      <a:pPr marL="34925" algn="l">
                        <a:spcAft>
                          <a:spcPts val="0"/>
                        </a:spcAft>
                      </a:pPr>
                      <a:r>
                        <a:rPr lang="en-GB" sz="1500" dirty="0">
                          <a:effectLst/>
                        </a:rPr>
                        <a:t>Enhanced capacities of Members/Member States with regard to oceanographic and marine meteorological data management.</a:t>
                      </a:r>
                      <a:endParaRPr lang="en-US" sz="1500" dirty="0">
                        <a:solidFill>
                          <a:srgbClr val="000000"/>
                        </a:solidFill>
                        <a:effectLst/>
                        <a:latin typeface="Verdana"/>
                        <a:ea typeface="Verdana"/>
                        <a:cs typeface="Verdana"/>
                      </a:endParaRPr>
                    </a:p>
                  </a:txBody>
                  <a:tcPr marL="68580" marR="68580" marT="0" marB="0"/>
                </a:tc>
              </a:tr>
            </a:tbl>
          </a:graphicData>
        </a:graphic>
      </p:graphicFrame>
      <p:pic>
        <p:nvPicPr>
          <p:cNvPr id="10" name="image10.png"/>
          <p:cNvPicPr/>
          <p:nvPr/>
        </p:nvPicPr>
        <p:blipFill>
          <a:blip r:embed="rId3"/>
          <a:srcRect/>
          <a:stretch>
            <a:fillRect/>
          </a:stretch>
        </p:blipFill>
        <p:spPr>
          <a:xfrm>
            <a:off x="1444981" y="1411106"/>
            <a:ext cx="6965244" cy="5258254"/>
          </a:xfrm>
          <a:prstGeom prst="rect">
            <a:avLst/>
          </a:prstGeom>
          <a:ln/>
        </p:spPr>
      </p:pic>
    </p:spTree>
    <p:extLst>
      <p:ext uri="{BB962C8B-B14F-4D97-AF65-F5344CB8AC3E}">
        <p14:creationId xmlns:p14="http://schemas.microsoft.com/office/powerpoint/2010/main" val="3523272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2200" dirty="0" smtClean="0">
                <a:latin typeface="Verdana" panose="020B0604030504040204" pitchFamily="34" charset="0"/>
                <a:ea typeface="Verdana" panose="020B0604030504040204" pitchFamily="34" charset="0"/>
                <a:cs typeface="Verdana" panose="020B0604030504040204" pitchFamily="34" charset="0"/>
              </a:rPr>
              <a:t>Draft joint WMO-IOC Strategy for Marine Meteorological and Oceanographic Data Management (2018-2021)</a:t>
            </a:r>
            <a:r>
              <a:rPr lang="ru-RU" sz="2200" dirty="0" smtClean="0">
                <a:latin typeface="Verdana" panose="020B0604030504040204" pitchFamily="34" charset="0"/>
                <a:ea typeface="Verdana" panose="020B0604030504040204" pitchFamily="34" charset="0"/>
                <a:cs typeface="Verdana" panose="020B0604030504040204" pitchFamily="34" charset="0"/>
              </a:rPr>
              <a:t> – </a:t>
            </a:r>
            <a:r>
              <a:rPr lang="en-US" sz="2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Responsibilities</a:t>
            </a:r>
            <a:endParaRPr lang="ru-RU" sz="2200" dirty="0"/>
          </a:p>
        </p:txBody>
      </p:sp>
      <p:graphicFrame>
        <p:nvGraphicFramePr>
          <p:cNvPr id="4" name="Таблица 3"/>
          <p:cNvGraphicFramePr>
            <a:graphicFrameLocks noGrp="1"/>
          </p:cNvGraphicFramePr>
          <p:nvPr>
            <p:extLst>
              <p:ext uri="{D42A27DB-BD31-4B8C-83A1-F6EECF244321}">
                <p14:modId xmlns:p14="http://schemas.microsoft.com/office/powerpoint/2010/main" val="166834386"/>
              </p:ext>
            </p:extLst>
          </p:nvPr>
        </p:nvGraphicFramePr>
        <p:xfrm>
          <a:off x="691636" y="1422168"/>
          <a:ext cx="8080522" cy="4751859"/>
        </p:xfrm>
        <a:graphic>
          <a:graphicData uri="http://schemas.openxmlformats.org/drawingml/2006/table">
            <a:tbl>
              <a:tblPr firstRow="1" firstCol="1" bandRow="1">
                <a:tableStyleId>{17292A2E-F333-43FB-9621-5CBBE7FDCDCB}</a:tableStyleId>
              </a:tblPr>
              <a:tblGrid>
                <a:gridCol w="1292860"/>
                <a:gridCol w="3147646"/>
                <a:gridCol w="931985"/>
                <a:gridCol w="2708031"/>
              </a:tblGrid>
              <a:tr h="361329">
                <a:tc>
                  <a:txBody>
                    <a:bodyPr/>
                    <a:lstStyle/>
                    <a:p>
                      <a:pPr>
                        <a:spcAft>
                          <a:spcPts val="0"/>
                        </a:spcAft>
                      </a:pPr>
                      <a:r>
                        <a:rPr lang="en-US" sz="1700" dirty="0">
                          <a:effectLst/>
                        </a:rPr>
                        <a:t>Outcome</a:t>
                      </a:r>
                      <a:endParaRPr lang="ru-RU" sz="17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700" dirty="0">
                          <a:effectLst/>
                        </a:rPr>
                        <a:t>Activity</a:t>
                      </a:r>
                      <a:endParaRPr lang="ru-RU" sz="17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700">
                          <a:effectLst/>
                        </a:rPr>
                        <a:t>Leader</a:t>
                      </a:r>
                      <a:endParaRPr lang="ru-RU" sz="17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700">
                          <a:effectLst/>
                        </a:rPr>
                        <a:t>Comments</a:t>
                      </a:r>
                      <a:endParaRPr lang="ru-RU" sz="17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r h="722658">
                <a:tc rowSpan="2">
                  <a:txBody>
                    <a:bodyPr/>
                    <a:lstStyle/>
                    <a:p>
                      <a:pPr algn="ctr">
                        <a:spcAft>
                          <a:spcPts val="0"/>
                        </a:spcAft>
                      </a:pPr>
                      <a:r>
                        <a:rPr lang="en-US" sz="1700" dirty="0" smtClean="0">
                          <a:effectLst/>
                        </a:rPr>
                        <a:t>1</a:t>
                      </a:r>
                      <a:endParaRPr lang="ru-RU" sz="17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700">
                          <a:effectLst/>
                        </a:rPr>
                        <a:t>Activity 1 – Plan for the promotion of data sharing and exchange</a:t>
                      </a:r>
                      <a:endParaRPr lang="ru-RU" sz="170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700" dirty="0">
                          <a:effectLst/>
                        </a:rPr>
                        <a:t>OCG</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700" dirty="0">
                          <a:effectLst/>
                        </a:rPr>
                        <a:t>collaboration from panels/networks and JCOMMOPS</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r h="1083987">
                <a:tc vMerge="1">
                  <a:txBody>
                    <a:bodyPr/>
                    <a:lstStyle/>
                    <a:p>
                      <a:endParaRPr lang="ru-RU"/>
                    </a:p>
                  </a:txBody>
                  <a:tcPr/>
                </a:tc>
                <a:tc>
                  <a:txBody>
                    <a:bodyPr/>
                    <a:lstStyle/>
                    <a:p>
                      <a:pPr>
                        <a:spcAft>
                          <a:spcPts val="0"/>
                        </a:spcAft>
                      </a:pPr>
                      <a:r>
                        <a:rPr lang="en-US" sz="1700" dirty="0">
                          <a:effectLst/>
                        </a:rPr>
                        <a:t>Activity 2 – Plan for enhancing collaboration with the private sector</a:t>
                      </a:r>
                      <a:endParaRPr lang="ru-RU" sz="1700" dirty="0">
                        <a:effectLst/>
                      </a:endParaRPr>
                    </a:p>
                    <a:p>
                      <a:pPr>
                        <a:spcAft>
                          <a:spcPts val="0"/>
                        </a:spcAft>
                      </a:pPr>
                      <a:r>
                        <a:rPr lang="en-US" sz="1700" dirty="0">
                          <a:effectLst/>
                        </a:rPr>
                        <a:t> </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700">
                          <a:effectLst/>
                        </a:rPr>
                        <a:t>OCG</a:t>
                      </a:r>
                      <a:endParaRPr lang="ru-RU" sz="170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700" dirty="0">
                          <a:effectLst/>
                        </a:rPr>
                        <a:t>with assistance from JCOMMOPS</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r h="1083987">
                <a:tc rowSpan="2">
                  <a:txBody>
                    <a:bodyPr/>
                    <a:lstStyle/>
                    <a:p>
                      <a:pPr algn="ctr">
                        <a:spcAft>
                          <a:spcPts val="0"/>
                        </a:spcAft>
                      </a:pPr>
                      <a:r>
                        <a:rPr lang="en-US" sz="1700" dirty="0" smtClean="0">
                          <a:effectLst/>
                        </a:rPr>
                        <a:t>2</a:t>
                      </a:r>
                      <a:endParaRPr lang="ru-RU" sz="17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700" dirty="0">
                          <a:effectLst/>
                        </a:rPr>
                        <a:t>Activity 1 - Rationalization and standardization of data collection </a:t>
                      </a:r>
                      <a:endParaRPr lang="ru-RU" sz="1700" dirty="0">
                        <a:effectLst/>
                      </a:endParaRPr>
                    </a:p>
                    <a:p>
                      <a:pPr>
                        <a:spcAft>
                          <a:spcPts val="0"/>
                        </a:spcAft>
                      </a:pPr>
                      <a:r>
                        <a:rPr lang="en-US" sz="1700" dirty="0">
                          <a:effectLst/>
                        </a:rPr>
                        <a:t> </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700" dirty="0">
                          <a:effectLst/>
                        </a:rPr>
                        <a:t>OCG</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700" dirty="0">
                          <a:effectLst/>
                        </a:rPr>
                        <a:t>with assistance from JCOMMOPS</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r h="1445316">
                <a:tc vMerge="1">
                  <a:txBody>
                    <a:bodyPr/>
                    <a:lstStyle/>
                    <a:p>
                      <a:endParaRPr lang="ru-RU"/>
                    </a:p>
                  </a:txBody>
                  <a:tcPr/>
                </a:tc>
                <a:tc>
                  <a:txBody>
                    <a:bodyPr/>
                    <a:lstStyle/>
                    <a:p>
                      <a:pPr>
                        <a:spcAft>
                          <a:spcPts val="0"/>
                        </a:spcAft>
                      </a:pPr>
                      <a:r>
                        <a:rPr lang="en-US" sz="1700">
                          <a:effectLst/>
                        </a:rPr>
                        <a:t>Activity 2 - Uniformization and standardization of quality control procedures</a:t>
                      </a:r>
                      <a:endParaRPr lang="ru-RU" sz="1700">
                        <a:effectLst/>
                      </a:endParaRPr>
                    </a:p>
                    <a:p>
                      <a:pPr>
                        <a:spcAft>
                          <a:spcPts val="0"/>
                        </a:spcAft>
                      </a:pPr>
                      <a:r>
                        <a:rPr lang="en-US" sz="1700">
                          <a:effectLst/>
                        </a:rPr>
                        <a:t> </a:t>
                      </a:r>
                      <a:endParaRPr lang="ru-RU" sz="17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700">
                          <a:effectLst/>
                        </a:rPr>
                        <a:t>DMCG</a:t>
                      </a:r>
                      <a:endParaRPr lang="ru-RU" sz="17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700" dirty="0">
                          <a:effectLst/>
                        </a:rPr>
                        <a:t>with assistance from OCG, SCG</a:t>
                      </a:r>
                      <a:r>
                        <a:rPr lang="zh-CN" sz="1700" dirty="0">
                          <a:effectLst/>
                        </a:rPr>
                        <a:t>，</a:t>
                      </a:r>
                      <a:r>
                        <a:rPr lang="en-US" sz="1700" dirty="0">
                          <a:effectLst/>
                        </a:rPr>
                        <a:t>ETMC</a:t>
                      </a:r>
                      <a:endParaRPr lang="ru-RU" sz="17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bl>
          </a:graphicData>
        </a:graphic>
      </p:graphicFrame>
    </p:spTree>
    <p:extLst>
      <p:ext uri="{BB962C8B-B14F-4D97-AF65-F5344CB8AC3E}">
        <p14:creationId xmlns:p14="http://schemas.microsoft.com/office/powerpoint/2010/main" val="1943183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2200" dirty="0" smtClean="0">
                <a:latin typeface="Verdana" panose="020B0604030504040204" pitchFamily="34" charset="0"/>
                <a:ea typeface="Verdana" panose="020B0604030504040204" pitchFamily="34" charset="0"/>
                <a:cs typeface="Verdana" panose="020B0604030504040204" pitchFamily="34" charset="0"/>
              </a:rPr>
              <a:t>Draft joint WMO-IOC Strategy for Marine Meteorological and Oceanographic Data Management (2018-2021)</a:t>
            </a:r>
            <a:r>
              <a:rPr lang="ru-RU" sz="2200" dirty="0" smtClean="0">
                <a:latin typeface="Verdana" panose="020B0604030504040204" pitchFamily="34" charset="0"/>
                <a:ea typeface="Verdana" panose="020B0604030504040204" pitchFamily="34" charset="0"/>
                <a:cs typeface="Verdana" panose="020B0604030504040204" pitchFamily="34" charset="0"/>
              </a:rPr>
              <a:t> – </a:t>
            </a:r>
            <a:r>
              <a:rPr lang="en-US" sz="2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Responsibilities</a:t>
            </a:r>
            <a:endParaRPr lang="ru-RU" sz="2200" dirty="0"/>
          </a:p>
        </p:txBody>
      </p:sp>
      <p:graphicFrame>
        <p:nvGraphicFramePr>
          <p:cNvPr id="4" name="Таблица 3"/>
          <p:cNvGraphicFramePr>
            <a:graphicFrameLocks noGrp="1"/>
          </p:cNvGraphicFramePr>
          <p:nvPr>
            <p:extLst>
              <p:ext uri="{D42A27DB-BD31-4B8C-83A1-F6EECF244321}">
                <p14:modId xmlns:p14="http://schemas.microsoft.com/office/powerpoint/2010/main" val="4266294787"/>
              </p:ext>
            </p:extLst>
          </p:nvPr>
        </p:nvGraphicFramePr>
        <p:xfrm>
          <a:off x="691636" y="1422168"/>
          <a:ext cx="8080522" cy="5009529"/>
        </p:xfrm>
        <a:graphic>
          <a:graphicData uri="http://schemas.openxmlformats.org/drawingml/2006/table">
            <a:tbl>
              <a:tblPr firstRow="1" firstCol="1" bandRow="1">
                <a:tableStyleId>{17292A2E-F333-43FB-9621-5CBBE7FDCDCB}</a:tableStyleId>
              </a:tblPr>
              <a:tblGrid>
                <a:gridCol w="1292860"/>
                <a:gridCol w="3147646"/>
                <a:gridCol w="931985"/>
                <a:gridCol w="2708031"/>
              </a:tblGrid>
              <a:tr h="361329">
                <a:tc>
                  <a:txBody>
                    <a:bodyPr/>
                    <a:lstStyle/>
                    <a:p>
                      <a:pPr>
                        <a:spcAft>
                          <a:spcPts val="0"/>
                        </a:spcAft>
                      </a:pPr>
                      <a:r>
                        <a:rPr lang="en-US" sz="1700" dirty="0">
                          <a:effectLst/>
                        </a:rPr>
                        <a:t>Outcome</a:t>
                      </a:r>
                      <a:endParaRPr lang="ru-RU" sz="17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700" dirty="0">
                          <a:effectLst/>
                        </a:rPr>
                        <a:t>Activity</a:t>
                      </a:r>
                      <a:endParaRPr lang="ru-RU" sz="17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700">
                          <a:effectLst/>
                        </a:rPr>
                        <a:t>Leader</a:t>
                      </a:r>
                      <a:endParaRPr lang="ru-RU" sz="17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700">
                          <a:effectLst/>
                        </a:rPr>
                        <a:t>Comments</a:t>
                      </a:r>
                      <a:endParaRPr lang="ru-RU" sz="17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r h="722658">
                <a:tc rowSpan="2">
                  <a:txBody>
                    <a:bodyPr/>
                    <a:lstStyle/>
                    <a:p>
                      <a:pPr algn="ctr">
                        <a:spcAft>
                          <a:spcPts val="0"/>
                        </a:spcAft>
                      </a:pPr>
                      <a:r>
                        <a:rPr lang="en-US" sz="1700" dirty="0" smtClean="0">
                          <a:effectLst/>
                          <a:latin typeface="+mn-lt"/>
                          <a:ea typeface="+mn-ea"/>
                          <a:cs typeface="+mn-cs"/>
                        </a:rPr>
                        <a:t>3</a:t>
                      </a:r>
                      <a:endParaRPr lang="ru-RU" sz="17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r>
                        <a:rPr lang="en-US" sz="1800" kern="1200" dirty="0" smtClean="0">
                          <a:solidFill>
                            <a:schemeClr val="tx1"/>
                          </a:solidFill>
                          <a:effectLst/>
                          <a:latin typeface="+mn-lt"/>
                          <a:ea typeface="+mn-ea"/>
                          <a:cs typeface="+mn-cs"/>
                        </a:rPr>
                        <a:t>Activity 1 – Guidance to Members and Member States on how to use existing oceanographic and marine meteorological and other relevant data systems, including description of governance and processes</a:t>
                      </a:r>
                      <a:endParaRPr lang="ru-RU" sz="1800" kern="1200" dirty="0">
                        <a:solidFill>
                          <a:schemeClr val="tx1"/>
                        </a:solidFill>
                        <a:effectLst/>
                        <a:latin typeface="+mn-lt"/>
                        <a:ea typeface="+mn-ea"/>
                        <a:cs typeface="+mn-cs"/>
                      </a:endParaRPr>
                    </a:p>
                  </a:txBody>
                  <a:tcPr marL="68580" marR="68580" marT="0" marB="0"/>
                </a:tc>
                <a:tc>
                  <a:txBody>
                    <a:bodyPr/>
                    <a:lstStyle/>
                    <a:p>
                      <a:pPr>
                        <a:spcAft>
                          <a:spcPts val="0"/>
                        </a:spcAft>
                      </a:pPr>
                      <a:r>
                        <a:rPr lang="en-US" sz="1800" kern="1200" dirty="0" smtClean="0">
                          <a:solidFill>
                            <a:schemeClr val="tx1"/>
                          </a:solidFill>
                          <a:effectLst/>
                          <a:latin typeface="+mn-lt"/>
                          <a:ea typeface="+mn-ea"/>
                          <a:cs typeface="+mn-cs"/>
                        </a:rPr>
                        <a:t>DMCG</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800" kern="1200" dirty="0" smtClean="0">
                          <a:solidFill>
                            <a:schemeClr val="tx1"/>
                          </a:solidFill>
                          <a:effectLst/>
                          <a:latin typeface="+mn-lt"/>
                          <a:ea typeface="+mn-ea"/>
                          <a:cs typeface="+mn-cs"/>
                        </a:rPr>
                        <a:t>with assistance from OCG and IODE</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r h="1083987">
                <a:tc vMerge="1">
                  <a:txBody>
                    <a:bodyPr/>
                    <a:lstStyle/>
                    <a:p>
                      <a:endParaRPr lang="ru-RU"/>
                    </a:p>
                  </a:txBody>
                  <a:tcPr/>
                </a:tc>
                <a:tc>
                  <a:txBody>
                    <a:bodyPr/>
                    <a:lstStyle/>
                    <a:p>
                      <a:r>
                        <a:rPr lang="en-US" sz="1800" kern="1200" dirty="0" smtClean="0">
                          <a:solidFill>
                            <a:schemeClr val="tx1"/>
                          </a:solidFill>
                          <a:effectLst/>
                          <a:latin typeface="+mn-lt"/>
                          <a:ea typeface="+mn-ea"/>
                          <a:cs typeface="+mn-cs"/>
                        </a:rPr>
                        <a:t>Activity 2 – Marine Climate Data System (MCDS) / Development of the CMOC Network in collaboration with IODE</a:t>
                      </a:r>
                      <a:endParaRPr lang="ru-RU" sz="1800" kern="1200" dirty="0" smtClean="0">
                        <a:solidFill>
                          <a:schemeClr val="tx1"/>
                        </a:solidFill>
                        <a:effectLst/>
                        <a:latin typeface="+mn-lt"/>
                        <a:ea typeface="+mn-ea"/>
                        <a:cs typeface="+mn-cs"/>
                      </a:endParaRPr>
                    </a:p>
                  </a:txBody>
                  <a:tcPr marL="68580" marR="68580" marT="0" marB="0"/>
                </a:tc>
                <a:tc>
                  <a:txBody>
                    <a:bodyPr/>
                    <a:lstStyle/>
                    <a:p>
                      <a:pPr>
                        <a:spcAft>
                          <a:spcPts val="0"/>
                        </a:spcAft>
                      </a:pPr>
                      <a:r>
                        <a:rPr lang="en-US" sz="1800" kern="1200" dirty="0" smtClean="0">
                          <a:solidFill>
                            <a:schemeClr val="tx1"/>
                          </a:solidFill>
                          <a:effectLst/>
                          <a:latin typeface="+mn-lt"/>
                          <a:ea typeface="+mn-ea"/>
                          <a:cs typeface="+mn-cs"/>
                        </a:rPr>
                        <a:t>DMCG</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800" kern="1200" dirty="0" smtClean="0">
                          <a:solidFill>
                            <a:schemeClr val="tx1"/>
                          </a:solidFill>
                          <a:effectLst/>
                          <a:latin typeface="+mn-lt"/>
                          <a:ea typeface="+mn-ea"/>
                          <a:cs typeface="+mn-cs"/>
                        </a:rPr>
                        <a:t>with assistance from OCG and IODE</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r h="1083987">
                <a:tc>
                  <a:txBody>
                    <a:bodyPr/>
                    <a:lstStyle/>
                    <a:p>
                      <a:pPr algn="ctr">
                        <a:spcAft>
                          <a:spcPts val="0"/>
                        </a:spcAft>
                      </a:pPr>
                      <a:endParaRPr lang="ru-RU" sz="17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r>
                        <a:rPr lang="en-US" sz="1800" kern="1200" dirty="0" smtClean="0">
                          <a:solidFill>
                            <a:schemeClr val="tx1"/>
                          </a:solidFill>
                          <a:effectLst/>
                          <a:latin typeface="+mn-lt"/>
                          <a:ea typeface="+mn-ea"/>
                          <a:cs typeface="+mn-cs"/>
                        </a:rPr>
                        <a:t>Activity 3 – Marine Climate Data System (MCDS) / Development of the DAC and GDAC Network in collaboration with IODE</a:t>
                      </a:r>
                      <a:endParaRPr lang="ru-RU" sz="1800" kern="1200" dirty="0" smtClean="0">
                        <a:solidFill>
                          <a:schemeClr val="tx1"/>
                        </a:solidFill>
                        <a:effectLst/>
                        <a:latin typeface="+mn-lt"/>
                        <a:ea typeface="+mn-ea"/>
                        <a:cs typeface="+mn-cs"/>
                      </a:endParaRPr>
                    </a:p>
                    <a:p>
                      <a:pPr>
                        <a:spcAft>
                          <a:spcPts val="0"/>
                        </a:spcAft>
                      </a:pPr>
                      <a:r>
                        <a:rPr lang="en-US" sz="1700" dirty="0">
                          <a:effectLst/>
                        </a:rPr>
                        <a:t> </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800" kern="1200" dirty="0" smtClean="0">
                          <a:solidFill>
                            <a:schemeClr val="tx1"/>
                          </a:solidFill>
                          <a:effectLst/>
                          <a:latin typeface="+mn-lt"/>
                          <a:ea typeface="+mn-ea"/>
                          <a:cs typeface="+mn-cs"/>
                        </a:rPr>
                        <a:t>DMCG</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800" kern="1200" dirty="0" smtClean="0">
                          <a:solidFill>
                            <a:schemeClr val="tx1"/>
                          </a:solidFill>
                          <a:effectLst/>
                          <a:latin typeface="+mn-lt"/>
                          <a:ea typeface="+mn-ea"/>
                          <a:cs typeface="+mn-cs"/>
                        </a:rPr>
                        <a:t>with assistance from OCG and IODE, ETMC</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bl>
          </a:graphicData>
        </a:graphic>
      </p:graphicFrame>
    </p:spTree>
    <p:extLst>
      <p:ext uri="{BB962C8B-B14F-4D97-AF65-F5344CB8AC3E}">
        <p14:creationId xmlns:p14="http://schemas.microsoft.com/office/powerpoint/2010/main" val="39746228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2200" dirty="0" smtClean="0">
                <a:latin typeface="Verdana" panose="020B0604030504040204" pitchFamily="34" charset="0"/>
                <a:ea typeface="Verdana" panose="020B0604030504040204" pitchFamily="34" charset="0"/>
                <a:cs typeface="Verdana" panose="020B0604030504040204" pitchFamily="34" charset="0"/>
              </a:rPr>
              <a:t>Draft joint WMO-IOC Strategy for Marine Meteorological and Oceanographic Data Management (2018-2021)</a:t>
            </a:r>
            <a:r>
              <a:rPr lang="ru-RU" sz="2200" dirty="0" smtClean="0">
                <a:latin typeface="Verdana" panose="020B0604030504040204" pitchFamily="34" charset="0"/>
                <a:ea typeface="Verdana" panose="020B0604030504040204" pitchFamily="34" charset="0"/>
                <a:cs typeface="Verdana" panose="020B0604030504040204" pitchFamily="34" charset="0"/>
              </a:rPr>
              <a:t> – </a:t>
            </a:r>
            <a:r>
              <a:rPr lang="en-US" sz="2200" dirty="0" smtClean="0">
                <a:solidFill>
                  <a:schemeClr val="tx2"/>
                </a:solidFill>
                <a:latin typeface="Verdana" panose="020B0604030504040204" pitchFamily="34" charset="0"/>
                <a:ea typeface="Verdana" panose="020B0604030504040204" pitchFamily="34" charset="0"/>
                <a:cs typeface="Verdana" panose="020B0604030504040204" pitchFamily="34" charset="0"/>
              </a:rPr>
              <a:t>Responsibilities</a:t>
            </a:r>
            <a:endParaRPr lang="ru-RU" sz="2200" dirty="0"/>
          </a:p>
        </p:txBody>
      </p:sp>
      <p:graphicFrame>
        <p:nvGraphicFramePr>
          <p:cNvPr id="4" name="Таблица 3"/>
          <p:cNvGraphicFramePr>
            <a:graphicFrameLocks noGrp="1"/>
          </p:cNvGraphicFramePr>
          <p:nvPr>
            <p:extLst>
              <p:ext uri="{D42A27DB-BD31-4B8C-83A1-F6EECF244321}">
                <p14:modId xmlns:p14="http://schemas.microsoft.com/office/powerpoint/2010/main" val="4067530566"/>
              </p:ext>
            </p:extLst>
          </p:nvPr>
        </p:nvGraphicFramePr>
        <p:xfrm>
          <a:off x="691636" y="1422168"/>
          <a:ext cx="8080522" cy="4462836"/>
        </p:xfrm>
        <a:graphic>
          <a:graphicData uri="http://schemas.openxmlformats.org/drawingml/2006/table">
            <a:tbl>
              <a:tblPr firstRow="1" firstCol="1" bandRow="1">
                <a:tableStyleId>{17292A2E-F333-43FB-9621-5CBBE7FDCDCB}</a:tableStyleId>
              </a:tblPr>
              <a:tblGrid>
                <a:gridCol w="1292860"/>
                <a:gridCol w="3147646"/>
                <a:gridCol w="931985"/>
                <a:gridCol w="2708031"/>
              </a:tblGrid>
              <a:tr h="361329">
                <a:tc>
                  <a:txBody>
                    <a:bodyPr/>
                    <a:lstStyle/>
                    <a:p>
                      <a:pPr>
                        <a:spcAft>
                          <a:spcPts val="0"/>
                        </a:spcAft>
                      </a:pPr>
                      <a:r>
                        <a:rPr lang="en-US" sz="1700" dirty="0">
                          <a:effectLst/>
                        </a:rPr>
                        <a:t>Outcome</a:t>
                      </a:r>
                      <a:endParaRPr lang="ru-RU" sz="17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700" dirty="0">
                          <a:effectLst/>
                        </a:rPr>
                        <a:t>Activity</a:t>
                      </a:r>
                      <a:endParaRPr lang="ru-RU" sz="17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700">
                          <a:effectLst/>
                        </a:rPr>
                        <a:t>Leader</a:t>
                      </a:r>
                      <a:endParaRPr lang="ru-RU" sz="17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700">
                          <a:effectLst/>
                        </a:rPr>
                        <a:t>Comments</a:t>
                      </a:r>
                      <a:endParaRPr lang="ru-RU" sz="170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r h="722658">
                <a:tc rowSpan="2">
                  <a:txBody>
                    <a:bodyPr/>
                    <a:lstStyle/>
                    <a:p>
                      <a:pPr algn="ctr">
                        <a:spcAft>
                          <a:spcPts val="0"/>
                        </a:spcAft>
                      </a:pPr>
                      <a:r>
                        <a:rPr lang="en-US" sz="1700" dirty="0" smtClean="0">
                          <a:effectLst/>
                          <a:latin typeface="+mn-lt"/>
                          <a:ea typeface="+mn-ea"/>
                          <a:cs typeface="+mn-cs"/>
                        </a:rPr>
                        <a:t>3</a:t>
                      </a:r>
                      <a:endParaRPr lang="ru-RU" sz="17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r>
                        <a:rPr lang="en-US" sz="1800" kern="1200" dirty="0" smtClean="0">
                          <a:solidFill>
                            <a:schemeClr val="tx1"/>
                          </a:solidFill>
                          <a:effectLst/>
                          <a:latin typeface="+mn-lt"/>
                          <a:ea typeface="+mn-ea"/>
                          <a:cs typeface="+mn-cs"/>
                        </a:rPr>
                        <a:t>Activity 4 – Accessibility of oceanographic and marine meteorological data by the ocean community to GTS data in near real-time</a:t>
                      </a:r>
                      <a:endParaRPr lang="ru-RU" sz="1800" kern="1200" dirty="0">
                        <a:solidFill>
                          <a:schemeClr val="tx1"/>
                        </a:solidFill>
                        <a:effectLst/>
                        <a:latin typeface="+mn-lt"/>
                        <a:ea typeface="+mn-ea"/>
                        <a:cs typeface="+mn-cs"/>
                      </a:endParaRPr>
                    </a:p>
                  </a:txBody>
                  <a:tcPr marL="68580" marR="68580" marT="0" marB="0"/>
                </a:tc>
                <a:tc>
                  <a:txBody>
                    <a:bodyPr/>
                    <a:lstStyle/>
                    <a:p>
                      <a:pPr>
                        <a:spcAft>
                          <a:spcPts val="0"/>
                        </a:spcAft>
                      </a:pPr>
                      <a:r>
                        <a:rPr lang="en-US" sz="1800" kern="1200" dirty="0" smtClean="0">
                          <a:solidFill>
                            <a:schemeClr val="tx1"/>
                          </a:solidFill>
                          <a:effectLst/>
                          <a:latin typeface="+mn-lt"/>
                          <a:ea typeface="+mn-ea"/>
                          <a:cs typeface="+mn-cs"/>
                        </a:rPr>
                        <a:t>OCG</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800" kern="1200" dirty="0" smtClean="0">
                          <a:solidFill>
                            <a:schemeClr val="tx1"/>
                          </a:solidFill>
                          <a:effectLst/>
                          <a:latin typeface="+mn-lt"/>
                          <a:ea typeface="+mn-ea"/>
                          <a:cs typeface="+mn-cs"/>
                        </a:rPr>
                        <a:t>with the support from members and members states and WMO/WIGOS</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r h="1083987">
                <a:tc vMerge="1">
                  <a:txBody>
                    <a:bodyPr/>
                    <a:lstStyle/>
                    <a:p>
                      <a:endParaRPr lang="ru-RU"/>
                    </a:p>
                  </a:txBody>
                  <a:tcPr/>
                </a:tc>
                <a:tc>
                  <a:txBody>
                    <a:bodyPr/>
                    <a:lstStyle/>
                    <a:p>
                      <a:r>
                        <a:rPr lang="en-US" sz="1800" kern="1200" dirty="0" smtClean="0">
                          <a:solidFill>
                            <a:schemeClr val="tx1"/>
                          </a:solidFill>
                          <a:effectLst/>
                          <a:latin typeface="+mn-lt"/>
                          <a:ea typeface="+mn-ea"/>
                          <a:cs typeface="+mn-cs"/>
                        </a:rPr>
                        <a:t>Activity 5 – Integration of oceanographic and marine meteorological observations by variable-based products, including value added and bias correction</a:t>
                      </a:r>
                      <a:endParaRPr lang="ru-RU" sz="1800" kern="1200" dirty="0" smtClean="0">
                        <a:solidFill>
                          <a:schemeClr val="tx1"/>
                        </a:solidFill>
                        <a:effectLst/>
                        <a:latin typeface="+mn-lt"/>
                        <a:ea typeface="+mn-ea"/>
                        <a:cs typeface="+mn-cs"/>
                      </a:endParaRPr>
                    </a:p>
                  </a:txBody>
                  <a:tcPr marL="68580" marR="68580" marT="0" marB="0"/>
                </a:tc>
                <a:tc>
                  <a:txBody>
                    <a:bodyPr/>
                    <a:lstStyle/>
                    <a:p>
                      <a:pPr>
                        <a:spcAft>
                          <a:spcPts val="0"/>
                        </a:spcAft>
                      </a:pPr>
                      <a:r>
                        <a:rPr lang="en-US" sz="1800" kern="1200" dirty="0" smtClean="0">
                          <a:solidFill>
                            <a:schemeClr val="tx1"/>
                          </a:solidFill>
                          <a:effectLst/>
                          <a:latin typeface="+mn-lt"/>
                          <a:ea typeface="+mn-ea"/>
                          <a:cs typeface="+mn-cs"/>
                        </a:rPr>
                        <a:t>DMCG</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800" kern="1200" dirty="0" smtClean="0">
                          <a:solidFill>
                            <a:schemeClr val="tx1"/>
                          </a:solidFill>
                          <a:effectLst/>
                          <a:latin typeface="+mn-lt"/>
                          <a:ea typeface="+mn-ea"/>
                          <a:cs typeface="+mn-cs"/>
                        </a:rPr>
                        <a:t>with assistance from OCG, ETMC </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r h="1083987">
                <a:tc>
                  <a:txBody>
                    <a:bodyPr/>
                    <a:lstStyle/>
                    <a:p>
                      <a:pPr algn="ctr">
                        <a:spcAft>
                          <a:spcPts val="0"/>
                        </a:spcAft>
                      </a:pPr>
                      <a:endParaRPr lang="ru-RU" sz="17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r>
                        <a:rPr lang="en-US" sz="1800" kern="1200" dirty="0" smtClean="0">
                          <a:solidFill>
                            <a:schemeClr val="tx1"/>
                          </a:solidFill>
                          <a:effectLst/>
                          <a:latin typeface="+mn-lt"/>
                          <a:ea typeface="+mn-ea"/>
                          <a:cs typeface="+mn-cs"/>
                        </a:rPr>
                        <a:t>Activity 6 - Scientific Stewardship</a:t>
                      </a:r>
                      <a:r>
                        <a:rPr lang="en-US" sz="1700" dirty="0">
                          <a:effectLst/>
                        </a:rPr>
                        <a:t> </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r>
                        <a:rPr lang="en-US" sz="1800" kern="1200" dirty="0" smtClean="0">
                          <a:solidFill>
                            <a:schemeClr val="tx1"/>
                          </a:solidFill>
                          <a:effectLst/>
                          <a:latin typeface="+mn-lt"/>
                          <a:ea typeface="+mn-ea"/>
                          <a:cs typeface="+mn-cs"/>
                        </a:rPr>
                        <a:t>DMCG</a:t>
                      </a: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c>
                  <a:txBody>
                    <a:bodyPr/>
                    <a:lstStyle/>
                    <a:p>
                      <a:pPr>
                        <a:spcAft>
                          <a:spcPts val="0"/>
                        </a:spcAft>
                      </a:pPr>
                      <a:endParaRPr lang="ru-RU" sz="1700" dirty="0">
                        <a:solidFill>
                          <a:srgbClr val="FF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tc>
              </a:tr>
            </a:tbl>
          </a:graphicData>
        </a:graphic>
      </p:graphicFrame>
    </p:spTree>
    <p:extLst>
      <p:ext uri="{BB962C8B-B14F-4D97-AF65-F5344CB8AC3E}">
        <p14:creationId xmlns:p14="http://schemas.microsoft.com/office/powerpoint/2010/main" val="41082017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1738</TotalTime>
  <Words>2707</Words>
  <Application>Microsoft Office PowerPoint</Application>
  <PresentationFormat>Экран (4:3)</PresentationFormat>
  <Paragraphs>265</Paragraphs>
  <Slides>25</Slides>
  <Notes>8</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25</vt:i4>
      </vt:variant>
    </vt:vector>
  </HeadingPairs>
  <TitlesOfParts>
    <vt:vector size="33" baseType="lpstr">
      <vt:lpstr>MS PGothic</vt:lpstr>
      <vt:lpstr>MS PGothic</vt:lpstr>
      <vt:lpstr>宋体</vt:lpstr>
      <vt:lpstr>Arial</vt:lpstr>
      <vt:lpstr>Calibri</vt:lpstr>
      <vt:lpstr>Verdana</vt:lpstr>
      <vt:lpstr>Wingdings</vt:lpstr>
      <vt:lpstr>Office Theme</vt:lpstr>
      <vt:lpstr>OCG  JCOMM Data Management Program Area vision and OCG role</vt:lpstr>
      <vt:lpstr>Mission</vt:lpstr>
      <vt:lpstr>DMPA Structure</vt:lpstr>
      <vt:lpstr>JCOMM-5 Recommendation 6.1/1 — Joint WMO and IOC Strategy for Marine Meteorological and Oceanographic Data Management (2018-2021)</vt:lpstr>
      <vt:lpstr>Draft joint WMO-IOC Strategy for Marine Meteorological and Oceanographic Data Management (2018-2021) – Vision and Mission</vt:lpstr>
      <vt:lpstr>Draft joint WMO-IOC Strategy for Marine Meteorological and Oceanographic Data Management (2018-2021) – Outcomes, themes, goals and objectives</vt:lpstr>
      <vt:lpstr>Draft joint WMO-IOC Strategy for Marine Meteorological and Oceanographic Data Management (2018-2021) – Responsibilities</vt:lpstr>
      <vt:lpstr>Draft joint WMO-IOC Strategy for Marine Meteorological and Oceanographic Data Management (2018-2021) – Responsibilities</vt:lpstr>
      <vt:lpstr>Draft joint WMO-IOC Strategy for Marine Meteorological and Oceanographic Data Management (2018-2021) – Responsibilities</vt:lpstr>
      <vt:lpstr>Draft joint WMO-IOC Strategy for Marine Meteorological and Oceanographic Data Management (2018-2021) – Responsibilities</vt:lpstr>
      <vt:lpstr>Draft joint WMO-IOC Strategy for Marine Meteorological and Oceanographic Data Management (2018-2021) – Responsibilities</vt:lpstr>
      <vt:lpstr>Draft joint WMO-IOC Strategy for Marine Meteorological and Oceanographic Data Management (2018-2021) – Outcomes and activities related to OCG –  Data sharing and exchange</vt:lpstr>
      <vt:lpstr>Draft joint WMO-IOC Strategy for Marine Meteorological and Oceanographic Data Management (2018-2021) – Outcomes and activities related to OCG –  Data collection</vt:lpstr>
      <vt:lpstr>Draft joint WMO-IOC Strategy for Marine Meteorological and Oceanographic Data Management (2018-2021) – Outcomes and activities related to OCG – Data integration, access, rescue and preservation</vt:lpstr>
      <vt:lpstr>Draft joint WMO-IOC Strategy for Marine Meteorological and Oceanographic Data Management (2018-2021) – Outcomes and activities related to OCG</vt:lpstr>
      <vt:lpstr>Draft joint WMO-IOC Strategy for Marine Meteorological and Oceanographic Data Management (2018-2021) – Outcomes and activities related to OCG</vt:lpstr>
      <vt:lpstr>Draft joint WMO-IOC Strategy for Marine Meteorological and Oceanographic Data Management (2018-2021) – Outcomes and activities related to OCG</vt:lpstr>
      <vt:lpstr>How can OCG support data management challenges?</vt:lpstr>
      <vt:lpstr>How can OCG support data management challenges?</vt:lpstr>
      <vt:lpstr>How can OCG support data management challenges?</vt:lpstr>
      <vt:lpstr>How can OCG support data management challenges?</vt:lpstr>
      <vt:lpstr>How can OCG support data management challenges?</vt:lpstr>
      <vt:lpstr>DMPA &amp; OCG Targets &amp; Impacts in DM</vt:lpstr>
      <vt:lpstr>DMPA &amp; OCG Targets &amp; Impacts in DM</vt:lpstr>
      <vt:lpstr>Презентация PowerPoint</vt:lpstr>
    </vt:vector>
  </TitlesOfParts>
  <Company>IOC/UNESCO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[Observations] Programme Area Title</dc:title>
  <dc:creator>Albert Fischer</dc:creator>
  <cp:lastModifiedBy>Sergey Belov</cp:lastModifiedBy>
  <cp:revision>133</cp:revision>
  <dcterms:created xsi:type="dcterms:W3CDTF">2012-05-20T06:31:11Z</dcterms:created>
  <dcterms:modified xsi:type="dcterms:W3CDTF">2018-05-17T05:27:52Z</dcterms:modified>
</cp:coreProperties>
</file>