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8"/>
  </p:notesMasterIdLst>
  <p:handoutMasterIdLst>
    <p:handoutMasterId r:id="rId29"/>
  </p:handoutMasterIdLst>
  <p:sldIdLst>
    <p:sldId id="256" r:id="rId2"/>
    <p:sldId id="307" r:id="rId3"/>
    <p:sldId id="416" r:id="rId4"/>
    <p:sldId id="432" r:id="rId5"/>
    <p:sldId id="433" r:id="rId6"/>
    <p:sldId id="404" r:id="rId7"/>
    <p:sldId id="419" r:id="rId8"/>
    <p:sldId id="406" r:id="rId9"/>
    <p:sldId id="365" r:id="rId10"/>
    <p:sldId id="407" r:id="rId11"/>
    <p:sldId id="389" r:id="rId12"/>
    <p:sldId id="390" r:id="rId13"/>
    <p:sldId id="384" r:id="rId14"/>
    <p:sldId id="430" r:id="rId15"/>
    <p:sldId id="431" r:id="rId16"/>
    <p:sldId id="422" r:id="rId17"/>
    <p:sldId id="425" r:id="rId18"/>
    <p:sldId id="434" r:id="rId19"/>
    <p:sldId id="426" r:id="rId20"/>
    <p:sldId id="438" r:id="rId21"/>
    <p:sldId id="427" r:id="rId22"/>
    <p:sldId id="428" r:id="rId23"/>
    <p:sldId id="437" r:id="rId24"/>
    <p:sldId id="436" r:id="rId25"/>
    <p:sldId id="429" r:id="rId26"/>
    <p:sldId id="380" r:id="rId27"/>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1pPr>
    <a:lvl2pPr marL="455613" indent="1588"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2pPr>
    <a:lvl3pPr marL="912813" indent="1588"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3pPr>
    <a:lvl4pPr marL="1370013" indent="1588"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4pPr>
    <a:lvl5pPr marL="1827213" indent="1588"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C0101"/>
    <a:srgbClr val="D1785A"/>
    <a:srgbClr val="D182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83842" autoAdjust="0"/>
  </p:normalViewPr>
  <p:slideViewPr>
    <p:cSldViewPr>
      <p:cViewPr varScale="1">
        <p:scale>
          <a:sx n="119" d="100"/>
          <a:sy n="119" d="100"/>
        </p:scale>
        <p:origin x="-1410" y="-90"/>
      </p:cViewPr>
      <p:guideLst>
        <p:guide orient="horz" pos="2160"/>
        <p:guide pos="2880"/>
      </p:guideLst>
    </p:cSldViewPr>
  </p:slideViewPr>
  <p:outlineViewPr>
    <p:cViewPr>
      <p:scale>
        <a:sx n="33" d="100"/>
        <a:sy n="33" d="100"/>
      </p:scale>
      <p:origin x="0" y="2672"/>
    </p:cViewPr>
  </p:outlineViewPr>
  <p:notesTextViewPr>
    <p:cViewPr>
      <p:scale>
        <a:sx n="100" d="100"/>
        <a:sy n="100" d="100"/>
      </p:scale>
      <p:origin x="0" y="0"/>
    </p:cViewPr>
  </p:notesTextViewPr>
  <p:sorterViewPr>
    <p:cViewPr>
      <p:scale>
        <a:sx n="72" d="100"/>
        <a:sy n="72" d="100"/>
      </p:scale>
      <p:origin x="0" y="720"/>
    </p:cViewPr>
  </p:sorterViewPr>
  <p:notesViewPr>
    <p:cSldViewPr>
      <p:cViewPr>
        <p:scale>
          <a:sx n="66" d="100"/>
          <a:sy n="66" d="100"/>
        </p:scale>
        <p:origin x="-1589" y="1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ltLang="en-US"/>
          </a:p>
        </p:txBody>
      </p:sp>
      <p:sp>
        <p:nvSpPr>
          <p:cNvPr id="3" name="Date Placeholder 2"/>
          <p:cNvSpPr>
            <a:spLocks noGrp="1"/>
          </p:cNvSpPr>
          <p:nvPr>
            <p:ph type="dt" sz="quarter"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a:defRPr sz="1200" smtClean="0"/>
            </a:lvl1pPr>
          </a:lstStyle>
          <a:p>
            <a:pPr>
              <a:defRPr/>
            </a:pPr>
            <a:fld id="{3289D06B-6350-4AF3-AB8D-B039D9CCF1BD}" type="datetimeFigureOut">
              <a:rPr lang="en-US" altLang="en-US"/>
              <a:pPr>
                <a:defRPr/>
              </a:pPr>
              <a:t>5/16/2018</a:t>
            </a:fld>
            <a:endParaRPr lang="en-US" altLang="en-US"/>
          </a:p>
        </p:txBody>
      </p:sp>
      <p:sp>
        <p:nvSpPr>
          <p:cNvPr id="4" name="Footer Placeholder 3"/>
          <p:cNvSpPr>
            <a:spLocks noGrp="1"/>
          </p:cNvSpPr>
          <p:nvPr>
            <p:ph type="ftr" sz="quarter" idx="2"/>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lt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smtClean="0"/>
            </a:lvl1pPr>
          </a:lstStyle>
          <a:p>
            <a:pPr>
              <a:defRPr/>
            </a:pPr>
            <a:fld id="{83CDAA47-3B3B-4183-A84B-540C76981553}" type="slidenum">
              <a:rPr lang="en-US" altLang="en-US"/>
              <a:pPr>
                <a:defRPr/>
              </a:pPr>
              <a:t>‹#›</a:t>
            </a:fld>
            <a:endParaRPr lang="en-US" altLang="en-US"/>
          </a:p>
        </p:txBody>
      </p:sp>
    </p:spTree>
    <p:extLst>
      <p:ext uri="{BB962C8B-B14F-4D97-AF65-F5344CB8AC3E}">
        <p14:creationId xmlns:p14="http://schemas.microsoft.com/office/powerpoint/2010/main" val="40961157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smtClean="0"/>
            </a:lvl1pPr>
          </a:lstStyle>
          <a:p>
            <a:pPr>
              <a:defRPr/>
            </a:pPr>
            <a:endParaRPr lang="fr-FR" altLang="en-US"/>
          </a:p>
        </p:txBody>
      </p:sp>
      <p:sp>
        <p:nvSpPr>
          <p:cNvPr id="12291"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fr-FR" altLang="en-US"/>
          </a:p>
        </p:txBody>
      </p:sp>
      <p:sp>
        <p:nvSpPr>
          <p:cNvPr id="327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29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smtClean="0"/>
            </a:lvl1pPr>
          </a:lstStyle>
          <a:p>
            <a:pPr>
              <a:defRPr/>
            </a:pPr>
            <a:endParaRPr lang="fr-FR" altLang="en-US"/>
          </a:p>
        </p:txBody>
      </p:sp>
      <p:sp>
        <p:nvSpPr>
          <p:cNvPr id="1229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smtClean="0"/>
            </a:lvl1pPr>
          </a:lstStyle>
          <a:p>
            <a:pPr>
              <a:defRPr/>
            </a:pPr>
            <a:fld id="{0DDAEC8B-A3C4-4BAC-94FC-0A76E7151329}" type="slidenum">
              <a:rPr lang="en-US" altLang="en-US"/>
              <a:pPr>
                <a:defRPr/>
              </a:pPr>
              <a:t>‹#›</a:t>
            </a:fld>
            <a:endParaRPr lang="en-US" altLang="en-US"/>
          </a:p>
        </p:txBody>
      </p:sp>
    </p:spTree>
    <p:extLst>
      <p:ext uri="{BB962C8B-B14F-4D97-AF65-F5344CB8AC3E}">
        <p14:creationId xmlns:p14="http://schemas.microsoft.com/office/powerpoint/2010/main" val="244157849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 charset="0"/>
        <a:ea typeface="ＭＳ Ｐゴシック" pitchFamily="34" charset="-128"/>
        <a:cs typeface="ＭＳ Ｐゴシック" pitchFamily="-1" charset="-128"/>
      </a:defRPr>
    </a:lvl1pPr>
    <a:lvl2pPr marL="455613" algn="l" rtl="0" eaLnBrk="0" fontAlgn="base" hangingPunct="0">
      <a:spcBef>
        <a:spcPct val="30000"/>
      </a:spcBef>
      <a:spcAft>
        <a:spcPct val="0"/>
      </a:spcAft>
      <a:defRPr sz="1200" kern="1200">
        <a:solidFill>
          <a:schemeClr val="tx1"/>
        </a:solidFill>
        <a:latin typeface="Arial" pitchFamily="-1" charset="0"/>
        <a:ea typeface="ＭＳ Ｐゴシック" pitchFamily="34" charset="-128"/>
        <a:cs typeface="+mn-cs"/>
      </a:defRPr>
    </a:lvl2pPr>
    <a:lvl3pPr marL="912813" algn="l" rtl="0" eaLnBrk="0" fontAlgn="base" hangingPunct="0">
      <a:spcBef>
        <a:spcPct val="30000"/>
      </a:spcBef>
      <a:spcAft>
        <a:spcPct val="0"/>
      </a:spcAft>
      <a:defRPr sz="1200" kern="1200">
        <a:solidFill>
          <a:schemeClr val="tx1"/>
        </a:solidFill>
        <a:latin typeface="Arial" pitchFamily="-1" charset="0"/>
        <a:ea typeface="ＭＳ Ｐゴシック" pitchFamily="34" charset="-128"/>
        <a:cs typeface="+mn-cs"/>
      </a:defRPr>
    </a:lvl3pPr>
    <a:lvl4pPr marL="1370013" algn="l" rtl="0" eaLnBrk="0" fontAlgn="base" hangingPunct="0">
      <a:spcBef>
        <a:spcPct val="30000"/>
      </a:spcBef>
      <a:spcAft>
        <a:spcPct val="0"/>
      </a:spcAft>
      <a:defRPr sz="1200" kern="1200">
        <a:solidFill>
          <a:schemeClr val="tx1"/>
        </a:solidFill>
        <a:latin typeface="Arial" pitchFamily="-1" charset="0"/>
        <a:ea typeface="ＭＳ Ｐゴシック" pitchFamily="34" charset="-128"/>
        <a:cs typeface="+mn-cs"/>
      </a:defRPr>
    </a:lvl4pPr>
    <a:lvl5pPr marL="1827213" algn="l" rtl="0" eaLnBrk="0" fontAlgn="base" hangingPunct="0">
      <a:spcBef>
        <a:spcPct val="30000"/>
      </a:spcBef>
      <a:spcAft>
        <a:spcPct val="0"/>
      </a:spcAft>
      <a:defRPr sz="1200" kern="1200">
        <a:solidFill>
          <a:schemeClr val="tx1"/>
        </a:solidFill>
        <a:latin typeface="Arial" pitchFamily="-1" charset="0"/>
        <a:ea typeface="ＭＳ Ｐゴシック" pitchFamily="34" charset="-128"/>
        <a:cs typeface="+mn-cs"/>
      </a:defRPr>
    </a:lvl5pPr>
    <a:lvl6pPr marL="2285978" algn="l" defTabSz="457196" rtl="0" eaLnBrk="1" latinLnBrk="0" hangingPunct="1">
      <a:defRPr sz="1200" kern="1200">
        <a:solidFill>
          <a:schemeClr val="tx1"/>
        </a:solidFill>
        <a:latin typeface="+mn-lt"/>
        <a:ea typeface="+mn-ea"/>
        <a:cs typeface="+mn-cs"/>
      </a:defRPr>
    </a:lvl6pPr>
    <a:lvl7pPr marL="2743173" algn="l" defTabSz="457196" rtl="0" eaLnBrk="1" latinLnBrk="0" hangingPunct="1">
      <a:defRPr sz="1200" kern="1200">
        <a:solidFill>
          <a:schemeClr val="tx1"/>
        </a:solidFill>
        <a:latin typeface="+mn-lt"/>
        <a:ea typeface="+mn-ea"/>
        <a:cs typeface="+mn-cs"/>
      </a:defRPr>
    </a:lvl7pPr>
    <a:lvl8pPr marL="3200368" algn="l" defTabSz="457196" rtl="0" eaLnBrk="1" latinLnBrk="0" hangingPunct="1">
      <a:defRPr sz="1200" kern="1200">
        <a:solidFill>
          <a:schemeClr val="tx1"/>
        </a:solidFill>
        <a:latin typeface="+mn-lt"/>
        <a:ea typeface="+mn-ea"/>
        <a:cs typeface="+mn-cs"/>
      </a:defRPr>
    </a:lvl8pPr>
    <a:lvl9pPr marL="3657563" algn="l" defTabSz="457196"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xfrm>
            <a:off x="1143000" y="107950"/>
            <a:ext cx="4572000" cy="3429000"/>
          </a:xfrm>
          <a:ln/>
        </p:spPr>
      </p:sp>
      <p:sp>
        <p:nvSpPr>
          <p:cNvPr id="33795" name="Notes Placeholder 2"/>
          <p:cNvSpPr>
            <a:spLocks noGrp="1"/>
          </p:cNvSpPr>
          <p:nvPr>
            <p:ph type="body" idx="1"/>
          </p:nvPr>
        </p:nvSpPr>
        <p:spPr>
          <a:xfrm>
            <a:off x="465138" y="3708400"/>
            <a:ext cx="577215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r>
              <a:rPr lang="en-US" altLang="en-US" smtClean="0">
                <a:latin typeface="Arial" pitchFamily="34" charset="0"/>
              </a:rPr>
              <a:t>Thank you for this opportunity to present the work of the Global Ocean Observing System. I’m Toste Tanhua, I work at GEOMAR in Germany, and I am now the co-chair the GOOS Steering Committee with John Gunn.</a:t>
            </a:r>
          </a:p>
          <a:p>
            <a:pPr eaLnBrk="1" hangingPunct="1">
              <a:lnSpc>
                <a:spcPct val="90000"/>
              </a:lnSpc>
            </a:pPr>
            <a:endParaRPr lang="en-US" altLang="en-US" smtClean="0">
              <a:latin typeface="Arial" pitchFamily="34" charset="0"/>
            </a:endParaRPr>
          </a:p>
          <a:p>
            <a:pPr eaLnBrk="1" hangingPunct="1">
              <a:lnSpc>
                <a:spcPct val="90000"/>
              </a:lnSpc>
            </a:pPr>
            <a:r>
              <a:rPr lang="en-US" altLang="en-US" smtClean="0">
                <a:latin typeface="Arial" pitchFamily="34" charset="0"/>
              </a:rPr>
              <a:t>GOOS is led by the IOC, and co-sponsored by WMO, UN Environment, and the International Council for Science. It is a major ocean contribution to the work of the Group on Earth Observations GEO.</a:t>
            </a:r>
          </a:p>
          <a:p>
            <a:pPr eaLnBrk="1" hangingPunct="1">
              <a:lnSpc>
                <a:spcPct val="90000"/>
              </a:lnSpc>
            </a:pPr>
            <a:endParaRPr lang="en-US" altLang="en-US" sz="1400" smtClean="0">
              <a:latin typeface="Arial" pitchFamily="34" charset="0"/>
            </a:endParaRPr>
          </a:p>
        </p:txBody>
      </p:sp>
      <p:sp>
        <p:nvSpPr>
          <p:cNvPr id="33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A9FD167C-5B31-4D55-860D-C71CA678E3F2}" type="slidenum">
              <a:rPr lang="en-US" altLang="en-US" sz="1200"/>
              <a:pPr/>
              <a:t>1</a:t>
            </a:fld>
            <a:endParaRPr lang="en-US"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A54E7BAD-A572-4B2F-B8E3-BC3F786E478F}" type="slidenum">
              <a:rPr lang="en-US" smtClean="0"/>
              <a:t>24</a:t>
            </a:fld>
            <a:endParaRPr lang="en-US"/>
          </a:p>
        </p:txBody>
      </p:sp>
    </p:spTree>
    <p:extLst>
      <p:ext uri="{BB962C8B-B14F-4D97-AF65-F5344CB8AC3E}">
        <p14:creationId xmlns:p14="http://schemas.microsoft.com/office/powerpoint/2010/main" val="37901565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xfrm>
            <a:off x="1143000" y="685800"/>
            <a:ext cx="4572000" cy="3429000"/>
          </a:xfrm>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900" smtClean="0">
                <a:latin typeface="Arial" pitchFamily="34" charset="0"/>
              </a:rPr>
              <a:t>Information from the ocean, and therefore sustained observations of the ocean, can be used to inform decision-making in a number of different areas of key importance to human well-being.</a:t>
            </a:r>
          </a:p>
          <a:p>
            <a:endParaRPr lang="en-US" altLang="en-US" sz="900" smtClean="0">
              <a:latin typeface="Arial" pitchFamily="34" charset="0"/>
            </a:endParaRPr>
          </a:p>
          <a:p>
            <a:r>
              <a:rPr lang="en-US" altLang="en-US" sz="900" smtClean="0">
                <a:latin typeface="Arial" pitchFamily="34" charset="0"/>
              </a:rPr>
              <a:t>GOOS is aimed at delivering for all IOC Member States the essential sustained observations for climate mitigation and adaptation (GCOS), operational ocean services for disaster risk reduction and to support the development of the Blue Economy, and in order to safeguard ocean health and continued ocean ecosystem services when making local, regional, and global policy decisions.</a:t>
            </a:r>
          </a:p>
          <a:p>
            <a:endParaRPr lang="en-US" altLang="en-US" sz="900" smtClean="0">
              <a:latin typeface="Arial" pitchFamily="34" charset="0"/>
            </a:endParaRPr>
          </a:p>
        </p:txBody>
      </p:sp>
      <p:sp>
        <p:nvSpPr>
          <p:cNvPr id="36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B2DCCFDD-09E5-491D-A7F2-A83073A21AFA}" type="slidenum">
              <a:rPr lang="en-US" altLang="en-US" sz="1200"/>
              <a:pPr/>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xfrm>
            <a:off x="1143000" y="685800"/>
            <a:ext cx="4572000" cy="3429000"/>
          </a:xfrm>
          <a:ln/>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itchFamily="34" charset="0"/>
              </a:rPr>
              <a:t>GOOS is covering this space with three panels under the Steering Committee. The physics panel is shared with GCOS and WCRP, and chaired presently by Mark Bourassa (USA) and Toshio Suga (Japan), with secretariat support from Katy Hill at the GCOS office in Geneva. The biogeochemistry panel is being led by the SCOR-IOC International Ocean Carbon Coordination Project with additional funding, and is chaired by Toste Tanhua (Germany) with Maciej Telszewski (Poland) serving as the secretariat. The relaunched biology and ecosystems panel is being co-chaired by Nic Bax (Australia) and Samantha Simmons (USA), with secretariat support from Patricia Miloslavich (Venezuela, now based in Australia) and Ward Appeltans of the IOC secretariat. The biology and ecosystems panel is beginning a substantive activity to identify the already ongoing activities, their essential parts for greatest impact, geographic gaps, and building an understanding of how these observations will serve universal needs to monitor ecosystem health.</a:t>
            </a:r>
          </a:p>
          <a:p>
            <a:endParaRPr lang="en-US" altLang="en-US" smtClean="0">
              <a:latin typeface="Arial" pitchFamily="34" charset="0"/>
            </a:endParaRPr>
          </a:p>
        </p:txBody>
      </p:sp>
      <p:sp>
        <p:nvSpPr>
          <p:cNvPr id="47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E70FBC64-FAC6-425D-84DD-A181265BF86D}" type="slidenum">
              <a:rPr lang="en-US" altLang="en-US" sz="1200"/>
              <a:pPr/>
              <a:t>5</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40C5BB03-995D-4039-9DE1-833CBA4D61EE}" type="slidenum">
              <a:rPr lang="en-GB" altLang="en-US" sz="1200">
                <a:solidFill>
                  <a:srgbClr val="000000"/>
                </a:solidFill>
              </a:rPr>
              <a:pPr/>
              <a:t>6</a:t>
            </a:fld>
            <a:endParaRPr lang="en-GB" altLang="en-US" sz="1200">
              <a:solidFill>
                <a:srgbClr val="000000"/>
              </a:solidFill>
            </a:endParaRPr>
          </a:p>
        </p:txBody>
      </p:sp>
      <p:sp>
        <p:nvSpPr>
          <p:cNvPr id="38915" name="Rectangle 2"/>
          <p:cNvSpPr>
            <a:spLocks noGrp="1" noRot="1" noChangeAspect="1" noChangeArrowheads="1" noTextEdit="1"/>
          </p:cNvSpPr>
          <p:nvPr>
            <p:ph type="sldImg"/>
          </p:nvPr>
        </p:nvSpPr>
        <p:spPr>
          <a:xfrm>
            <a:off x="1143000" y="685800"/>
            <a:ext cx="4572000" cy="3429000"/>
          </a:xfrm>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pitchFamily="34" charset="0"/>
              </a:rPr>
              <a:t>What is this Framework for Ocean Observing?</a:t>
            </a:r>
          </a:p>
          <a:p>
            <a:pPr eaLnBrk="1" hangingPunct="1"/>
            <a:endParaRPr lang="en-US" altLang="en-US" smtClean="0">
              <a:latin typeface="Arial" pitchFamily="34" charset="0"/>
            </a:endParaRPr>
          </a:p>
          <a:p>
            <a:pPr eaLnBrk="1" hangingPunct="1"/>
            <a:r>
              <a:rPr lang="en-US" altLang="en-US" smtClean="0">
                <a:latin typeface="Arial" pitchFamily="34" charset="0"/>
              </a:rPr>
              <a:t>Its genesis comes from the OceanObs</a:t>
            </a:r>
            <a:r>
              <a:rPr lang="ja-JP" altLang="en-US" smtClean="0">
                <a:latin typeface="Arial" pitchFamily="34" charset="0"/>
              </a:rPr>
              <a:t>’</a:t>
            </a:r>
            <a:r>
              <a:rPr lang="en-US" altLang="ja-JP" smtClean="0">
                <a:latin typeface="Arial" pitchFamily="34" charset="0"/>
              </a:rPr>
              <a:t>09 conference, which took place 21-25 September 2009 in Venice, Italy.  It brought together more than 600 participants from 36 countries, focused on defining a collective vision for the coming decade of ocean observations for societal benefit.  The papers from this conference, which form an excellent resource reviewing progress and identifying opportunities and community plans, are all available at its website www.oceanobs09.net</a:t>
            </a:r>
          </a:p>
          <a:p>
            <a:pPr eaLnBrk="1" hangingPunct="1"/>
            <a:endParaRPr lang="en-US" altLang="en-US" smtClean="0">
              <a:latin typeface="Arial" pitchFamily="34" charset="0"/>
            </a:endParaRPr>
          </a:p>
          <a:p>
            <a:pPr eaLnBrk="1" hangingPunct="1"/>
            <a:r>
              <a:rPr lang="en-US" altLang="en-US" smtClean="0">
                <a:latin typeface="Arial" pitchFamily="34" charset="0"/>
              </a:rPr>
              <a:t>The conference identified tremendous opportunities to expand ocean observing capabilities, and noted significant challenges.  There are many players in a potential integrated sustained ocean observing system.</a:t>
            </a:r>
          </a:p>
          <a:p>
            <a:pPr eaLnBrk="1" hangingPunct="1"/>
            <a:endParaRPr lang="en-US" altLang="en-US" smtClean="0">
              <a:latin typeface="Arial" pitchFamily="34" charset="0"/>
            </a:endParaRPr>
          </a:p>
          <a:p>
            <a:pPr eaLnBrk="1" hangingPunct="1"/>
            <a:r>
              <a:rPr lang="en-US" altLang="en-US" smtClean="0">
                <a:latin typeface="Arial" pitchFamily="34" charset="0"/>
              </a:rPr>
              <a:t>The conference, amongst other things, called for the development of a Framework for planning and moving forward with an enhanced global sustained ocean observing system over the next decade, integrating new physical, biogeochemical, and biological observations while sustaining present observations.</a:t>
            </a:r>
          </a:p>
          <a:p>
            <a:pPr eaLnBrk="1" hangingPunct="1"/>
            <a:endParaRPr lang="en-US" altLang="en-US" smtClean="0">
              <a:latin typeface="Arial" pitchFamily="34" charset="0"/>
            </a:endParaRPr>
          </a:p>
          <a:p>
            <a:pPr eaLnBrk="1" hangingPunct="1"/>
            <a:r>
              <a:rPr lang="en-US" altLang="en-US" smtClean="0">
                <a:latin typeface="Arial" pitchFamily="34" charset="0"/>
              </a:rPr>
              <a:t>It is this Framework that I</a:t>
            </a:r>
            <a:r>
              <a:rPr lang="ja-JP" altLang="en-US" smtClean="0">
                <a:latin typeface="Arial" pitchFamily="34" charset="0"/>
              </a:rPr>
              <a:t>’</a:t>
            </a:r>
            <a:r>
              <a:rPr lang="en-US" altLang="ja-JP" smtClean="0">
                <a:latin typeface="Arial" pitchFamily="34" charset="0"/>
              </a:rPr>
              <a:t>ll describe in the next portion of the talk.</a:t>
            </a:r>
          </a:p>
          <a:p>
            <a:pPr eaLnBrk="1" hangingPunct="1"/>
            <a:endParaRPr lang="en-US" altLang="en-US" smtClean="0">
              <a:latin typeface="Arial" pitchFamily="34" charset="0"/>
            </a:endParaRPr>
          </a:p>
          <a:p>
            <a:pPr eaLnBrk="1" hangingPunct="1"/>
            <a:endParaRPr lang="en-US" altLang="en-US"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xfrm>
            <a:off x="1143000" y="685800"/>
            <a:ext cx="4572000" cy="3429000"/>
          </a:xfrm>
          <a:ln/>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itchFamily="34" charset="0"/>
              </a:rPr>
              <a:t>Moving from introduction to the core ideas behind the framework team</a:t>
            </a:r>
            <a:r>
              <a:rPr lang="ja-JP" altLang="en-US" smtClean="0">
                <a:latin typeface="Arial" pitchFamily="34" charset="0"/>
              </a:rPr>
              <a:t>’</a:t>
            </a:r>
            <a:r>
              <a:rPr lang="en-US" altLang="ja-JP" smtClean="0">
                <a:latin typeface="Arial" pitchFamily="34" charset="0"/>
              </a:rPr>
              <a:t>s work:</a:t>
            </a:r>
          </a:p>
          <a:p>
            <a:r>
              <a:rPr lang="en-US" altLang="en-US" smtClean="0">
                <a:latin typeface="Arial" pitchFamily="34" charset="0"/>
              </a:rPr>
              <a:t>We wanted to take a complex system: the ocean observing system built up of research and some operational effort, in situ and satellite observing networks measuring different variables, new technological developments, data streams, and products — and apply systems thinking. </a:t>
            </a:r>
          </a:p>
          <a:p>
            <a:endParaRPr lang="en-US" altLang="en-US" smtClean="0">
              <a:latin typeface="Arial" pitchFamily="34" charset="0"/>
            </a:endParaRPr>
          </a:p>
          <a:p>
            <a:r>
              <a:rPr lang="en-US" altLang="en-US" smtClean="0">
                <a:latin typeface="Arial" pitchFamily="34" charset="0"/>
              </a:rPr>
              <a:t>This starts with a simple model of the system, which has an input in the form of requirements, a process in the form of observing networks, and an output in data and products that then feeds a scientific or societal benefit, the source of the requirements.</a:t>
            </a:r>
          </a:p>
        </p:txBody>
      </p:sp>
      <p:sp>
        <p:nvSpPr>
          <p:cNvPr id="39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3A873E7D-93B3-47DC-B90E-A1864B8EA23E}" type="slidenum">
              <a:rPr lang="en-US" altLang="en-US" sz="1200"/>
              <a:pPr/>
              <a:t>8</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xfrm>
            <a:off x="1143000" y="685800"/>
            <a:ext cx="4572000" cy="3429000"/>
          </a:xfrm>
          <a:ln/>
        </p:spPr>
      </p:sp>
      <p:sp>
        <p:nvSpPr>
          <p:cNvPr id="40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000" smtClean="0">
                <a:latin typeface="Arial" pitchFamily="34" charset="0"/>
              </a:rPr>
              <a:t>GOOS at the global level as a program delivers strategic oversight, coordination, and evaluation of the sustained ocean observing system. The program is helping to coordinate a wide range of efforts by national and regional research and operational agencies, entraining a wide range of voluntary effort.</a:t>
            </a:r>
          </a:p>
          <a:p>
            <a:endParaRPr lang="en-US" altLang="en-US" sz="1000" smtClean="0">
              <a:latin typeface="Arial" pitchFamily="34" charset="0"/>
            </a:endParaRPr>
          </a:p>
          <a:p>
            <a:r>
              <a:rPr lang="en-US" altLang="en-US" sz="1000" smtClean="0">
                <a:latin typeface="Arial" pitchFamily="34" charset="0"/>
              </a:rPr>
              <a:t>Since the publication by IOC in 2012 of the Framework for Ocean Observing, a growing community has been working using the same interoperable language of developing observing requirements for societal benefit, identifying Essential Ocean Variables or EOVs based on feasibility and impact, coordinating ocean observing networks through standards and the sharing and promotion of best practices, developing readiness to observe new EOVs in a globally sustained way, and developing coordinated and interoperable data management streams that feed different information generation mechanisms.</a:t>
            </a:r>
          </a:p>
        </p:txBody>
      </p:sp>
      <p:sp>
        <p:nvSpPr>
          <p:cNvPr id="40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C00F8307-87E2-477E-94F9-D36472E505EF}" type="slidenum">
              <a:rPr lang="en-US" altLang="en-US" sz="1200"/>
              <a:pPr/>
              <a:t>9</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xfrm>
            <a:off x="1143000" y="685800"/>
            <a:ext cx="4572000" cy="3429000"/>
          </a:xfrm>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en-US" altLang="en-US" smtClean="0">
                <a:latin typeface="Arial" pitchFamily="34" charset="0"/>
              </a:rPr>
              <a:t>We should try to engage these different scientific questions and societal benefits that require sustained ocean observations, including biodiversity, regional seas and regional fisheries management organizations, global fisheries agreements, global marine assessments, and the development of ecosystem-based approaches to management of the ocean environment. </a:t>
            </a:r>
            <a:r>
              <a:rPr lang="en-US" altLang="en-US" b="1" smtClean="0">
                <a:latin typeface="Arial" pitchFamily="34" charset="0"/>
              </a:rPr>
              <a:t>Many of these will be impacted by ocean acidification and will need such observations, as well as physical and other biogeochemical and biological sustained observations.</a:t>
            </a:r>
          </a:p>
          <a:p>
            <a:pPr>
              <a:lnSpc>
                <a:spcPct val="90000"/>
              </a:lnSpc>
            </a:pPr>
            <a:endParaRPr lang="en-US" altLang="en-US" smtClean="0">
              <a:latin typeface="Arial" pitchFamily="34" charset="0"/>
            </a:endParaRPr>
          </a:p>
          <a:p>
            <a:pPr>
              <a:lnSpc>
                <a:spcPct val="90000"/>
              </a:lnSpc>
            </a:pPr>
            <a:r>
              <a:rPr lang="en-US" altLang="en-US" smtClean="0">
                <a:latin typeface="Arial" pitchFamily="34" charset="0"/>
              </a:rPr>
              <a:t> We could follow the model that has successfully been implemented by climate – developing implementation plans from an expert group of scientists like the OOPC, which would be put forward to different international conventions and agreements, to get wider buy-in for sustained ocean observations from the international community and nations. That would expand the number of Essential Ocean Variables into the chemical, biological and ecosystems realm (gray box to right) and expand the number of data products. We will then have impact on more issues (for both science and for society).</a:t>
            </a:r>
          </a:p>
          <a:p>
            <a:pPr>
              <a:lnSpc>
                <a:spcPct val="90000"/>
              </a:lnSpc>
            </a:pPr>
            <a:endParaRPr lang="en-US" altLang="en-US" smtClean="0">
              <a:latin typeface="Arial" pitchFamily="34" charset="0"/>
            </a:endParaRPr>
          </a:p>
          <a:p>
            <a:pPr>
              <a:lnSpc>
                <a:spcPct val="90000"/>
              </a:lnSpc>
            </a:pPr>
            <a:r>
              <a:rPr lang="en-US" altLang="en-US" smtClean="0">
                <a:latin typeface="Arial" pitchFamily="34" charset="0"/>
              </a:rPr>
              <a:t>A central concept of the Framework is that the nations of the world cannot afford multiple ocean observing systems each responding to different expressed requirements – that one integrated system that responds to many different requirements will be far more fruitful.</a:t>
            </a:r>
          </a:p>
          <a:p>
            <a:pPr>
              <a:lnSpc>
                <a:spcPct val="90000"/>
              </a:lnSpc>
            </a:pPr>
            <a:endParaRPr lang="en-US" altLang="en-US" smtClean="0">
              <a:latin typeface="Arial" pitchFamily="34" charset="0"/>
            </a:endParaRPr>
          </a:p>
          <a:p>
            <a:pPr>
              <a:lnSpc>
                <a:spcPct val="90000"/>
              </a:lnSpc>
            </a:pPr>
            <a:r>
              <a:rPr lang="en-US" altLang="en-US" smtClean="0">
                <a:latin typeface="Arial" pitchFamily="34" charset="0"/>
              </a:rPr>
              <a:t>This is the 60,000 foot view of the Framework, a high-level picture that looks at driving the observing system with societal issues, developing requirements on what to measure, organizing and coordinating autonomous observing networks, and delivering data that has impacts on these societal issues – helping to drive understanding and good decisions. </a:t>
            </a:r>
          </a:p>
          <a:p>
            <a:pPr>
              <a:lnSpc>
                <a:spcPct val="90000"/>
              </a:lnSpc>
            </a:pPr>
            <a:endParaRPr lang="en-US" altLang="en-US" smtClean="0">
              <a:latin typeface="Arial" pitchFamily="34" charset="0"/>
            </a:endParaRPr>
          </a:p>
          <a:p>
            <a:pPr>
              <a:lnSpc>
                <a:spcPct val="90000"/>
              </a:lnSpc>
            </a:pPr>
            <a:r>
              <a:rPr lang="en-US" altLang="en-US" smtClean="0">
                <a:latin typeface="Arial" pitchFamily="34" charset="0"/>
              </a:rPr>
              <a:t>In some cases the science is ahead of the conventions in its needs for sustained ocean data, but having these conventions there at the top level is an important reminder that we should be developing sustained observations to feed societal benefit. Some of these conventions are regional, and we expressly did not make a distinction between coastal and open ocean observations.</a:t>
            </a:r>
          </a:p>
        </p:txBody>
      </p:sp>
      <p:sp>
        <p:nvSpPr>
          <p:cNvPr id="41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785F0EDC-9DDC-48B9-B510-D9C1D5A5A107}" type="slidenum">
              <a:rPr lang="en-US" altLang="en-US" sz="1200"/>
              <a:pPr/>
              <a:t>10</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xfrm>
            <a:off x="1143000" y="685800"/>
            <a:ext cx="4572000" cy="3429000"/>
          </a:xfrm>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en-US" altLang="en-US" smtClean="0">
                <a:latin typeface="Times New Roman" pitchFamily="18" charset="0"/>
              </a:rPr>
              <a:t>A key idea in the Framework is the definition of Essential Ocean Variables, which some overlap with other types of essential variables that have been defined, such as Essential Climate Variables defined by GOOS and GCOS, Essential Variables defined by WMO for weather forecasting, and Essential Biodiversity Variables that are being defined by GEOBON (although largely focused on terrestrial variables).</a:t>
            </a:r>
          </a:p>
          <a:p>
            <a:pPr>
              <a:lnSpc>
                <a:spcPct val="90000"/>
              </a:lnSpc>
            </a:pPr>
            <a:endParaRPr lang="en-US" altLang="en-US" smtClean="0">
              <a:latin typeface="Times New Roman" pitchFamily="18" charset="0"/>
            </a:endParaRPr>
          </a:p>
          <a:p>
            <a:pPr>
              <a:lnSpc>
                <a:spcPct val="90000"/>
              </a:lnSpc>
            </a:pPr>
            <a:r>
              <a:rPr lang="en-US" altLang="en-US" smtClean="0">
                <a:latin typeface="Times New Roman" pitchFamily="18" charset="0"/>
              </a:rPr>
              <a:t>The idea is that for the key societal and scientific drivers of sustained ocean observations, we cannot measure everything, nor do we need to. Essential Ocean Variables should respond to these high-level drivers, related to climate, to understanding and managing ecosystem services, to conserving biodiversity, to managing living marine resources, to safety and protection of life and property at sea and on the coasts.</a:t>
            </a:r>
          </a:p>
          <a:p>
            <a:pPr>
              <a:lnSpc>
                <a:spcPct val="90000"/>
              </a:lnSpc>
            </a:pPr>
            <a:endParaRPr lang="en-US" altLang="en-US" smtClean="0">
              <a:latin typeface="Times New Roman" pitchFamily="18" charset="0"/>
            </a:endParaRPr>
          </a:p>
          <a:p>
            <a:pPr>
              <a:lnSpc>
                <a:spcPct val="90000"/>
              </a:lnSpc>
            </a:pPr>
            <a:r>
              <a:rPr lang="en-US" altLang="en-US" smtClean="0">
                <a:latin typeface="Times New Roman" pitchFamily="18" charset="0"/>
              </a:rPr>
              <a:t>Aligning the coordination processes of the observing system on variables, rather than by platforms or observing techniques, stays truer to the natural system which we are trying to observe, while allowing for innovation of observing techniques over time as technology and capability develop.</a:t>
            </a:r>
          </a:p>
          <a:p>
            <a:pPr>
              <a:lnSpc>
                <a:spcPct val="90000"/>
              </a:lnSpc>
            </a:pPr>
            <a:endParaRPr lang="en-US" altLang="en-US" smtClean="0">
              <a:latin typeface="Times New Roman" pitchFamily="18" charset="0"/>
            </a:endParaRPr>
          </a:p>
          <a:p>
            <a:pPr>
              <a:lnSpc>
                <a:spcPct val="90000"/>
              </a:lnSpc>
            </a:pPr>
            <a:r>
              <a:rPr lang="en-US" altLang="en-US" smtClean="0">
                <a:latin typeface="Times New Roman" pitchFamily="18" charset="0"/>
              </a:rPr>
              <a:t>The definition of an EOV must be driven by these requirements, but be rooted in reality, its measurement must be feasible. We may not be ready to measure all EOVs, but this assessing and encouraging the development of readiness is also a part of the Framework.</a:t>
            </a: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37931725" indent="-37474525">
              <a:defRPr sz="2400">
                <a:solidFill>
                  <a:schemeClr val="tx1"/>
                </a:solidFill>
                <a:latin typeface="Arial" pitchFamily="34" charset="0"/>
                <a:ea typeface="ＭＳ Ｐゴシック" pitchFamily="34" charset="-128"/>
              </a:defRPr>
            </a:lvl2pPr>
            <a:lvl3pPr>
              <a:defRPr sz="2400">
                <a:solidFill>
                  <a:schemeClr val="tx1"/>
                </a:solidFill>
                <a:latin typeface="Arial" pitchFamily="34" charset="0"/>
                <a:ea typeface="ＭＳ Ｐゴシック" pitchFamily="34" charset="-128"/>
              </a:defRPr>
            </a:lvl3pPr>
            <a:lvl4pPr>
              <a:defRPr sz="2400">
                <a:solidFill>
                  <a:schemeClr val="tx1"/>
                </a:solidFill>
                <a:latin typeface="Arial" pitchFamily="34" charset="0"/>
                <a:ea typeface="ＭＳ Ｐゴシック" pitchFamily="34" charset="-128"/>
              </a:defRPr>
            </a:lvl4pPr>
            <a:lvl5pPr>
              <a:defRPr sz="2400">
                <a:solidFill>
                  <a:schemeClr val="tx1"/>
                </a:solidFill>
                <a:latin typeface="Arial" pitchFamily="34" charset="0"/>
                <a:ea typeface="ＭＳ Ｐゴシック" pitchFamily="34" charset="-128"/>
              </a:defRPr>
            </a:lvl5pPr>
            <a:lvl6pPr marL="2284413" indent="1588"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741613" indent="1588"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198813" indent="1588"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656013" indent="1588"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0231024D-94F9-44AF-81B4-6677668DD690}" type="slidenum">
              <a:rPr lang="en-US" altLang="en-US" sz="1200">
                <a:solidFill>
                  <a:srgbClr val="000000"/>
                </a:solidFill>
              </a:rPr>
              <a:pPr/>
              <a:t>11</a:t>
            </a:fld>
            <a:endParaRPr lang="en-US" altLang="en-US" sz="1200">
              <a:solidFill>
                <a:srgbClr val="000000"/>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xfrm>
            <a:off x="1143000" y="685800"/>
            <a:ext cx="4572000" cy="3429000"/>
          </a:xfrm>
          <a:ln/>
        </p:spPr>
      </p:sp>
      <p:sp>
        <p:nvSpPr>
          <p:cNvPr id="44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itchFamily="34" charset="0"/>
              </a:rPr>
              <a:t>The readiness levels are in fact an idea that has been with us on the physical side for a couple of decades, the precursor of OOPC (OODSP) spent a lot of time examining the feasibility and impact of different observing systems, to see if they were ready for global sustained observations. We believe that </a:t>
            </a:r>
            <a:r>
              <a:rPr lang="en-US" altLang="en-US" b="1" smtClean="0">
                <a:latin typeface="Arial" pitchFamily="34" charset="0"/>
              </a:rPr>
              <a:t>many biogeochemical and biological variables also need global sustained observations, but perhaps the technologies and techniques are not yet ready for instant application globally</a:t>
            </a:r>
            <a:r>
              <a:rPr lang="en-US" altLang="en-US" smtClean="0">
                <a:latin typeface="Arial" pitchFamily="34" charset="0"/>
              </a:rPr>
              <a:t>. We need to increase the readiness of these observing networks so they drive towards being capable of global sustained observations delivering an important data product that has impact on science or society.</a:t>
            </a:r>
          </a:p>
          <a:p>
            <a:endParaRPr lang="en-US" altLang="en-US" smtClean="0">
              <a:latin typeface="Arial" pitchFamily="34" charset="0"/>
            </a:endParaRPr>
          </a:p>
          <a:p>
            <a:r>
              <a:rPr lang="en-US" altLang="en-US" smtClean="0">
                <a:latin typeface="Arial" pitchFamily="34" charset="0"/>
              </a:rPr>
              <a:t>If there is an ambition to run a regional pilot to build a future global system – this type of pull helps engage the research community, and they want to be engaged.</a:t>
            </a:r>
          </a:p>
          <a:p>
            <a:endParaRPr lang="en-US" altLang="en-US" smtClean="0">
              <a:latin typeface="Arial" pitchFamily="34" charset="0"/>
            </a:endParaRPr>
          </a:p>
          <a:p>
            <a:r>
              <a:rPr lang="en-US" altLang="en-US" smtClean="0">
                <a:latin typeface="Arial" pitchFamily="34" charset="0"/>
              </a:rPr>
              <a:t>For Argo, new sensors should be and are being trialed in pilot projects, to improve their readiness for deployment on more of the array.</a:t>
            </a:r>
          </a:p>
        </p:txBody>
      </p:sp>
      <p:sp>
        <p:nvSpPr>
          <p:cNvPr id="44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CF8B43D5-8C1C-4395-8137-F1BA3234E9F1}" type="slidenum">
              <a:rPr lang="en-US" altLang="en-US" sz="1200"/>
              <a:pPr/>
              <a:t>12</a:t>
            </a:fld>
            <a:endParaRPr lang="en-US" alt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96" indent="0" algn="ctr">
              <a:buNone/>
              <a:defRPr/>
            </a:lvl2pPr>
            <a:lvl3pPr marL="914391" indent="0" algn="ctr">
              <a:buNone/>
              <a:defRPr/>
            </a:lvl3pPr>
            <a:lvl4pPr marL="1371587" indent="0" algn="ctr">
              <a:buNone/>
              <a:defRPr/>
            </a:lvl4pPr>
            <a:lvl5pPr marL="1828782" indent="0" algn="ctr">
              <a:buNone/>
              <a:defRPr/>
            </a:lvl5pPr>
            <a:lvl6pPr marL="2285978" indent="0" algn="ctr">
              <a:buNone/>
              <a:defRPr/>
            </a:lvl6pPr>
            <a:lvl7pPr marL="2743173" indent="0" algn="ctr">
              <a:buNone/>
              <a:defRPr/>
            </a:lvl7pPr>
            <a:lvl8pPr marL="3200368" indent="0" algn="ctr">
              <a:buNone/>
              <a:defRPr/>
            </a:lvl8pPr>
            <a:lvl9pPr marL="3657563"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fr-FR"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fr-FR" altLang="en-US"/>
          </a:p>
        </p:txBody>
      </p:sp>
      <p:sp>
        <p:nvSpPr>
          <p:cNvPr id="6" name="Rectangle 6"/>
          <p:cNvSpPr>
            <a:spLocks noGrp="1" noChangeArrowheads="1"/>
          </p:cNvSpPr>
          <p:nvPr>
            <p:ph type="sldNum" sz="quarter" idx="12"/>
          </p:nvPr>
        </p:nvSpPr>
        <p:spPr>
          <a:ln/>
        </p:spPr>
        <p:txBody>
          <a:bodyPr/>
          <a:lstStyle>
            <a:lvl1pPr>
              <a:defRPr/>
            </a:lvl1pPr>
          </a:lstStyle>
          <a:p>
            <a:pPr>
              <a:defRPr/>
            </a:pPr>
            <a:fld id="{9FC26974-BCC3-4DD5-B5E9-9527EB3DFCA7}" type="slidenum">
              <a:rPr lang="en-US" altLang="en-US"/>
              <a:pPr>
                <a:defRPr/>
              </a:pPr>
              <a:t>‹#›</a:t>
            </a:fld>
            <a:endParaRPr lang="en-US" altLang="en-US"/>
          </a:p>
        </p:txBody>
      </p:sp>
    </p:spTree>
    <p:extLst>
      <p:ext uri="{BB962C8B-B14F-4D97-AF65-F5344CB8AC3E}">
        <p14:creationId xmlns:p14="http://schemas.microsoft.com/office/powerpoint/2010/main" val="1886688667"/>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fr-FR"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fr-FR" altLang="en-US"/>
          </a:p>
        </p:txBody>
      </p:sp>
      <p:sp>
        <p:nvSpPr>
          <p:cNvPr id="6" name="Rectangle 6"/>
          <p:cNvSpPr>
            <a:spLocks noGrp="1" noChangeArrowheads="1"/>
          </p:cNvSpPr>
          <p:nvPr>
            <p:ph type="sldNum" sz="quarter" idx="12"/>
          </p:nvPr>
        </p:nvSpPr>
        <p:spPr>
          <a:ln/>
        </p:spPr>
        <p:txBody>
          <a:bodyPr/>
          <a:lstStyle>
            <a:lvl1pPr>
              <a:defRPr/>
            </a:lvl1pPr>
          </a:lstStyle>
          <a:p>
            <a:pPr>
              <a:defRPr/>
            </a:pPr>
            <a:fld id="{C55C919A-1AD2-4BCF-8275-22269E442124}" type="slidenum">
              <a:rPr lang="en-US" altLang="en-US"/>
              <a:pPr>
                <a:defRPr/>
              </a:pPr>
              <a:t>‹#›</a:t>
            </a:fld>
            <a:endParaRPr lang="en-US" altLang="en-US"/>
          </a:p>
        </p:txBody>
      </p:sp>
    </p:spTree>
    <p:extLst>
      <p:ext uri="{BB962C8B-B14F-4D97-AF65-F5344CB8AC3E}">
        <p14:creationId xmlns:p14="http://schemas.microsoft.com/office/powerpoint/2010/main" val="3054754903"/>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04801"/>
            <a:ext cx="19431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1" y="304801"/>
            <a:ext cx="56769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fr-FR"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fr-FR" altLang="en-US"/>
          </a:p>
        </p:txBody>
      </p:sp>
      <p:sp>
        <p:nvSpPr>
          <p:cNvPr id="6" name="Rectangle 6"/>
          <p:cNvSpPr>
            <a:spLocks noGrp="1" noChangeArrowheads="1"/>
          </p:cNvSpPr>
          <p:nvPr>
            <p:ph type="sldNum" sz="quarter" idx="12"/>
          </p:nvPr>
        </p:nvSpPr>
        <p:spPr>
          <a:ln/>
        </p:spPr>
        <p:txBody>
          <a:bodyPr/>
          <a:lstStyle>
            <a:lvl1pPr>
              <a:defRPr/>
            </a:lvl1pPr>
          </a:lstStyle>
          <a:p>
            <a:pPr>
              <a:defRPr/>
            </a:pPr>
            <a:fld id="{555F7607-2F32-49D1-9E9E-97065AA4E616}" type="slidenum">
              <a:rPr lang="en-US" altLang="en-US"/>
              <a:pPr>
                <a:defRPr/>
              </a:pPr>
              <a:t>‹#›</a:t>
            </a:fld>
            <a:endParaRPr lang="en-US" altLang="en-US"/>
          </a:p>
        </p:txBody>
      </p:sp>
    </p:spTree>
    <p:extLst>
      <p:ext uri="{BB962C8B-B14F-4D97-AF65-F5344CB8AC3E}">
        <p14:creationId xmlns:p14="http://schemas.microsoft.com/office/powerpoint/2010/main" val="2144935370"/>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fr-FR"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fr-FR" altLang="en-US"/>
          </a:p>
        </p:txBody>
      </p:sp>
      <p:sp>
        <p:nvSpPr>
          <p:cNvPr id="6" name="Rectangle 6"/>
          <p:cNvSpPr>
            <a:spLocks noGrp="1" noChangeArrowheads="1"/>
          </p:cNvSpPr>
          <p:nvPr>
            <p:ph type="sldNum" sz="quarter" idx="12"/>
          </p:nvPr>
        </p:nvSpPr>
        <p:spPr>
          <a:ln/>
        </p:spPr>
        <p:txBody>
          <a:bodyPr/>
          <a:lstStyle>
            <a:lvl1pPr>
              <a:defRPr/>
            </a:lvl1pPr>
          </a:lstStyle>
          <a:p>
            <a:pPr>
              <a:defRPr/>
            </a:pPr>
            <a:fld id="{39D3FC62-7A51-4742-8B7A-06B716BBA645}" type="slidenum">
              <a:rPr lang="en-US" altLang="en-US"/>
              <a:pPr>
                <a:defRPr/>
              </a:pPr>
              <a:t>‹#›</a:t>
            </a:fld>
            <a:endParaRPr lang="en-US" altLang="en-US"/>
          </a:p>
        </p:txBody>
      </p:sp>
    </p:spTree>
    <p:extLst>
      <p:ext uri="{BB962C8B-B14F-4D97-AF65-F5344CB8AC3E}">
        <p14:creationId xmlns:p14="http://schemas.microsoft.com/office/powerpoint/2010/main" val="2807740326"/>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lvl1pPr>
            <a:lvl2pPr marL="457196" indent="0">
              <a:buNone/>
              <a:defRPr sz="1800"/>
            </a:lvl2pPr>
            <a:lvl3pPr marL="914391" indent="0">
              <a:buNone/>
              <a:defRPr sz="1600"/>
            </a:lvl3pPr>
            <a:lvl4pPr marL="1371587" indent="0">
              <a:buNone/>
              <a:defRPr sz="1400"/>
            </a:lvl4pPr>
            <a:lvl5pPr marL="1828782" indent="0">
              <a:buNone/>
              <a:defRPr sz="1400"/>
            </a:lvl5pPr>
            <a:lvl6pPr marL="2285978" indent="0">
              <a:buNone/>
              <a:defRPr sz="1400"/>
            </a:lvl6pPr>
            <a:lvl7pPr marL="2743173" indent="0">
              <a:buNone/>
              <a:defRPr sz="1400"/>
            </a:lvl7pPr>
            <a:lvl8pPr marL="3200368" indent="0">
              <a:buNone/>
              <a:defRPr sz="1400"/>
            </a:lvl8pPr>
            <a:lvl9pPr marL="3657563"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fr-FR"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fr-FR" altLang="en-US"/>
          </a:p>
        </p:txBody>
      </p:sp>
      <p:sp>
        <p:nvSpPr>
          <p:cNvPr id="6" name="Rectangle 6"/>
          <p:cNvSpPr>
            <a:spLocks noGrp="1" noChangeArrowheads="1"/>
          </p:cNvSpPr>
          <p:nvPr>
            <p:ph type="sldNum" sz="quarter" idx="12"/>
          </p:nvPr>
        </p:nvSpPr>
        <p:spPr>
          <a:ln/>
        </p:spPr>
        <p:txBody>
          <a:bodyPr/>
          <a:lstStyle>
            <a:lvl1pPr>
              <a:defRPr/>
            </a:lvl1pPr>
          </a:lstStyle>
          <a:p>
            <a:pPr>
              <a:defRPr/>
            </a:pPr>
            <a:fld id="{D4F5026D-6386-48C4-BE98-00828CB7B327}" type="slidenum">
              <a:rPr lang="en-US" altLang="en-US"/>
              <a:pPr>
                <a:defRPr/>
              </a:pPr>
              <a:t>‹#›</a:t>
            </a:fld>
            <a:endParaRPr lang="en-US" altLang="en-US"/>
          </a:p>
        </p:txBody>
      </p:sp>
    </p:spTree>
    <p:extLst>
      <p:ext uri="{BB962C8B-B14F-4D97-AF65-F5344CB8AC3E}">
        <p14:creationId xmlns:p14="http://schemas.microsoft.com/office/powerpoint/2010/main" val="3834480710"/>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76401"/>
            <a:ext cx="3810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676401"/>
            <a:ext cx="3810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fr-FR"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fr-FR" altLang="en-US"/>
          </a:p>
        </p:txBody>
      </p:sp>
      <p:sp>
        <p:nvSpPr>
          <p:cNvPr id="7" name="Rectangle 6"/>
          <p:cNvSpPr>
            <a:spLocks noGrp="1" noChangeArrowheads="1"/>
          </p:cNvSpPr>
          <p:nvPr>
            <p:ph type="sldNum" sz="quarter" idx="12"/>
          </p:nvPr>
        </p:nvSpPr>
        <p:spPr>
          <a:ln/>
        </p:spPr>
        <p:txBody>
          <a:bodyPr/>
          <a:lstStyle>
            <a:lvl1pPr>
              <a:defRPr/>
            </a:lvl1pPr>
          </a:lstStyle>
          <a:p>
            <a:pPr>
              <a:defRPr/>
            </a:pPr>
            <a:fld id="{0F6AC679-ED77-4E5E-8A49-C965CEB6F69B}" type="slidenum">
              <a:rPr lang="en-US" altLang="en-US"/>
              <a:pPr>
                <a:defRPr/>
              </a:pPr>
              <a:t>‹#›</a:t>
            </a:fld>
            <a:endParaRPr lang="en-US" altLang="en-US"/>
          </a:p>
        </p:txBody>
      </p:sp>
    </p:spTree>
    <p:extLst>
      <p:ext uri="{BB962C8B-B14F-4D97-AF65-F5344CB8AC3E}">
        <p14:creationId xmlns:p14="http://schemas.microsoft.com/office/powerpoint/2010/main" val="2382380801"/>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535113"/>
            <a:ext cx="4041775" cy="639763"/>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fr-FR"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fr-FR" altLang="en-US"/>
          </a:p>
        </p:txBody>
      </p:sp>
      <p:sp>
        <p:nvSpPr>
          <p:cNvPr id="9" name="Rectangle 6"/>
          <p:cNvSpPr>
            <a:spLocks noGrp="1" noChangeArrowheads="1"/>
          </p:cNvSpPr>
          <p:nvPr>
            <p:ph type="sldNum" sz="quarter" idx="12"/>
          </p:nvPr>
        </p:nvSpPr>
        <p:spPr>
          <a:ln/>
        </p:spPr>
        <p:txBody>
          <a:bodyPr/>
          <a:lstStyle>
            <a:lvl1pPr>
              <a:defRPr/>
            </a:lvl1pPr>
          </a:lstStyle>
          <a:p>
            <a:pPr>
              <a:defRPr/>
            </a:pPr>
            <a:fld id="{51086510-672E-4E06-8140-33730ECF583B}" type="slidenum">
              <a:rPr lang="en-US" altLang="en-US"/>
              <a:pPr>
                <a:defRPr/>
              </a:pPr>
              <a:t>‹#›</a:t>
            </a:fld>
            <a:endParaRPr lang="en-US" altLang="en-US"/>
          </a:p>
        </p:txBody>
      </p:sp>
    </p:spTree>
    <p:extLst>
      <p:ext uri="{BB962C8B-B14F-4D97-AF65-F5344CB8AC3E}">
        <p14:creationId xmlns:p14="http://schemas.microsoft.com/office/powerpoint/2010/main" val="100976261"/>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fr-FR"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fr-FR" altLang="en-US"/>
          </a:p>
        </p:txBody>
      </p:sp>
      <p:sp>
        <p:nvSpPr>
          <p:cNvPr id="5" name="Rectangle 6"/>
          <p:cNvSpPr>
            <a:spLocks noGrp="1" noChangeArrowheads="1"/>
          </p:cNvSpPr>
          <p:nvPr>
            <p:ph type="sldNum" sz="quarter" idx="12"/>
          </p:nvPr>
        </p:nvSpPr>
        <p:spPr>
          <a:ln/>
        </p:spPr>
        <p:txBody>
          <a:bodyPr/>
          <a:lstStyle>
            <a:lvl1pPr>
              <a:defRPr/>
            </a:lvl1pPr>
          </a:lstStyle>
          <a:p>
            <a:pPr>
              <a:defRPr/>
            </a:pPr>
            <a:fld id="{5ADBCEE5-CE1D-4820-AF71-E6A215588ABF}" type="slidenum">
              <a:rPr lang="en-US" altLang="en-US"/>
              <a:pPr>
                <a:defRPr/>
              </a:pPr>
              <a:t>‹#›</a:t>
            </a:fld>
            <a:endParaRPr lang="en-US" altLang="en-US"/>
          </a:p>
        </p:txBody>
      </p:sp>
    </p:spTree>
    <p:extLst>
      <p:ext uri="{BB962C8B-B14F-4D97-AF65-F5344CB8AC3E}">
        <p14:creationId xmlns:p14="http://schemas.microsoft.com/office/powerpoint/2010/main" val="401154977"/>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fr-FR" altLang="en-US"/>
          </a:p>
        </p:txBody>
      </p:sp>
      <p:sp>
        <p:nvSpPr>
          <p:cNvPr id="4" name="Rectangle 6"/>
          <p:cNvSpPr>
            <a:spLocks noGrp="1" noChangeArrowheads="1"/>
          </p:cNvSpPr>
          <p:nvPr>
            <p:ph type="sldNum" sz="quarter" idx="12"/>
          </p:nvPr>
        </p:nvSpPr>
        <p:spPr>
          <a:ln/>
        </p:spPr>
        <p:txBody>
          <a:bodyPr/>
          <a:lstStyle>
            <a:lvl1pPr>
              <a:defRPr/>
            </a:lvl1pPr>
          </a:lstStyle>
          <a:p>
            <a:pPr>
              <a:defRPr/>
            </a:pPr>
            <a:fld id="{17BAC310-A088-440F-8DFD-1CB5872B6075}" type="slidenum">
              <a:rPr lang="en-US" altLang="en-US"/>
              <a:pPr>
                <a:defRPr/>
              </a:pPr>
              <a:t>‹#›</a:t>
            </a:fld>
            <a:endParaRPr lang="en-US" altLang="en-US"/>
          </a:p>
        </p:txBody>
      </p:sp>
    </p:spTree>
    <p:extLst>
      <p:ext uri="{BB962C8B-B14F-4D97-AF65-F5344CB8AC3E}">
        <p14:creationId xmlns:p14="http://schemas.microsoft.com/office/powerpoint/2010/main" val="3713388276"/>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3051"/>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3" y="1435102"/>
            <a:ext cx="3008313" cy="4691063"/>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fr-FR" altLang="en-US"/>
          </a:p>
        </p:txBody>
      </p:sp>
      <p:sp>
        <p:nvSpPr>
          <p:cNvPr id="7" name="Rectangle 6"/>
          <p:cNvSpPr>
            <a:spLocks noGrp="1" noChangeArrowheads="1"/>
          </p:cNvSpPr>
          <p:nvPr>
            <p:ph type="sldNum" sz="quarter" idx="12"/>
          </p:nvPr>
        </p:nvSpPr>
        <p:spPr>
          <a:ln/>
        </p:spPr>
        <p:txBody>
          <a:bodyPr/>
          <a:lstStyle>
            <a:lvl1pPr>
              <a:defRPr/>
            </a:lvl1pPr>
          </a:lstStyle>
          <a:p>
            <a:pPr>
              <a:defRPr/>
            </a:pPr>
            <a:fld id="{17B49B45-469E-4A76-9BD3-966B87BDBA8A}" type="slidenum">
              <a:rPr lang="en-US" altLang="en-US"/>
              <a:pPr>
                <a:defRPr/>
              </a:pPr>
              <a:t>‹#›</a:t>
            </a:fld>
            <a:endParaRPr lang="en-US" altLang="en-US"/>
          </a:p>
        </p:txBody>
      </p:sp>
    </p:spTree>
    <p:extLst>
      <p:ext uri="{BB962C8B-B14F-4D97-AF65-F5344CB8AC3E}">
        <p14:creationId xmlns:p14="http://schemas.microsoft.com/office/powerpoint/2010/main" val="4242173261"/>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96" indent="0">
              <a:buNone/>
              <a:defRPr sz="2800"/>
            </a:lvl2pPr>
            <a:lvl3pPr marL="914391" indent="0">
              <a:buNone/>
              <a:defRPr sz="2400"/>
            </a:lvl3pPr>
            <a:lvl4pPr marL="1371587" indent="0">
              <a:buNone/>
              <a:defRPr sz="2000"/>
            </a:lvl4pPr>
            <a:lvl5pPr marL="1828782" indent="0">
              <a:buNone/>
              <a:defRPr sz="2000"/>
            </a:lvl5pPr>
            <a:lvl6pPr marL="2285978" indent="0">
              <a:buNone/>
              <a:defRPr sz="2000"/>
            </a:lvl6pPr>
            <a:lvl7pPr marL="2743173" indent="0">
              <a:buNone/>
              <a:defRPr sz="2000"/>
            </a:lvl7pPr>
            <a:lvl8pPr marL="3200368" indent="0">
              <a:buNone/>
              <a:defRPr sz="2000"/>
            </a:lvl8pPr>
            <a:lvl9pPr marL="3657563" indent="0">
              <a:buNone/>
              <a:defRPr sz="2000"/>
            </a:lvl9pPr>
          </a:lstStyle>
          <a:p>
            <a:pPr lvl="0"/>
            <a:endParaRPr lang="en-US" noProof="0" smtClean="0"/>
          </a:p>
        </p:txBody>
      </p:sp>
      <p:sp>
        <p:nvSpPr>
          <p:cNvPr id="4" name="Text Placeholder 3"/>
          <p:cNvSpPr>
            <a:spLocks noGrp="1"/>
          </p:cNvSpPr>
          <p:nvPr>
            <p:ph type="body" sz="half" idx="2"/>
          </p:nvPr>
        </p:nvSpPr>
        <p:spPr>
          <a:xfrm>
            <a:off x="1792288" y="5367339"/>
            <a:ext cx="5486400" cy="804863"/>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fr-FR" altLang="en-US"/>
          </a:p>
        </p:txBody>
      </p:sp>
      <p:sp>
        <p:nvSpPr>
          <p:cNvPr id="7" name="Rectangle 6"/>
          <p:cNvSpPr>
            <a:spLocks noGrp="1" noChangeArrowheads="1"/>
          </p:cNvSpPr>
          <p:nvPr>
            <p:ph type="sldNum" sz="quarter" idx="12"/>
          </p:nvPr>
        </p:nvSpPr>
        <p:spPr>
          <a:ln/>
        </p:spPr>
        <p:txBody>
          <a:bodyPr/>
          <a:lstStyle>
            <a:lvl1pPr>
              <a:defRPr/>
            </a:lvl1pPr>
          </a:lstStyle>
          <a:p>
            <a:pPr>
              <a:defRPr/>
            </a:pPr>
            <a:fld id="{3ED10394-7B89-4BE1-B6C4-ACFB34C59B51}" type="slidenum">
              <a:rPr lang="en-US" altLang="en-US"/>
              <a:pPr>
                <a:defRPr/>
              </a:pPr>
              <a:t>‹#›</a:t>
            </a:fld>
            <a:endParaRPr lang="en-US" altLang="en-US"/>
          </a:p>
        </p:txBody>
      </p:sp>
    </p:spTree>
    <p:extLst>
      <p:ext uri="{BB962C8B-B14F-4D97-AF65-F5344CB8AC3E}">
        <p14:creationId xmlns:p14="http://schemas.microsoft.com/office/powerpoint/2010/main" val="4168711520"/>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3048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9" tIns="45719" rIns="91439" bIns="45719"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676400"/>
            <a:ext cx="77724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9" tIns="45719" rIns="91439" bIns="45719"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39" tIns="45719" rIns="91439" bIns="45719" numCol="1" anchor="t" anchorCtr="0" compatLnSpc="1">
            <a:prstTxWarp prst="textNoShape">
              <a:avLst/>
            </a:prstTxWarp>
          </a:bodyPr>
          <a:lstStyle>
            <a:lvl1pPr>
              <a:defRPr sz="1400" smtClean="0"/>
            </a:lvl1pPr>
          </a:lstStyle>
          <a:p>
            <a:pPr>
              <a:defRPr/>
            </a:pPr>
            <a:endParaRPr lang="fr-FR" alt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39" tIns="45719" rIns="91439" bIns="45719" numCol="1" anchor="t" anchorCtr="0" compatLnSpc="1">
            <a:prstTxWarp prst="textNoShape">
              <a:avLst/>
            </a:prstTxWarp>
          </a:bodyPr>
          <a:lstStyle>
            <a:lvl1pPr algn="ctr">
              <a:defRPr sz="1400" smtClean="0"/>
            </a:lvl1pPr>
          </a:lstStyle>
          <a:p>
            <a:pPr>
              <a:defRPr/>
            </a:pPr>
            <a:endParaRPr lang="fr-FR" alt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39" tIns="45719" rIns="91439" bIns="45719" numCol="1" anchor="t" anchorCtr="0" compatLnSpc="1">
            <a:prstTxWarp prst="textNoShape">
              <a:avLst/>
            </a:prstTxWarp>
          </a:bodyPr>
          <a:lstStyle>
            <a:lvl1pPr algn="r">
              <a:defRPr sz="1400" smtClean="0"/>
            </a:lvl1pPr>
          </a:lstStyle>
          <a:p>
            <a:pPr>
              <a:defRPr/>
            </a:pPr>
            <a:fld id="{B4270073-744D-4D21-8237-0888891194B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txStyles>
    <p:titleStyle>
      <a:lvl1pPr algn="l" rtl="0" eaLnBrk="0" fontAlgn="base" hangingPunct="0">
        <a:spcBef>
          <a:spcPct val="0"/>
        </a:spcBef>
        <a:spcAft>
          <a:spcPct val="0"/>
        </a:spcAft>
        <a:defRPr sz="3600">
          <a:solidFill>
            <a:schemeClr val="tx2"/>
          </a:solidFill>
          <a:latin typeface="+mj-lt"/>
          <a:ea typeface="ＭＳ Ｐゴシック" pitchFamily="34" charset="-128"/>
          <a:cs typeface="+mj-cs"/>
        </a:defRPr>
      </a:lvl1pPr>
      <a:lvl2pPr algn="l" rtl="0" eaLnBrk="0" fontAlgn="base" hangingPunct="0">
        <a:spcBef>
          <a:spcPct val="0"/>
        </a:spcBef>
        <a:spcAft>
          <a:spcPct val="0"/>
        </a:spcAft>
        <a:defRPr sz="3600">
          <a:solidFill>
            <a:schemeClr val="tx2"/>
          </a:solidFill>
          <a:latin typeface="Arial" pitchFamily="-1" charset="0"/>
          <a:ea typeface="ＭＳ Ｐゴシック" pitchFamily="34" charset="-128"/>
          <a:cs typeface="ＭＳ Ｐゴシック" pitchFamily="-1" charset="-128"/>
        </a:defRPr>
      </a:lvl2pPr>
      <a:lvl3pPr algn="l" rtl="0" eaLnBrk="0" fontAlgn="base" hangingPunct="0">
        <a:spcBef>
          <a:spcPct val="0"/>
        </a:spcBef>
        <a:spcAft>
          <a:spcPct val="0"/>
        </a:spcAft>
        <a:defRPr sz="3600">
          <a:solidFill>
            <a:schemeClr val="tx2"/>
          </a:solidFill>
          <a:latin typeface="Arial" pitchFamily="-1" charset="0"/>
          <a:ea typeface="ＭＳ Ｐゴシック" pitchFamily="34" charset="-128"/>
          <a:cs typeface="ＭＳ Ｐゴシック" pitchFamily="-1" charset="-128"/>
        </a:defRPr>
      </a:lvl3pPr>
      <a:lvl4pPr algn="l" rtl="0" eaLnBrk="0" fontAlgn="base" hangingPunct="0">
        <a:spcBef>
          <a:spcPct val="0"/>
        </a:spcBef>
        <a:spcAft>
          <a:spcPct val="0"/>
        </a:spcAft>
        <a:defRPr sz="3600">
          <a:solidFill>
            <a:schemeClr val="tx2"/>
          </a:solidFill>
          <a:latin typeface="Arial" pitchFamily="-1" charset="0"/>
          <a:ea typeface="ＭＳ Ｐゴシック" pitchFamily="34" charset="-128"/>
          <a:cs typeface="ＭＳ Ｐゴシック" pitchFamily="-1" charset="-128"/>
        </a:defRPr>
      </a:lvl4pPr>
      <a:lvl5pPr algn="l" rtl="0" eaLnBrk="0" fontAlgn="base" hangingPunct="0">
        <a:spcBef>
          <a:spcPct val="0"/>
        </a:spcBef>
        <a:spcAft>
          <a:spcPct val="0"/>
        </a:spcAft>
        <a:defRPr sz="3600">
          <a:solidFill>
            <a:schemeClr val="tx2"/>
          </a:solidFill>
          <a:latin typeface="Arial" pitchFamily="-1" charset="0"/>
          <a:ea typeface="ＭＳ Ｐゴシック" pitchFamily="34" charset="-128"/>
          <a:cs typeface="ＭＳ Ｐゴシック" pitchFamily="-1" charset="-128"/>
        </a:defRPr>
      </a:lvl5pPr>
      <a:lvl6pPr marL="457196" algn="l" rtl="0" fontAlgn="base">
        <a:spcBef>
          <a:spcPct val="0"/>
        </a:spcBef>
        <a:spcAft>
          <a:spcPct val="0"/>
        </a:spcAft>
        <a:defRPr sz="3600">
          <a:solidFill>
            <a:schemeClr val="tx2"/>
          </a:solidFill>
          <a:latin typeface="Arial" pitchFamily="-1" charset="0"/>
          <a:ea typeface="ＭＳ Ｐゴシック" pitchFamily="-1" charset="-128"/>
          <a:cs typeface="ＭＳ Ｐゴシック" pitchFamily="-1" charset="-128"/>
        </a:defRPr>
      </a:lvl6pPr>
      <a:lvl7pPr marL="914391" algn="l" rtl="0" fontAlgn="base">
        <a:spcBef>
          <a:spcPct val="0"/>
        </a:spcBef>
        <a:spcAft>
          <a:spcPct val="0"/>
        </a:spcAft>
        <a:defRPr sz="3600">
          <a:solidFill>
            <a:schemeClr val="tx2"/>
          </a:solidFill>
          <a:latin typeface="Arial" pitchFamily="-1" charset="0"/>
          <a:ea typeface="ＭＳ Ｐゴシック" pitchFamily="-1" charset="-128"/>
          <a:cs typeface="ＭＳ Ｐゴシック" pitchFamily="-1" charset="-128"/>
        </a:defRPr>
      </a:lvl7pPr>
      <a:lvl8pPr marL="1371587" algn="l" rtl="0" fontAlgn="base">
        <a:spcBef>
          <a:spcPct val="0"/>
        </a:spcBef>
        <a:spcAft>
          <a:spcPct val="0"/>
        </a:spcAft>
        <a:defRPr sz="3600">
          <a:solidFill>
            <a:schemeClr val="tx2"/>
          </a:solidFill>
          <a:latin typeface="Arial" pitchFamily="-1" charset="0"/>
          <a:ea typeface="ＭＳ Ｐゴシック" pitchFamily="-1" charset="-128"/>
          <a:cs typeface="ＭＳ Ｐゴシック" pitchFamily="-1" charset="-128"/>
        </a:defRPr>
      </a:lvl8pPr>
      <a:lvl9pPr marL="1828782" algn="l" rtl="0" fontAlgn="base">
        <a:spcBef>
          <a:spcPct val="0"/>
        </a:spcBef>
        <a:spcAft>
          <a:spcPct val="0"/>
        </a:spcAft>
        <a:defRPr sz="3600">
          <a:solidFill>
            <a:schemeClr val="tx2"/>
          </a:solidFill>
          <a:latin typeface="Arial" pitchFamily="-1" charset="0"/>
          <a:ea typeface="ＭＳ Ｐゴシック" pitchFamily="-1" charset="-128"/>
          <a:cs typeface="ＭＳ Ｐゴシック" pitchFamily="-1" charset="-128"/>
        </a:defRPr>
      </a:lvl9pPr>
    </p:titleStyle>
    <p:bodyStyle>
      <a:lvl1pPr marL="341313" indent="-341313" algn="l" rtl="0" eaLnBrk="0" fontAlgn="base" hangingPunct="0">
        <a:spcBef>
          <a:spcPct val="20000"/>
        </a:spcBef>
        <a:spcAft>
          <a:spcPct val="0"/>
        </a:spcAft>
        <a:buChar char="•"/>
        <a:defRPr sz="2400">
          <a:solidFill>
            <a:schemeClr val="tx1"/>
          </a:solidFill>
          <a:latin typeface="+mn-lt"/>
          <a:ea typeface="ＭＳ Ｐゴシック" pitchFamily="34" charset="-128"/>
          <a:cs typeface="+mn-cs"/>
        </a:defRPr>
      </a:lvl1pPr>
      <a:lvl2pPr marL="741363" indent="-284163" algn="l" rtl="0" eaLnBrk="0" fontAlgn="base" hangingPunct="0">
        <a:spcBef>
          <a:spcPct val="20000"/>
        </a:spcBef>
        <a:spcAft>
          <a:spcPct val="0"/>
        </a:spcAft>
        <a:buChar char="–"/>
        <a:defRPr sz="2000">
          <a:solidFill>
            <a:schemeClr val="tx1"/>
          </a:solidFill>
          <a:latin typeface="+mn-lt"/>
          <a:ea typeface="ＭＳ Ｐゴシック" pitchFamily="34" charset="-128"/>
        </a:defRPr>
      </a:lvl2pPr>
      <a:lvl3pPr marL="1141413" indent="-227013" algn="l" rtl="0" eaLnBrk="0" fontAlgn="base" hangingPunct="0">
        <a:spcBef>
          <a:spcPct val="20000"/>
        </a:spcBef>
        <a:spcAft>
          <a:spcPct val="0"/>
        </a:spcAft>
        <a:buChar char="•"/>
        <a:defRPr>
          <a:solidFill>
            <a:schemeClr val="tx1"/>
          </a:solidFill>
          <a:latin typeface="+mn-lt"/>
          <a:ea typeface="ＭＳ Ｐゴシック" pitchFamily="34" charset="-128"/>
        </a:defRPr>
      </a:lvl3pPr>
      <a:lvl4pPr marL="1598613" indent="-227013" algn="l" rtl="0" eaLnBrk="0" fontAlgn="base" hangingPunct="0">
        <a:spcBef>
          <a:spcPct val="20000"/>
        </a:spcBef>
        <a:spcAft>
          <a:spcPct val="0"/>
        </a:spcAft>
        <a:buChar char="–"/>
        <a:defRPr sz="1600">
          <a:solidFill>
            <a:schemeClr val="tx1"/>
          </a:solidFill>
          <a:latin typeface="+mn-lt"/>
          <a:ea typeface="ＭＳ Ｐゴシック" pitchFamily="34" charset="-128"/>
        </a:defRPr>
      </a:lvl4pPr>
      <a:lvl5pPr marL="2055813" indent="-227013" algn="l" rtl="0" eaLnBrk="0" fontAlgn="base" hangingPunct="0">
        <a:spcBef>
          <a:spcPct val="20000"/>
        </a:spcBef>
        <a:spcAft>
          <a:spcPct val="0"/>
        </a:spcAft>
        <a:buChar char="»"/>
        <a:defRPr sz="1600">
          <a:solidFill>
            <a:schemeClr val="tx1"/>
          </a:solidFill>
          <a:latin typeface="+mn-lt"/>
          <a:ea typeface="ＭＳ Ｐゴシック" pitchFamily="34" charset="-128"/>
        </a:defRPr>
      </a:lvl5pPr>
      <a:lvl6pPr marL="2514575" indent="-228597" algn="l" rtl="0" fontAlgn="base">
        <a:spcBef>
          <a:spcPct val="20000"/>
        </a:spcBef>
        <a:spcAft>
          <a:spcPct val="0"/>
        </a:spcAft>
        <a:buChar char="»"/>
        <a:defRPr sz="1600">
          <a:solidFill>
            <a:schemeClr val="tx1"/>
          </a:solidFill>
          <a:latin typeface="+mn-lt"/>
          <a:ea typeface="+mn-ea"/>
        </a:defRPr>
      </a:lvl6pPr>
      <a:lvl7pPr marL="2971770" indent="-228597" algn="l" rtl="0" fontAlgn="base">
        <a:spcBef>
          <a:spcPct val="20000"/>
        </a:spcBef>
        <a:spcAft>
          <a:spcPct val="0"/>
        </a:spcAft>
        <a:buChar char="»"/>
        <a:defRPr sz="1600">
          <a:solidFill>
            <a:schemeClr val="tx1"/>
          </a:solidFill>
          <a:latin typeface="+mn-lt"/>
          <a:ea typeface="+mn-ea"/>
        </a:defRPr>
      </a:lvl7pPr>
      <a:lvl8pPr marL="3428966" indent="-228597" algn="l" rtl="0" fontAlgn="base">
        <a:spcBef>
          <a:spcPct val="20000"/>
        </a:spcBef>
        <a:spcAft>
          <a:spcPct val="0"/>
        </a:spcAft>
        <a:buChar char="»"/>
        <a:defRPr sz="1600">
          <a:solidFill>
            <a:schemeClr val="tx1"/>
          </a:solidFill>
          <a:latin typeface="+mn-lt"/>
          <a:ea typeface="+mn-ea"/>
        </a:defRPr>
      </a:lvl8pPr>
      <a:lvl9pPr marL="3886161" indent="-228597" algn="l" rtl="0" fontAlgn="base">
        <a:spcBef>
          <a:spcPct val="20000"/>
        </a:spcBef>
        <a:spcAft>
          <a:spcPct val="0"/>
        </a:spcAft>
        <a:buChar char="»"/>
        <a:defRPr sz="1600">
          <a:solidFill>
            <a:schemeClr val="tx1"/>
          </a:solidFill>
          <a:latin typeface="+mn-lt"/>
          <a:ea typeface="+mn-ea"/>
        </a:defRPr>
      </a:lvl9pPr>
    </p:bodyStyle>
    <p:otherStyle>
      <a:defPPr>
        <a:defRPr lang="en-US"/>
      </a:defPPr>
      <a:lvl1pPr marL="0" algn="l" defTabSz="457196" rtl="0" eaLnBrk="1" latinLnBrk="0" hangingPunct="1">
        <a:defRPr sz="1800" kern="1200">
          <a:solidFill>
            <a:schemeClr val="tx1"/>
          </a:solidFill>
          <a:latin typeface="+mn-lt"/>
          <a:ea typeface="+mn-ea"/>
          <a:cs typeface="+mn-cs"/>
        </a:defRPr>
      </a:lvl1pPr>
      <a:lvl2pPr marL="457196" algn="l" defTabSz="457196" rtl="0" eaLnBrk="1" latinLnBrk="0" hangingPunct="1">
        <a:defRPr sz="1800" kern="1200">
          <a:solidFill>
            <a:schemeClr val="tx1"/>
          </a:solidFill>
          <a:latin typeface="+mn-lt"/>
          <a:ea typeface="+mn-ea"/>
          <a:cs typeface="+mn-cs"/>
        </a:defRPr>
      </a:lvl2pPr>
      <a:lvl3pPr marL="914391" algn="l" defTabSz="457196" rtl="0" eaLnBrk="1" latinLnBrk="0" hangingPunct="1">
        <a:defRPr sz="1800" kern="1200">
          <a:solidFill>
            <a:schemeClr val="tx1"/>
          </a:solidFill>
          <a:latin typeface="+mn-lt"/>
          <a:ea typeface="+mn-ea"/>
          <a:cs typeface="+mn-cs"/>
        </a:defRPr>
      </a:lvl3pPr>
      <a:lvl4pPr marL="1371587" algn="l" defTabSz="457196" rtl="0" eaLnBrk="1" latinLnBrk="0" hangingPunct="1">
        <a:defRPr sz="1800" kern="1200">
          <a:solidFill>
            <a:schemeClr val="tx1"/>
          </a:solidFill>
          <a:latin typeface="+mn-lt"/>
          <a:ea typeface="+mn-ea"/>
          <a:cs typeface="+mn-cs"/>
        </a:defRPr>
      </a:lvl4pPr>
      <a:lvl5pPr marL="1828782" algn="l" defTabSz="457196" rtl="0" eaLnBrk="1" latinLnBrk="0" hangingPunct="1">
        <a:defRPr sz="1800" kern="1200">
          <a:solidFill>
            <a:schemeClr val="tx1"/>
          </a:solidFill>
          <a:latin typeface="+mn-lt"/>
          <a:ea typeface="+mn-ea"/>
          <a:cs typeface="+mn-cs"/>
        </a:defRPr>
      </a:lvl5pPr>
      <a:lvl6pPr marL="2285978" algn="l" defTabSz="457196" rtl="0" eaLnBrk="1" latinLnBrk="0" hangingPunct="1">
        <a:defRPr sz="1800" kern="1200">
          <a:solidFill>
            <a:schemeClr val="tx1"/>
          </a:solidFill>
          <a:latin typeface="+mn-lt"/>
          <a:ea typeface="+mn-ea"/>
          <a:cs typeface="+mn-cs"/>
        </a:defRPr>
      </a:lvl6pPr>
      <a:lvl7pPr marL="2743173" algn="l" defTabSz="457196" rtl="0" eaLnBrk="1" latinLnBrk="0" hangingPunct="1">
        <a:defRPr sz="1800" kern="1200">
          <a:solidFill>
            <a:schemeClr val="tx1"/>
          </a:solidFill>
          <a:latin typeface="+mn-lt"/>
          <a:ea typeface="+mn-ea"/>
          <a:cs typeface="+mn-cs"/>
        </a:defRPr>
      </a:lvl7pPr>
      <a:lvl8pPr marL="3200368" algn="l" defTabSz="457196" rtl="0" eaLnBrk="1" latinLnBrk="0" hangingPunct="1">
        <a:defRPr sz="1800" kern="1200">
          <a:solidFill>
            <a:schemeClr val="tx1"/>
          </a:solidFill>
          <a:latin typeface="+mn-lt"/>
          <a:ea typeface="+mn-ea"/>
          <a:cs typeface="+mn-cs"/>
        </a:defRPr>
      </a:lvl8pPr>
      <a:lvl9pPr marL="3657563" algn="l" defTabSz="45719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35.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46.png"/><Relationship Id="rId3" Type="http://schemas.microsoft.com/office/2007/relationships/hdphoto" Target="../media/hdphoto1.wdp"/><Relationship Id="rId7" Type="http://schemas.openxmlformats.org/officeDocument/2006/relationships/image" Target="../media/image45.png"/><Relationship Id="rId2"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1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image" Target="../media/image7.gif"/><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jpeg"/><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8" Type="http://schemas.openxmlformats.org/officeDocument/2006/relationships/image" Target="../media/image23.jpg"/><Relationship Id="rId3" Type="http://schemas.openxmlformats.org/officeDocument/2006/relationships/image" Target="../media/image18.jpeg"/><Relationship Id="rId7" Type="http://schemas.openxmlformats.org/officeDocument/2006/relationships/image" Target="../media/image22.jpeg"/><Relationship Id="rId12" Type="http://schemas.openxmlformats.org/officeDocument/2006/relationships/image" Target="../media/image27.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1.jpeg"/><Relationship Id="rId11" Type="http://schemas.openxmlformats.org/officeDocument/2006/relationships/image" Target="../media/image26.jpeg"/><Relationship Id="rId5" Type="http://schemas.openxmlformats.org/officeDocument/2006/relationships/image" Target="../media/image20.jpeg"/><Relationship Id="rId10" Type="http://schemas.openxmlformats.org/officeDocument/2006/relationships/image" Target="../media/image25.jpeg"/><Relationship Id="rId4" Type="http://schemas.openxmlformats.org/officeDocument/2006/relationships/image" Target="../media/image19.jpeg"/><Relationship Id="rId9" Type="http://schemas.openxmlformats.org/officeDocument/2006/relationships/image" Target="../media/image24.jpeg"/></Relationships>
</file>

<file path=ppt/slides/_rels/slide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image" Target="../media/image29.em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3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052" name="Rectangle 2"/>
          <p:cNvSpPr>
            <a:spLocks noChangeArrowheads="1"/>
          </p:cNvSpPr>
          <p:nvPr/>
        </p:nvSpPr>
        <p:spPr bwMode="auto">
          <a:xfrm>
            <a:off x="5076827" y="333376"/>
            <a:ext cx="3311525" cy="574675"/>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endParaRPr lang="en-US" altLang="en-US"/>
          </a:p>
        </p:txBody>
      </p:sp>
      <p:sp>
        <p:nvSpPr>
          <p:cNvPr id="9" name="Title 1"/>
          <p:cNvSpPr txBox="1">
            <a:spLocks/>
          </p:cNvSpPr>
          <p:nvPr/>
        </p:nvSpPr>
        <p:spPr bwMode="auto">
          <a:xfrm>
            <a:off x="251520" y="1556792"/>
            <a:ext cx="7200800" cy="2520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9" tIns="45719" rIns="91439" bIns="45719" numCol="1" anchor="ctr" anchorCtr="0" compatLnSpc="1">
            <a:prstTxWarp prst="textNoShape">
              <a:avLst/>
            </a:prstTxWarp>
            <a:normAutofit lnSpcReduction="10000"/>
          </a:bodyPr>
          <a:lstStyle>
            <a:lvl1pPr algn="l" rtl="0" eaLnBrk="0" fontAlgn="base" hangingPunct="0">
              <a:spcBef>
                <a:spcPct val="0"/>
              </a:spcBef>
              <a:spcAft>
                <a:spcPct val="0"/>
              </a:spcAft>
              <a:defRPr sz="3600">
                <a:solidFill>
                  <a:schemeClr val="tx2"/>
                </a:solidFill>
                <a:latin typeface="+mj-lt"/>
                <a:ea typeface="ＭＳ Ｐゴシック" pitchFamily="34" charset="-128"/>
                <a:cs typeface="+mj-cs"/>
              </a:defRPr>
            </a:lvl1pPr>
            <a:lvl2pPr algn="l" rtl="0" eaLnBrk="0" fontAlgn="base" hangingPunct="0">
              <a:spcBef>
                <a:spcPct val="0"/>
              </a:spcBef>
              <a:spcAft>
                <a:spcPct val="0"/>
              </a:spcAft>
              <a:defRPr sz="3600">
                <a:solidFill>
                  <a:schemeClr val="tx2"/>
                </a:solidFill>
                <a:latin typeface="Arial" pitchFamily="-1" charset="0"/>
                <a:ea typeface="ＭＳ Ｐゴシック" pitchFamily="34" charset="-128"/>
                <a:cs typeface="ＭＳ Ｐゴシック" pitchFamily="-1" charset="-128"/>
              </a:defRPr>
            </a:lvl2pPr>
            <a:lvl3pPr algn="l" rtl="0" eaLnBrk="0" fontAlgn="base" hangingPunct="0">
              <a:spcBef>
                <a:spcPct val="0"/>
              </a:spcBef>
              <a:spcAft>
                <a:spcPct val="0"/>
              </a:spcAft>
              <a:defRPr sz="3600">
                <a:solidFill>
                  <a:schemeClr val="tx2"/>
                </a:solidFill>
                <a:latin typeface="Arial" pitchFamily="-1" charset="0"/>
                <a:ea typeface="ＭＳ Ｐゴシック" pitchFamily="34" charset="-128"/>
                <a:cs typeface="ＭＳ Ｐゴシック" pitchFamily="-1" charset="-128"/>
              </a:defRPr>
            </a:lvl3pPr>
            <a:lvl4pPr algn="l" rtl="0" eaLnBrk="0" fontAlgn="base" hangingPunct="0">
              <a:spcBef>
                <a:spcPct val="0"/>
              </a:spcBef>
              <a:spcAft>
                <a:spcPct val="0"/>
              </a:spcAft>
              <a:defRPr sz="3600">
                <a:solidFill>
                  <a:schemeClr val="tx2"/>
                </a:solidFill>
                <a:latin typeface="Arial" pitchFamily="-1" charset="0"/>
                <a:ea typeface="ＭＳ Ｐゴシック" pitchFamily="34" charset="-128"/>
                <a:cs typeface="ＭＳ Ｐゴシック" pitchFamily="-1" charset="-128"/>
              </a:defRPr>
            </a:lvl4pPr>
            <a:lvl5pPr algn="l" rtl="0" eaLnBrk="0" fontAlgn="base" hangingPunct="0">
              <a:spcBef>
                <a:spcPct val="0"/>
              </a:spcBef>
              <a:spcAft>
                <a:spcPct val="0"/>
              </a:spcAft>
              <a:defRPr sz="3600">
                <a:solidFill>
                  <a:schemeClr val="tx2"/>
                </a:solidFill>
                <a:latin typeface="Arial" pitchFamily="-1" charset="0"/>
                <a:ea typeface="ＭＳ Ｐゴシック" pitchFamily="34" charset="-128"/>
                <a:cs typeface="ＭＳ Ｐゴシック" pitchFamily="-1" charset="-128"/>
              </a:defRPr>
            </a:lvl5pPr>
            <a:lvl6pPr marL="457196" algn="l" rtl="0" fontAlgn="base">
              <a:spcBef>
                <a:spcPct val="0"/>
              </a:spcBef>
              <a:spcAft>
                <a:spcPct val="0"/>
              </a:spcAft>
              <a:defRPr sz="3600">
                <a:solidFill>
                  <a:schemeClr val="tx2"/>
                </a:solidFill>
                <a:latin typeface="Arial" pitchFamily="-1" charset="0"/>
                <a:ea typeface="ＭＳ Ｐゴシック" pitchFamily="-1" charset="-128"/>
                <a:cs typeface="ＭＳ Ｐゴシック" pitchFamily="-1" charset="-128"/>
              </a:defRPr>
            </a:lvl6pPr>
            <a:lvl7pPr marL="914391" algn="l" rtl="0" fontAlgn="base">
              <a:spcBef>
                <a:spcPct val="0"/>
              </a:spcBef>
              <a:spcAft>
                <a:spcPct val="0"/>
              </a:spcAft>
              <a:defRPr sz="3600">
                <a:solidFill>
                  <a:schemeClr val="tx2"/>
                </a:solidFill>
                <a:latin typeface="Arial" pitchFamily="-1" charset="0"/>
                <a:ea typeface="ＭＳ Ｐゴシック" pitchFamily="-1" charset="-128"/>
                <a:cs typeface="ＭＳ Ｐゴシック" pitchFamily="-1" charset="-128"/>
              </a:defRPr>
            </a:lvl7pPr>
            <a:lvl8pPr marL="1371587" algn="l" rtl="0" fontAlgn="base">
              <a:spcBef>
                <a:spcPct val="0"/>
              </a:spcBef>
              <a:spcAft>
                <a:spcPct val="0"/>
              </a:spcAft>
              <a:defRPr sz="3600">
                <a:solidFill>
                  <a:schemeClr val="tx2"/>
                </a:solidFill>
                <a:latin typeface="Arial" pitchFamily="-1" charset="0"/>
                <a:ea typeface="ＭＳ Ｐゴシック" pitchFamily="-1" charset="-128"/>
                <a:cs typeface="ＭＳ Ｐゴシック" pitchFamily="-1" charset="-128"/>
              </a:defRPr>
            </a:lvl8pPr>
            <a:lvl9pPr marL="1828782" algn="l" rtl="0" fontAlgn="base">
              <a:spcBef>
                <a:spcPct val="0"/>
              </a:spcBef>
              <a:spcAft>
                <a:spcPct val="0"/>
              </a:spcAft>
              <a:defRPr sz="3600">
                <a:solidFill>
                  <a:schemeClr val="tx2"/>
                </a:solidFill>
                <a:latin typeface="Arial" pitchFamily="-1" charset="0"/>
                <a:ea typeface="ＭＳ Ｐゴシック" pitchFamily="-1" charset="-128"/>
                <a:cs typeface="ＭＳ Ｐゴシック" pitchFamily="-1" charset="-128"/>
              </a:defRPr>
            </a:lvl9pPr>
          </a:lstStyle>
          <a:p>
            <a:pPr algn="ctr"/>
            <a:r>
              <a:rPr lang="en-US" sz="3200" b="1" kern="0" dirty="0" smtClean="0">
                <a:solidFill>
                  <a:srgbClr val="9C0101"/>
                </a:solidFill>
                <a:latin typeface="Source Sans Pro" charset="0"/>
                <a:ea typeface="Source Sans Pro" charset="0"/>
                <a:cs typeface="Source Sans Pro" charset="0"/>
              </a:rPr>
              <a:t>GOOS:</a:t>
            </a:r>
          </a:p>
          <a:p>
            <a:pPr algn="ctr"/>
            <a:r>
              <a:rPr lang="en-US" sz="3200" b="1" kern="0" dirty="0" smtClean="0">
                <a:solidFill>
                  <a:srgbClr val="9C0101"/>
                </a:solidFill>
                <a:latin typeface="Source Sans Pro" charset="0"/>
                <a:ea typeface="Source Sans Pro" charset="0"/>
                <a:cs typeface="Source Sans Pro" charset="0"/>
              </a:rPr>
              <a:t> </a:t>
            </a:r>
          </a:p>
          <a:p>
            <a:pPr algn="ctr"/>
            <a:r>
              <a:rPr lang="en-US" sz="3200" kern="0" dirty="0" smtClean="0">
                <a:solidFill>
                  <a:srgbClr val="9C0101"/>
                </a:solidFill>
                <a:latin typeface="Source Sans Pro" charset="0"/>
                <a:ea typeface="Source Sans Pro" charset="0"/>
                <a:cs typeface="Source Sans Pro" charset="0"/>
              </a:rPr>
              <a:t>Relationship between GOOS and GCOS functions in context of evolving requirements</a:t>
            </a:r>
            <a:endParaRPr lang="en-US" sz="3200" kern="0" dirty="0">
              <a:solidFill>
                <a:srgbClr val="9C0101"/>
              </a:solidFill>
              <a:latin typeface="Source Sans Pro" charset="0"/>
              <a:ea typeface="Source Sans Pro" charset="0"/>
              <a:cs typeface="Source Sans Pro" charset="0"/>
            </a:endParaRPr>
          </a:p>
        </p:txBody>
      </p:sp>
      <p:sp>
        <p:nvSpPr>
          <p:cNvPr id="13" name="TextBox 12"/>
          <p:cNvSpPr txBox="1"/>
          <p:nvPr/>
        </p:nvSpPr>
        <p:spPr>
          <a:xfrm>
            <a:off x="707390" y="4797152"/>
            <a:ext cx="5243294" cy="523220"/>
          </a:xfrm>
          <a:prstGeom prst="rect">
            <a:avLst/>
          </a:prstGeom>
          <a:noFill/>
        </p:spPr>
        <p:txBody>
          <a:bodyPr wrap="none" rtlCol="0">
            <a:spAutoFit/>
          </a:bodyPr>
          <a:lstStyle/>
          <a:p>
            <a:pPr algn="ctr"/>
            <a:r>
              <a:rPr lang="en-US" sz="2800" b="1" dirty="0" smtClean="0">
                <a:latin typeface="Source Sans Pro" charset="0"/>
                <a:ea typeface="Source Sans Pro" charset="0"/>
                <a:cs typeface="Source Sans Pro" charset="0"/>
              </a:rPr>
              <a:t>Toste Tanhua, GOOS co-chair</a:t>
            </a:r>
            <a:endParaRPr lang="en-US" sz="2800" b="1" dirty="0">
              <a:latin typeface="Source Sans Pro" charset="0"/>
              <a:ea typeface="Source Sans Pro" charset="0"/>
              <a:cs typeface="Source Sans Pro" charset="0"/>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frame_3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971800"/>
            <a:ext cx="47244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55" name="AutoShape 3"/>
          <p:cNvSpPr>
            <a:spLocks noChangeArrowheads="1"/>
          </p:cNvSpPr>
          <p:nvPr/>
        </p:nvSpPr>
        <p:spPr bwMode="auto">
          <a:xfrm>
            <a:off x="2" y="1295400"/>
            <a:ext cx="8836025" cy="2141539"/>
          </a:xfrm>
          <a:prstGeom prst="downArrow">
            <a:avLst>
              <a:gd name="adj1" fmla="val 87204"/>
              <a:gd name="adj2" fmla="val 37065"/>
            </a:avLst>
          </a:prstGeom>
          <a:gradFill rotWithShape="1">
            <a:gsLst>
              <a:gs pos="0">
                <a:schemeClr val="bg1"/>
              </a:gs>
              <a:gs pos="100000">
                <a:schemeClr val="bg1">
                  <a:gamma/>
                  <a:shade val="82353"/>
                  <a:invGamma/>
                </a:schemeClr>
              </a:gs>
            </a:gsLst>
            <a:lin ang="5400000" scaled="1"/>
          </a:gradFill>
          <a:ln w="9525">
            <a:miter lim="800000"/>
            <a:headEnd/>
            <a:tailEnd/>
          </a:ln>
          <a:effectLst/>
          <a:scene3d>
            <a:camera prst="legacyPerspectiveTopRight"/>
            <a:lightRig rig="legacyFlat3" dir="b"/>
          </a:scene3d>
          <a:sp3d extrusionH="887400" prstMaterial="legacyMatte">
            <a:bevelT w="13500" h="13500" prst="angle"/>
            <a:bevelB w="13500" h="13500" prst="angle"/>
            <a:extrusionClr>
              <a:schemeClr val="bg1"/>
            </a:extrusionClr>
          </a:sp3d>
        </p:spPr>
        <p:txBody>
          <a:bodyPr vert="eaVert" wrap="none" lIns="91438" tIns="45718" rIns="91438" bIns="45718" anchor="ctr">
            <a:flatTx/>
          </a:bodyPr>
          <a:lstStyle/>
          <a:p>
            <a:pPr>
              <a:defRPr/>
            </a:pPr>
            <a:endParaRPr lang="en-US" altLang="en-US">
              <a:latin typeface="Times New Roman" pitchFamily="18" charset="0"/>
            </a:endParaRPr>
          </a:p>
        </p:txBody>
      </p:sp>
      <p:grpSp>
        <p:nvGrpSpPr>
          <p:cNvPr id="2" name="27 Grupo"/>
          <p:cNvGrpSpPr>
            <a:grpSpLocks/>
          </p:cNvGrpSpPr>
          <p:nvPr/>
        </p:nvGrpSpPr>
        <p:grpSpPr bwMode="auto">
          <a:xfrm>
            <a:off x="5029200" y="3657600"/>
            <a:ext cx="2667000" cy="2743200"/>
            <a:chOff x="5029200" y="3657600"/>
            <a:chExt cx="2667000" cy="2743200"/>
          </a:xfrm>
        </p:grpSpPr>
        <p:grpSp>
          <p:nvGrpSpPr>
            <p:cNvPr id="11277" name="24 Grupo"/>
            <p:cNvGrpSpPr>
              <a:grpSpLocks/>
            </p:cNvGrpSpPr>
            <p:nvPr/>
          </p:nvGrpSpPr>
          <p:grpSpPr bwMode="auto">
            <a:xfrm>
              <a:off x="5029200" y="3657600"/>
              <a:ext cx="2667000" cy="2743200"/>
              <a:chOff x="5029200" y="3657600"/>
              <a:chExt cx="2667000" cy="2743200"/>
            </a:xfrm>
          </p:grpSpPr>
          <p:sp>
            <p:nvSpPr>
              <p:cNvPr id="35843" name="Rectangle 3"/>
              <p:cNvSpPr>
                <a:spLocks noChangeArrowheads="1"/>
              </p:cNvSpPr>
              <p:nvPr/>
            </p:nvSpPr>
            <p:spPr bwMode="auto">
              <a:xfrm>
                <a:off x="5029200" y="3657600"/>
                <a:ext cx="2667000" cy="2743200"/>
              </a:xfrm>
              <a:prstGeom prst="rect">
                <a:avLst/>
              </a:prstGeom>
              <a:gradFill rotWithShape="1">
                <a:gsLst>
                  <a:gs pos="0">
                    <a:schemeClr val="bg1">
                      <a:gamma/>
                      <a:shade val="82353"/>
                      <a:invGamma/>
                    </a:schemeClr>
                  </a:gs>
                  <a:gs pos="100000">
                    <a:schemeClr val="bg1"/>
                  </a:gs>
                </a:gsLst>
                <a:lin ang="18900000" scaled="1"/>
              </a:gradFill>
              <a:ln w="9525">
                <a:prstDash val="dash"/>
                <a:miter lim="800000"/>
                <a:headEnd/>
                <a:tailEnd/>
              </a:ln>
              <a:effectLst/>
              <a:scene3d>
                <a:camera prst="legacyPerspectiveTopRight"/>
                <a:lightRig rig="legacyFlat3" dir="b"/>
              </a:scene3d>
              <a:sp3d extrusionH="303200" prstMaterial="legacyMatte">
                <a:bevelT w="13500" h="13500" prst="angle"/>
                <a:bevelB w="13500" h="13500" prst="angle"/>
                <a:extrusionClr>
                  <a:schemeClr val="bg1"/>
                </a:extrusionClr>
              </a:sp3d>
            </p:spPr>
            <p:txBody>
              <a:bodyPr wrap="none" anchor="ctr">
                <a:flatTx/>
              </a:bodyPr>
              <a:lstStyle/>
              <a:p>
                <a:pPr>
                  <a:defRPr/>
                </a:pPr>
                <a:endParaRPr lang="en-US" altLang="en-US">
                  <a:latin typeface="Times New Roman" pitchFamily="18" charset="0"/>
                </a:endParaRPr>
              </a:p>
            </p:txBody>
          </p:sp>
          <p:sp>
            <p:nvSpPr>
              <p:cNvPr id="11280" name="Line 4"/>
              <p:cNvSpPr>
                <a:spLocks noChangeShapeType="1"/>
              </p:cNvSpPr>
              <p:nvPr/>
            </p:nvSpPr>
            <p:spPr bwMode="auto">
              <a:xfrm>
                <a:off x="5029200" y="3657600"/>
                <a:ext cx="2590800" cy="0"/>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1281" name="Line 5"/>
              <p:cNvSpPr>
                <a:spLocks noChangeShapeType="1"/>
              </p:cNvSpPr>
              <p:nvPr/>
            </p:nvSpPr>
            <p:spPr bwMode="auto">
              <a:xfrm>
                <a:off x="7696200" y="3657600"/>
                <a:ext cx="0" cy="2743200"/>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1282" name="Line 6"/>
              <p:cNvSpPr>
                <a:spLocks noChangeShapeType="1"/>
              </p:cNvSpPr>
              <p:nvPr/>
            </p:nvSpPr>
            <p:spPr bwMode="auto">
              <a:xfrm flipH="1">
                <a:off x="5029200" y="6400800"/>
                <a:ext cx="2667000" cy="0"/>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1283" name="Line 7"/>
              <p:cNvSpPr>
                <a:spLocks noChangeShapeType="1"/>
              </p:cNvSpPr>
              <p:nvPr/>
            </p:nvSpPr>
            <p:spPr bwMode="auto">
              <a:xfrm>
                <a:off x="5029200" y="3657600"/>
                <a:ext cx="0" cy="274320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1284" name="Line 14"/>
              <p:cNvSpPr>
                <a:spLocks noChangeShapeType="1"/>
              </p:cNvSpPr>
              <p:nvPr/>
            </p:nvSpPr>
            <p:spPr bwMode="auto">
              <a:xfrm>
                <a:off x="5380038" y="4419600"/>
                <a:ext cx="0" cy="17621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285" name="Line 15"/>
              <p:cNvSpPr>
                <a:spLocks noChangeShapeType="1"/>
              </p:cNvSpPr>
              <p:nvPr/>
            </p:nvSpPr>
            <p:spPr bwMode="auto">
              <a:xfrm>
                <a:off x="7138988" y="4419600"/>
                <a:ext cx="0" cy="17621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286" name="Line 16"/>
              <p:cNvSpPr>
                <a:spLocks noChangeShapeType="1"/>
              </p:cNvSpPr>
              <p:nvPr/>
            </p:nvSpPr>
            <p:spPr bwMode="auto">
              <a:xfrm>
                <a:off x="5715000" y="4419600"/>
                <a:ext cx="0" cy="17621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287" name="Line 17"/>
              <p:cNvSpPr>
                <a:spLocks noChangeShapeType="1"/>
              </p:cNvSpPr>
              <p:nvPr/>
            </p:nvSpPr>
            <p:spPr bwMode="auto">
              <a:xfrm>
                <a:off x="6091238" y="4419600"/>
                <a:ext cx="0" cy="17621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288" name="Line 18"/>
              <p:cNvSpPr>
                <a:spLocks noChangeShapeType="1"/>
              </p:cNvSpPr>
              <p:nvPr/>
            </p:nvSpPr>
            <p:spPr bwMode="auto">
              <a:xfrm>
                <a:off x="6469063" y="4419600"/>
                <a:ext cx="0" cy="17621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289" name="Line 19"/>
              <p:cNvSpPr>
                <a:spLocks noChangeShapeType="1"/>
              </p:cNvSpPr>
              <p:nvPr/>
            </p:nvSpPr>
            <p:spPr bwMode="auto">
              <a:xfrm>
                <a:off x="6845300" y="4419600"/>
                <a:ext cx="0" cy="17621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290" name="Line 14"/>
              <p:cNvSpPr>
                <a:spLocks noChangeShapeType="1"/>
              </p:cNvSpPr>
              <p:nvPr/>
            </p:nvSpPr>
            <p:spPr bwMode="auto">
              <a:xfrm>
                <a:off x="5029200" y="4419600"/>
                <a:ext cx="26670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1291" name="22 CuadroTexto"/>
              <p:cNvSpPr txBox="1">
                <a:spLocks noChangeArrowheads="1"/>
              </p:cNvSpPr>
              <p:nvPr/>
            </p:nvSpPr>
            <p:spPr bwMode="auto">
              <a:xfrm>
                <a:off x="5105400" y="3733800"/>
                <a:ext cx="2438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r>
                  <a:rPr lang="en-US" altLang="en-US" sz="1600" b="1">
                    <a:solidFill>
                      <a:srgbClr val="FF0000"/>
                    </a:solidFill>
                  </a:rPr>
                  <a:t>Requirements</a:t>
                </a:r>
                <a:endParaRPr lang="en-US" altLang="en-US" sz="1800" b="1">
                  <a:solidFill>
                    <a:srgbClr val="FF0000"/>
                  </a:solidFill>
                </a:endParaRPr>
              </a:p>
              <a:p>
                <a:pPr algn="ctr"/>
                <a:r>
                  <a:rPr lang="en-US" altLang="en-US" sz="1600" b="1">
                    <a:solidFill>
                      <a:srgbClr val="FF0000"/>
                    </a:solidFill>
                  </a:rPr>
                  <a:t>Expanded EOVs</a:t>
                </a:r>
              </a:p>
            </p:txBody>
          </p:sp>
          <p:sp>
            <p:nvSpPr>
              <p:cNvPr id="11292" name="23 CuadroTexto"/>
              <p:cNvSpPr txBox="1">
                <a:spLocks noChangeArrowheads="1"/>
              </p:cNvSpPr>
              <p:nvPr/>
            </p:nvSpPr>
            <p:spPr bwMode="auto">
              <a:xfrm>
                <a:off x="5181600" y="5029200"/>
                <a:ext cx="24384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r>
                  <a:rPr lang="en-US" altLang="en-US" sz="1800" b="1">
                    <a:solidFill>
                      <a:srgbClr val="FF0000"/>
                    </a:solidFill>
                  </a:rPr>
                  <a:t>Expanded observing systems and networks</a:t>
                </a:r>
              </a:p>
            </p:txBody>
          </p:sp>
        </p:grpSp>
        <p:cxnSp>
          <p:nvCxnSpPr>
            <p:cNvPr id="11278" name="26 Conector recto"/>
            <p:cNvCxnSpPr>
              <a:cxnSpLocks noChangeShapeType="1"/>
            </p:cNvCxnSpPr>
            <p:nvPr/>
          </p:nvCxnSpPr>
          <p:spPr bwMode="auto">
            <a:xfrm>
              <a:off x="5029200" y="4038600"/>
              <a:ext cx="2667000" cy="1588"/>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cxnSp>
      </p:grpSp>
      <p:sp>
        <p:nvSpPr>
          <p:cNvPr id="29" name="Rectangle 2"/>
          <p:cNvSpPr>
            <a:spLocks noChangeArrowheads="1"/>
          </p:cNvSpPr>
          <p:nvPr/>
        </p:nvSpPr>
        <p:spPr bwMode="auto">
          <a:xfrm>
            <a:off x="685800" y="4419600"/>
            <a:ext cx="350838" cy="1981200"/>
          </a:xfrm>
          <a:prstGeom prst="rect">
            <a:avLst/>
          </a:prstGeom>
          <a:gradFill rotWithShape="1">
            <a:gsLst>
              <a:gs pos="0">
                <a:srgbClr val="009900"/>
              </a:gs>
              <a:gs pos="100000">
                <a:srgbClr val="65C165"/>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38" tIns="45718" rIns="91438" bIns="45718" anchor="ct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endParaRPr lang="fr-FR" altLang="en-US"/>
          </a:p>
        </p:txBody>
      </p:sp>
      <p:sp>
        <p:nvSpPr>
          <p:cNvPr id="30" name="29 CuadroTexto"/>
          <p:cNvSpPr txBox="1">
            <a:spLocks noChangeArrowheads="1"/>
          </p:cNvSpPr>
          <p:nvPr/>
        </p:nvSpPr>
        <p:spPr bwMode="auto">
          <a:xfrm rot="-5400000">
            <a:off x="-310356" y="5187437"/>
            <a:ext cx="2209800" cy="369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8" rIns="91438" bIns="45718">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r>
              <a:rPr lang="en-US" altLang="en-US" sz="1800" b="1" dirty="0">
                <a:solidFill>
                  <a:srgbClr val="FF0000"/>
                </a:solidFill>
              </a:rPr>
              <a:t>Data Products</a:t>
            </a:r>
            <a:endParaRPr lang="en-US" altLang="en-US" sz="2000" b="1" dirty="0">
              <a:solidFill>
                <a:srgbClr val="FF0000"/>
              </a:solidFill>
            </a:endParaRPr>
          </a:p>
        </p:txBody>
      </p:sp>
      <p:sp>
        <p:nvSpPr>
          <p:cNvPr id="11271" name="TextBox 30"/>
          <p:cNvSpPr txBox="1">
            <a:spLocks noChangeArrowheads="1"/>
          </p:cNvSpPr>
          <p:nvPr/>
        </p:nvSpPr>
        <p:spPr bwMode="auto">
          <a:xfrm>
            <a:off x="3524795" y="1439863"/>
            <a:ext cx="1910265" cy="82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295" tIns="41148" rIns="82295" bIns="41148">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r>
              <a:rPr lang="en-US" altLang="en-US" b="1"/>
              <a:t>Climate and</a:t>
            </a:r>
          </a:p>
          <a:p>
            <a:pPr algn="ctr"/>
            <a:r>
              <a:rPr lang="en-US" altLang="en-US" b="1"/>
              <a:t>Weather</a:t>
            </a:r>
          </a:p>
        </p:txBody>
      </p:sp>
      <p:sp>
        <p:nvSpPr>
          <p:cNvPr id="11272" name="TextBox 31"/>
          <p:cNvSpPr txBox="1">
            <a:spLocks noChangeArrowheads="1"/>
          </p:cNvSpPr>
          <p:nvPr/>
        </p:nvSpPr>
        <p:spPr bwMode="auto">
          <a:xfrm>
            <a:off x="3755064" y="2468565"/>
            <a:ext cx="1400510" cy="82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295" tIns="41148" rIns="82295" bIns="41148">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r>
              <a:rPr lang="en-US" altLang="en-US" b="1"/>
              <a:t>Hazard</a:t>
            </a:r>
          </a:p>
          <a:p>
            <a:pPr algn="ctr"/>
            <a:r>
              <a:rPr lang="en-US" altLang="en-US" b="1"/>
              <a:t>services</a:t>
            </a:r>
          </a:p>
        </p:txBody>
      </p:sp>
      <p:sp>
        <p:nvSpPr>
          <p:cNvPr id="11273" name="TextBox 32"/>
          <p:cNvSpPr txBox="1">
            <a:spLocks noChangeArrowheads="1"/>
          </p:cNvSpPr>
          <p:nvPr/>
        </p:nvSpPr>
        <p:spPr bwMode="auto">
          <a:xfrm>
            <a:off x="5247137" y="1663701"/>
            <a:ext cx="3078853" cy="1191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295" tIns="41148" rIns="82295" bIns="41148">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r>
              <a:rPr lang="en-US" altLang="en-US" b="1"/>
              <a:t>Assessments and</a:t>
            </a:r>
          </a:p>
          <a:p>
            <a:pPr algn="ctr"/>
            <a:r>
              <a:rPr lang="en-US" altLang="en-US" b="1"/>
              <a:t>management of</a:t>
            </a:r>
          </a:p>
          <a:p>
            <a:pPr algn="ctr"/>
            <a:r>
              <a:rPr lang="en-US" altLang="en-US" b="1"/>
              <a:t>ecosystem services</a:t>
            </a:r>
          </a:p>
        </p:txBody>
      </p:sp>
      <p:sp>
        <p:nvSpPr>
          <p:cNvPr id="11274" name="TextBox 33"/>
          <p:cNvSpPr txBox="1">
            <a:spLocks noChangeArrowheads="1"/>
          </p:cNvSpPr>
          <p:nvPr/>
        </p:nvSpPr>
        <p:spPr bwMode="auto">
          <a:xfrm>
            <a:off x="682857" y="1641474"/>
            <a:ext cx="2303000" cy="452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295" tIns="41148" rIns="82295" bIns="41148">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r>
              <a:rPr lang="en-US" altLang="en-US" b="1"/>
              <a:t>Blue Economy</a:t>
            </a:r>
          </a:p>
        </p:txBody>
      </p:sp>
      <p:sp>
        <p:nvSpPr>
          <p:cNvPr id="11275" name="TextBox 34"/>
          <p:cNvSpPr txBox="1">
            <a:spLocks noChangeArrowheads="1"/>
          </p:cNvSpPr>
          <p:nvPr/>
        </p:nvSpPr>
        <p:spPr bwMode="auto">
          <a:xfrm>
            <a:off x="1917138" y="2201863"/>
            <a:ext cx="1482263" cy="82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295" tIns="41148" rIns="82295" bIns="41148">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r>
              <a:rPr lang="en-US" altLang="en-US" b="1"/>
              <a:t>Regional</a:t>
            </a:r>
          </a:p>
          <a:p>
            <a:pPr algn="ctr"/>
            <a:r>
              <a:rPr lang="en-US" altLang="en-US" b="1"/>
              <a:t>priorities</a:t>
            </a:r>
          </a:p>
        </p:txBody>
      </p:sp>
      <p:sp>
        <p:nvSpPr>
          <p:cNvPr id="11276" name="Rectangle 2"/>
          <p:cNvSpPr txBox="1">
            <a:spLocks noChangeArrowheads="1"/>
          </p:cNvSpPr>
          <p:nvPr/>
        </p:nvSpPr>
        <p:spPr bwMode="auto">
          <a:xfrm>
            <a:off x="822325" y="274639"/>
            <a:ext cx="7772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295" tIns="41148" rIns="82295" bIns="41148" anchor="ctr"/>
          <a:lstStyle/>
          <a:p>
            <a:r>
              <a:rPr lang="en-US" altLang="en-US" sz="1800">
                <a:solidFill>
                  <a:schemeClr val="tx2"/>
                </a:solidFill>
                <a:cs typeface="Arial" pitchFamily="34" charset="0"/>
              </a:rPr>
              <a:t>Framework for Ocean Observing</a:t>
            </a:r>
            <a:r>
              <a:rPr lang="en-US" altLang="en-US" b="1">
                <a:solidFill>
                  <a:schemeClr val="tx2"/>
                </a:solidFill>
                <a:cs typeface="Arial" pitchFamily="34" charset="0"/>
              </a:rPr>
              <a:t/>
            </a:r>
            <a:br>
              <a:rPr lang="en-US" altLang="en-US" b="1">
                <a:solidFill>
                  <a:schemeClr val="tx2"/>
                </a:solidFill>
                <a:cs typeface="Arial" pitchFamily="34" charset="0"/>
              </a:rPr>
            </a:br>
            <a:r>
              <a:rPr lang="en-US" altLang="en-US" sz="2900" b="1">
                <a:solidFill>
                  <a:schemeClr val="tx2"/>
                </a:solidFill>
                <a:cs typeface="Arial" pitchFamily="34" charset="0"/>
              </a:rPr>
              <a:t>Opening up to new societal drivers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blinds(horizontal)">
                                      <p:cBhvr>
                                        <p:cTn id="10" dur="500"/>
                                        <p:tgtEl>
                                          <p:spTgt spid="29"/>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blinds(horizontal)">
                                      <p:cBhvr>
                                        <p:cTn id="1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Content Placeholder 3" descr="FOO-Venn-diagram.gif"/>
          <p:cNvPicPr>
            <a:picLocks noGrp="1" noChangeAspect="1"/>
          </p:cNvPicPr>
          <p:nvPr>
            <p:ph sz="half" idx="1"/>
          </p:nvPr>
        </p:nvPicPr>
        <p:blipFill>
          <a:blip r:embed="rId3">
            <a:extLst>
              <a:ext uri="{28A0092B-C50C-407E-A947-70E740481C1C}">
                <a14:useLocalDpi xmlns:a14="http://schemas.microsoft.com/office/drawing/2010/main" val="0"/>
              </a:ext>
            </a:extLst>
          </a:blip>
          <a:srcRect t="-28664" b="-28664"/>
          <a:stretch>
            <a:fillRect/>
          </a:stretch>
        </p:blipFill>
        <p:spPr>
          <a:xfrm>
            <a:off x="1259634" y="1556792"/>
            <a:ext cx="3714415" cy="4005064"/>
          </a:xfrm>
        </p:spPr>
      </p:pic>
      <p:sp>
        <p:nvSpPr>
          <p:cNvPr id="12291" name="Content Placeholder 8"/>
          <p:cNvSpPr>
            <a:spLocks noGrp="1"/>
          </p:cNvSpPr>
          <p:nvPr>
            <p:ph sz="half" idx="2"/>
          </p:nvPr>
        </p:nvSpPr>
        <p:spPr>
          <a:xfrm>
            <a:off x="5875338" y="1371601"/>
            <a:ext cx="2857500" cy="4594225"/>
          </a:xfrm>
        </p:spPr>
        <p:txBody>
          <a:bodyPr/>
          <a:lstStyle/>
          <a:p>
            <a:r>
              <a:rPr lang="en-US" altLang="en-US" sz="1800" b="1" smtClean="0"/>
              <a:t>We cannot measure everything, nor do we need to</a:t>
            </a:r>
          </a:p>
          <a:p>
            <a:r>
              <a:rPr lang="en-US" altLang="en-US" sz="1800" smtClean="0"/>
              <a:t>basis for including new elements of the system, for expressing requirements at a high level</a:t>
            </a:r>
          </a:p>
          <a:p>
            <a:r>
              <a:rPr lang="en-US" altLang="en-US" sz="1800" smtClean="0"/>
              <a:t>Driven by requirements, negotiated with feasibility</a:t>
            </a:r>
          </a:p>
          <a:p>
            <a:r>
              <a:rPr lang="en-US" altLang="en-US" sz="1800" smtClean="0"/>
              <a:t>Allows for innovation in the observing system over time</a:t>
            </a:r>
          </a:p>
          <a:p>
            <a:r>
              <a:rPr lang="en-US" altLang="en-US" sz="1800" smtClean="0"/>
              <a:t>Global and ubiqutous impact</a:t>
            </a:r>
          </a:p>
        </p:txBody>
      </p:sp>
      <p:sp>
        <p:nvSpPr>
          <p:cNvPr id="12292" name="Rectangle 2"/>
          <p:cNvSpPr txBox="1">
            <a:spLocks noChangeArrowheads="1"/>
          </p:cNvSpPr>
          <p:nvPr/>
        </p:nvSpPr>
        <p:spPr bwMode="auto">
          <a:xfrm>
            <a:off x="822325" y="411164"/>
            <a:ext cx="7772400" cy="763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295" tIns="41148" rIns="82295" bIns="41148" anchor="ctr"/>
          <a:lstStyle/>
          <a:p>
            <a:r>
              <a:rPr lang="en-US" altLang="en-US" sz="1800">
                <a:solidFill>
                  <a:srgbClr val="000000"/>
                </a:solidFill>
                <a:cs typeface="Arial" pitchFamily="34" charset="0"/>
              </a:rPr>
              <a:t>Driven by requirements, negotiated with feasibility</a:t>
            </a:r>
            <a:r>
              <a:rPr lang="en-US" altLang="en-US" b="1">
                <a:solidFill>
                  <a:srgbClr val="000000"/>
                </a:solidFill>
                <a:cs typeface="Arial" pitchFamily="34" charset="0"/>
              </a:rPr>
              <a:t/>
            </a:r>
            <a:br>
              <a:rPr lang="en-US" altLang="en-US" b="1">
                <a:solidFill>
                  <a:srgbClr val="000000"/>
                </a:solidFill>
                <a:cs typeface="Arial" pitchFamily="34" charset="0"/>
              </a:rPr>
            </a:br>
            <a:r>
              <a:rPr lang="en-US" altLang="en-US" sz="2900" b="1">
                <a:solidFill>
                  <a:srgbClr val="000000"/>
                </a:solidFill>
                <a:cs typeface="Arial" pitchFamily="34" charset="0"/>
              </a:rPr>
              <a:t>Essential Ocean Variables</a:t>
            </a:r>
          </a:p>
        </p:txBody>
      </p:sp>
      <p:grpSp>
        <p:nvGrpSpPr>
          <p:cNvPr id="12293" name="Group 7"/>
          <p:cNvGrpSpPr>
            <a:grpSpLocks/>
          </p:cNvGrpSpPr>
          <p:nvPr/>
        </p:nvGrpSpPr>
        <p:grpSpPr bwMode="auto">
          <a:xfrm>
            <a:off x="251520" y="1412776"/>
            <a:ext cx="5623818" cy="4619155"/>
            <a:chOff x="0" y="1676400"/>
            <a:chExt cx="6527800" cy="5105400"/>
          </a:xfrm>
        </p:grpSpPr>
        <p:sp>
          <p:nvSpPr>
            <p:cNvPr id="7" name="Rectangle 6"/>
            <p:cNvSpPr>
              <a:spLocks noChangeArrowheads="1"/>
            </p:cNvSpPr>
            <p:nvPr/>
          </p:nvSpPr>
          <p:spPr bwMode="auto">
            <a:xfrm>
              <a:off x="0" y="1676400"/>
              <a:ext cx="6527800" cy="5105400"/>
            </a:xfrm>
            <a:prstGeom prst="rect">
              <a:avLst/>
            </a:prstGeom>
            <a:solidFill>
              <a:schemeClr val="bg1"/>
            </a:solidFill>
            <a:ln w="9525">
              <a:solidFill>
                <a:srgbClr val="B6DCDF"/>
              </a:solidFill>
              <a:miter lim="800000"/>
              <a:headEnd/>
              <a:tailEnd/>
            </a:ln>
            <a:effectLst>
              <a:outerShdw blurRad="40000" dist="23000" dir="5400000" rotWithShape="0">
                <a:srgbClr val="808080">
                  <a:alpha val="34998"/>
                </a:srgbClr>
              </a:outerShdw>
            </a:effectLst>
          </p:spPr>
          <p:txBody>
            <a:bodyPr anchor="ctr"/>
            <a:lstStyle/>
            <a:p>
              <a:pPr algn="ctr">
                <a:defRPr/>
              </a:pPr>
              <a:endParaRPr lang="en-US" altLang="en-US">
                <a:solidFill>
                  <a:srgbClr val="FFFFFF"/>
                </a:solidFill>
              </a:endParaRPr>
            </a:p>
          </p:txBody>
        </p:sp>
        <p:pic>
          <p:nvPicPr>
            <p:cNvPr id="12295" name="Picture 4" descr="feasibility-impact.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89000" y="2286000"/>
              <a:ext cx="4317648" cy="4279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AutoShape 2"/>
          <p:cNvSpPr>
            <a:spLocks noChangeArrowheads="1"/>
          </p:cNvSpPr>
          <p:nvPr/>
        </p:nvSpPr>
        <p:spPr bwMode="auto">
          <a:xfrm rot="-1269414">
            <a:off x="120650" y="1054100"/>
            <a:ext cx="9155113" cy="4724400"/>
          </a:xfrm>
          <a:prstGeom prst="rightArrow">
            <a:avLst>
              <a:gd name="adj1" fmla="val 50000"/>
              <a:gd name="adj2" fmla="val 48446"/>
            </a:avLst>
          </a:prstGeom>
          <a:gradFill rotWithShape="1">
            <a:gsLst>
              <a:gs pos="0">
                <a:schemeClr val="bg1">
                  <a:gamma/>
                  <a:shade val="66667"/>
                  <a:invGamma/>
                </a:schemeClr>
              </a:gs>
              <a:gs pos="50000">
                <a:schemeClr val="bg1"/>
              </a:gs>
              <a:gs pos="100000">
                <a:schemeClr val="bg1">
                  <a:gamma/>
                  <a:shade val="66667"/>
                  <a:invGamma/>
                </a:schemeClr>
              </a:gs>
            </a:gsLst>
            <a:lin ang="5400000" scaled="1"/>
          </a:gradFill>
          <a:ln w="3175">
            <a:miter lim="800000"/>
            <a:headEnd/>
            <a:tailEnd/>
          </a:ln>
          <a:effectLst/>
          <a:scene3d>
            <a:camera prst="legacyPerspectiveTopRight"/>
            <a:lightRig rig="legacyFlat3" dir="b"/>
          </a:scene3d>
          <a:sp3d extrusionH="887400" prstMaterial="legacyMatte">
            <a:bevelT w="13500" h="13500" prst="angle"/>
            <a:bevelB w="13500" h="13500" prst="angle"/>
            <a:extrusionClr>
              <a:schemeClr val="bg1"/>
            </a:extrusionClr>
          </a:sp3d>
        </p:spPr>
        <p:txBody>
          <a:bodyPr wrap="none" lIns="91438" tIns="45718" rIns="91438" bIns="45718" anchor="ctr">
            <a:flatTx/>
          </a:bodyPr>
          <a:lstStyle/>
          <a:p>
            <a:pPr>
              <a:defRPr/>
            </a:pPr>
            <a:endParaRPr lang="en-US" altLang="en-US">
              <a:latin typeface="Times New Roman" pitchFamily="18" charset="0"/>
            </a:endParaRPr>
          </a:p>
        </p:txBody>
      </p:sp>
      <p:sp>
        <p:nvSpPr>
          <p:cNvPr id="32773" name="Oval 5"/>
          <p:cNvSpPr>
            <a:spLocks noChangeArrowheads="1"/>
          </p:cNvSpPr>
          <p:nvPr/>
        </p:nvSpPr>
        <p:spPr bwMode="auto">
          <a:xfrm>
            <a:off x="0" y="3200400"/>
            <a:ext cx="2590800" cy="1371600"/>
          </a:xfrm>
          <a:prstGeom prst="ellipse">
            <a:avLst/>
          </a:prstGeom>
          <a:solidFill>
            <a:schemeClr val="bg1"/>
          </a:solidFill>
          <a:ln w="57150">
            <a:solidFill>
              <a:srgbClr val="CC0000"/>
            </a:solidFill>
            <a:round/>
            <a:headEnd/>
            <a:tailEnd/>
          </a:ln>
          <a:effectLst>
            <a:outerShdw blurRad="63500" dist="107763" dir="8100000" algn="ctr" rotWithShape="0">
              <a:schemeClr val="bg2">
                <a:alpha val="50000"/>
              </a:schemeClr>
            </a:outerShdw>
          </a:effectLst>
        </p:spPr>
        <p:txBody>
          <a:bodyPr wrap="none" lIns="91438" tIns="45718" rIns="91438" bIns="45718" anchor="ct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endParaRPr lang="en-US" altLang="en-US" smtClean="0">
              <a:latin typeface="Times New Roman" pitchFamily="18" charset="0"/>
            </a:endParaRPr>
          </a:p>
        </p:txBody>
      </p:sp>
      <p:sp>
        <p:nvSpPr>
          <p:cNvPr id="13316" name="Text Box 6"/>
          <p:cNvSpPr txBox="1">
            <a:spLocks noChangeArrowheads="1"/>
          </p:cNvSpPr>
          <p:nvPr/>
        </p:nvSpPr>
        <p:spPr bwMode="auto">
          <a:xfrm>
            <a:off x="5848351" y="2173289"/>
            <a:ext cx="184727" cy="461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8" tIns="45718" rIns="91438" bIns="45718">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endParaRPr lang="fr-FR" altLang="en-US"/>
          </a:p>
        </p:txBody>
      </p:sp>
      <p:sp>
        <p:nvSpPr>
          <p:cNvPr id="13317" name="Text Box 7"/>
          <p:cNvSpPr txBox="1">
            <a:spLocks noChangeArrowheads="1"/>
          </p:cNvSpPr>
          <p:nvPr/>
        </p:nvSpPr>
        <p:spPr bwMode="auto">
          <a:xfrm>
            <a:off x="5848351" y="2173289"/>
            <a:ext cx="184727" cy="461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8" tIns="45718" rIns="91438" bIns="45718">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endParaRPr lang="fr-FR" altLang="en-US"/>
          </a:p>
        </p:txBody>
      </p:sp>
      <p:sp>
        <p:nvSpPr>
          <p:cNvPr id="13318" name="Text Box 10"/>
          <p:cNvSpPr txBox="1">
            <a:spLocks noChangeArrowheads="1"/>
          </p:cNvSpPr>
          <p:nvPr/>
        </p:nvSpPr>
        <p:spPr bwMode="auto">
          <a:xfrm>
            <a:off x="525463" y="3635376"/>
            <a:ext cx="1465462" cy="47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8" tIns="45718" rIns="91438" bIns="45718">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altLang="en-US" sz="2500" b="1"/>
              <a:t>Concept</a:t>
            </a:r>
          </a:p>
        </p:txBody>
      </p:sp>
      <p:sp>
        <p:nvSpPr>
          <p:cNvPr id="13319" name="Text Box 12"/>
          <p:cNvSpPr txBox="1">
            <a:spLocks noChangeArrowheads="1"/>
          </p:cNvSpPr>
          <p:nvPr/>
        </p:nvSpPr>
        <p:spPr bwMode="auto">
          <a:xfrm rot="-1370861">
            <a:off x="2344992" y="3427388"/>
            <a:ext cx="3690430" cy="400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8" tIns="45718" rIns="91438" bIns="45718">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altLang="en-US" sz="2000" b="1" u="sng"/>
              <a:t>Increasing Readiness Levels</a:t>
            </a:r>
          </a:p>
        </p:txBody>
      </p:sp>
      <p:sp>
        <p:nvSpPr>
          <p:cNvPr id="32781" name="Oval 13"/>
          <p:cNvSpPr>
            <a:spLocks noChangeArrowheads="1"/>
          </p:cNvSpPr>
          <p:nvPr/>
        </p:nvSpPr>
        <p:spPr bwMode="auto">
          <a:xfrm>
            <a:off x="457200" y="5029200"/>
            <a:ext cx="3124200" cy="1600200"/>
          </a:xfrm>
          <a:prstGeom prst="ellipse">
            <a:avLst/>
          </a:prstGeom>
          <a:solidFill>
            <a:schemeClr val="bg1"/>
          </a:solidFill>
          <a:ln w="57150">
            <a:solidFill>
              <a:srgbClr val="CC0000"/>
            </a:solidFill>
            <a:round/>
            <a:headEnd/>
            <a:tailEnd/>
          </a:ln>
          <a:effectLst>
            <a:outerShdw blurRad="63500" dist="107763" dir="8100000" algn="ctr" rotWithShape="0">
              <a:schemeClr val="bg2">
                <a:alpha val="50000"/>
              </a:schemeClr>
            </a:outerShdw>
          </a:effectLst>
        </p:spPr>
        <p:txBody>
          <a:bodyPr wrap="none" lIns="91438" tIns="45718" rIns="91438" bIns="45718" anchor="ct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endParaRPr lang="en-US" altLang="en-US" smtClean="0">
              <a:latin typeface="Times New Roman" pitchFamily="18" charset="0"/>
            </a:endParaRPr>
          </a:p>
        </p:txBody>
      </p:sp>
      <p:sp>
        <p:nvSpPr>
          <p:cNvPr id="13321" name="Text Box 14"/>
          <p:cNvSpPr txBox="1">
            <a:spLocks noChangeArrowheads="1"/>
          </p:cNvSpPr>
          <p:nvPr/>
        </p:nvSpPr>
        <p:spPr bwMode="auto">
          <a:xfrm>
            <a:off x="762000" y="5257801"/>
            <a:ext cx="3200400" cy="1169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8" rIns="91438" bIns="45718">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altLang="en-US" sz="1400" b="1" u="sng"/>
              <a:t>Attributes:</a:t>
            </a:r>
          </a:p>
          <a:p>
            <a:r>
              <a:rPr lang="en-US" altLang="en-US" sz="1400" b="1"/>
              <a:t>Peer review of ideas and </a:t>
            </a:r>
          </a:p>
          <a:p>
            <a:r>
              <a:rPr lang="en-US" altLang="en-US" sz="1400" b="1"/>
              <a:t>studies at science, engineering, and data management </a:t>
            </a:r>
          </a:p>
          <a:p>
            <a:r>
              <a:rPr lang="en-US" altLang="en-US" sz="1400" b="1"/>
              <a:t>community level.</a:t>
            </a:r>
          </a:p>
        </p:txBody>
      </p:sp>
      <p:grpSp>
        <p:nvGrpSpPr>
          <p:cNvPr id="13322" name="Group 20"/>
          <p:cNvGrpSpPr>
            <a:grpSpLocks/>
          </p:cNvGrpSpPr>
          <p:nvPr/>
        </p:nvGrpSpPr>
        <p:grpSpPr bwMode="auto">
          <a:xfrm>
            <a:off x="1751015" y="1989139"/>
            <a:ext cx="4725987" cy="3733800"/>
            <a:chOff x="1152" y="1296"/>
            <a:chExt cx="2976" cy="2352"/>
          </a:xfrm>
        </p:grpSpPr>
        <p:sp>
          <p:nvSpPr>
            <p:cNvPr id="32772" name="Oval 4"/>
            <p:cNvSpPr>
              <a:spLocks noChangeArrowheads="1"/>
            </p:cNvSpPr>
            <p:nvPr/>
          </p:nvSpPr>
          <p:spPr bwMode="auto">
            <a:xfrm>
              <a:off x="1152" y="1296"/>
              <a:ext cx="1680" cy="864"/>
            </a:xfrm>
            <a:prstGeom prst="ellipse">
              <a:avLst/>
            </a:prstGeom>
            <a:solidFill>
              <a:schemeClr val="bg1"/>
            </a:solidFill>
            <a:ln w="57150">
              <a:solidFill>
                <a:srgbClr val="EEE800"/>
              </a:solidFill>
              <a:round/>
              <a:headEnd/>
              <a:tailEnd/>
            </a:ln>
            <a:effectLst>
              <a:outerShdw blurRad="63500" dist="107763" dir="8100000" algn="ctr" rotWithShape="0">
                <a:schemeClr val="bg2">
                  <a:alpha val="50000"/>
                </a:schemeClr>
              </a:outerShdw>
            </a:effectLst>
          </p:spPr>
          <p:txBody>
            <a:bodyPr wrap="none" anchor="ct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endParaRPr lang="en-US" altLang="en-US" smtClean="0">
                <a:latin typeface="Times New Roman" pitchFamily="18" charset="0"/>
              </a:endParaRPr>
            </a:p>
          </p:txBody>
        </p:sp>
        <p:sp>
          <p:nvSpPr>
            <p:cNvPr id="13330" name="Text Box 11"/>
            <p:cNvSpPr txBox="1">
              <a:spLocks noChangeArrowheads="1"/>
            </p:cNvSpPr>
            <p:nvPr/>
          </p:nvSpPr>
          <p:spPr bwMode="auto">
            <a:xfrm>
              <a:off x="1670" y="1561"/>
              <a:ext cx="554" cy="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altLang="en-US" sz="2500" b="1"/>
                <a:t>Pilot</a:t>
              </a:r>
            </a:p>
          </p:txBody>
        </p:sp>
        <p:sp>
          <p:nvSpPr>
            <p:cNvPr id="32783" name="Oval 15"/>
            <p:cNvSpPr>
              <a:spLocks noChangeArrowheads="1"/>
            </p:cNvSpPr>
            <p:nvPr/>
          </p:nvSpPr>
          <p:spPr bwMode="auto">
            <a:xfrm>
              <a:off x="2304" y="2592"/>
              <a:ext cx="1824" cy="1056"/>
            </a:xfrm>
            <a:prstGeom prst="ellipse">
              <a:avLst/>
            </a:prstGeom>
            <a:solidFill>
              <a:schemeClr val="bg1"/>
            </a:solidFill>
            <a:ln w="57150">
              <a:solidFill>
                <a:srgbClr val="EEE800"/>
              </a:solidFill>
              <a:round/>
              <a:headEnd/>
              <a:tailEnd/>
            </a:ln>
            <a:effectLst>
              <a:outerShdw blurRad="63500" dist="107763" dir="8100000" algn="ctr" rotWithShape="0">
                <a:schemeClr val="bg2">
                  <a:alpha val="50000"/>
                </a:schemeClr>
              </a:outerShdw>
            </a:effectLst>
          </p:spPr>
          <p:txBody>
            <a:bodyPr wrap="none" anchor="ct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endParaRPr lang="en-US" altLang="en-US" smtClean="0">
                <a:latin typeface="Times New Roman" pitchFamily="18" charset="0"/>
              </a:endParaRPr>
            </a:p>
          </p:txBody>
        </p:sp>
        <p:sp>
          <p:nvSpPr>
            <p:cNvPr id="13332" name="Text Box 16"/>
            <p:cNvSpPr txBox="1">
              <a:spLocks noChangeArrowheads="1"/>
            </p:cNvSpPr>
            <p:nvPr/>
          </p:nvSpPr>
          <p:spPr bwMode="auto">
            <a:xfrm>
              <a:off x="2448" y="2736"/>
              <a:ext cx="1584" cy="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altLang="en-US" sz="1400" b="1" u="sng"/>
                <a:t>Attributes:</a:t>
              </a:r>
              <a:r>
                <a:rPr lang="en-US" altLang="en-US" sz="1400" u="sng"/>
                <a:t> </a:t>
              </a:r>
            </a:p>
            <a:p>
              <a:r>
                <a:rPr lang="en-US" altLang="en-US" sz="1400" b="1"/>
                <a:t>Planning, negotiating,  testing, and approval within appropriate local, regional, global arenas.</a:t>
              </a:r>
              <a:r>
                <a:rPr lang="en-US" altLang="en-US" sz="1400"/>
                <a:t> </a:t>
              </a:r>
            </a:p>
          </p:txBody>
        </p:sp>
      </p:grpSp>
      <p:grpSp>
        <p:nvGrpSpPr>
          <p:cNvPr id="13323" name="Group 21"/>
          <p:cNvGrpSpPr>
            <a:grpSpLocks/>
          </p:cNvGrpSpPr>
          <p:nvPr/>
        </p:nvGrpSpPr>
        <p:grpSpPr bwMode="auto">
          <a:xfrm>
            <a:off x="3733800" y="914401"/>
            <a:ext cx="5410200" cy="3352800"/>
            <a:chOff x="2352" y="576"/>
            <a:chExt cx="3408" cy="2112"/>
          </a:xfrm>
        </p:grpSpPr>
        <p:sp>
          <p:nvSpPr>
            <p:cNvPr id="32771" name="Oval 3"/>
            <p:cNvSpPr>
              <a:spLocks noChangeArrowheads="1"/>
            </p:cNvSpPr>
            <p:nvPr/>
          </p:nvSpPr>
          <p:spPr bwMode="auto">
            <a:xfrm>
              <a:off x="2352" y="576"/>
              <a:ext cx="2016" cy="960"/>
            </a:xfrm>
            <a:prstGeom prst="ellipse">
              <a:avLst/>
            </a:prstGeom>
            <a:solidFill>
              <a:schemeClr val="bg1"/>
            </a:solidFill>
            <a:ln w="57150">
              <a:solidFill>
                <a:srgbClr val="0000FF"/>
              </a:solidFill>
              <a:round/>
              <a:headEnd/>
              <a:tailEnd/>
            </a:ln>
            <a:effectLst>
              <a:outerShdw blurRad="63500" dist="107763" dir="8100000" algn="ctr" rotWithShape="0">
                <a:schemeClr val="bg2">
                  <a:alpha val="50000"/>
                </a:schemeClr>
              </a:outerShdw>
            </a:effectLst>
          </p:spPr>
          <p:txBody>
            <a:bodyPr wrap="none" anchor="ct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endParaRPr lang="en-US" altLang="en-US" smtClean="0">
                <a:latin typeface="Times New Roman" pitchFamily="18" charset="0"/>
              </a:endParaRPr>
            </a:p>
          </p:txBody>
        </p:sp>
        <p:sp>
          <p:nvSpPr>
            <p:cNvPr id="13326" name="Text Box 8"/>
            <p:cNvSpPr txBox="1">
              <a:spLocks noChangeArrowheads="1"/>
            </p:cNvSpPr>
            <p:nvPr/>
          </p:nvSpPr>
          <p:spPr bwMode="auto">
            <a:xfrm>
              <a:off x="2923" y="907"/>
              <a:ext cx="1584" cy="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altLang="en-US" sz="2500" b="1"/>
                <a:t>Mature</a:t>
              </a:r>
            </a:p>
          </p:txBody>
        </p:sp>
        <p:sp>
          <p:nvSpPr>
            <p:cNvPr id="32785" name="Oval 17"/>
            <p:cNvSpPr>
              <a:spLocks noChangeArrowheads="1"/>
            </p:cNvSpPr>
            <p:nvPr/>
          </p:nvSpPr>
          <p:spPr bwMode="auto">
            <a:xfrm>
              <a:off x="3648" y="1584"/>
              <a:ext cx="2112" cy="1104"/>
            </a:xfrm>
            <a:prstGeom prst="ellipse">
              <a:avLst/>
            </a:prstGeom>
            <a:solidFill>
              <a:schemeClr val="bg1"/>
            </a:solidFill>
            <a:ln w="57150">
              <a:solidFill>
                <a:srgbClr val="0000FF"/>
              </a:solidFill>
              <a:round/>
              <a:headEnd/>
              <a:tailEnd/>
            </a:ln>
            <a:effectLst>
              <a:outerShdw blurRad="63500" dist="107763" dir="8100000" algn="ctr" rotWithShape="0">
                <a:schemeClr val="bg2">
                  <a:alpha val="50000"/>
                </a:schemeClr>
              </a:outerShdw>
            </a:effectLst>
          </p:spPr>
          <p:txBody>
            <a:bodyPr wrap="none" anchor="ct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endParaRPr lang="en-US" altLang="en-US" smtClean="0">
                <a:latin typeface="Times New Roman" pitchFamily="18" charset="0"/>
              </a:endParaRPr>
            </a:p>
          </p:txBody>
        </p:sp>
        <p:sp>
          <p:nvSpPr>
            <p:cNvPr id="13328" name="Text Box 18"/>
            <p:cNvSpPr txBox="1">
              <a:spLocks noChangeArrowheads="1"/>
            </p:cNvSpPr>
            <p:nvPr/>
          </p:nvSpPr>
          <p:spPr bwMode="auto">
            <a:xfrm>
              <a:off x="3986" y="1680"/>
              <a:ext cx="1774" cy="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altLang="en-US" sz="1400" b="1" u="sng"/>
                <a:t>Attributes:</a:t>
              </a:r>
              <a:r>
                <a:rPr lang="en-US" altLang="en-US" sz="1400"/>
                <a:t> </a:t>
              </a:r>
            </a:p>
            <a:p>
              <a:r>
                <a:rPr lang="en-US" altLang="en-US" sz="1400" b="1"/>
                <a:t>Products of the global </a:t>
              </a:r>
            </a:p>
            <a:p>
              <a:r>
                <a:rPr lang="en-US" altLang="en-US" sz="1400" b="1"/>
                <a:t>ocean observing system are </a:t>
              </a:r>
            </a:p>
            <a:p>
              <a:r>
                <a:rPr lang="en-US" altLang="en-US" sz="1400" b="1"/>
                <a:t>well understood, documented, </a:t>
              </a:r>
            </a:p>
            <a:p>
              <a:r>
                <a:rPr lang="en-US" altLang="en-US" sz="1400" b="1"/>
                <a:t>consistently available, and </a:t>
              </a:r>
            </a:p>
            <a:p>
              <a:r>
                <a:rPr lang="en-US" altLang="en-US" sz="1400" b="1"/>
                <a:t>of societal benefit.</a:t>
              </a:r>
              <a:r>
                <a:rPr lang="en-US" altLang="en-US" sz="1400"/>
                <a:t>  </a:t>
              </a:r>
            </a:p>
          </p:txBody>
        </p:sp>
      </p:grpSp>
      <p:sp>
        <p:nvSpPr>
          <p:cNvPr id="13324" name="Rectangle 2"/>
          <p:cNvSpPr txBox="1">
            <a:spLocks noChangeArrowheads="1"/>
          </p:cNvSpPr>
          <p:nvPr/>
        </p:nvSpPr>
        <p:spPr bwMode="auto">
          <a:xfrm>
            <a:off x="457202" y="411164"/>
            <a:ext cx="8137525" cy="763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295" tIns="41148" rIns="82295" bIns="41148" anchor="ctr"/>
          <a:lstStyle/>
          <a:p>
            <a:r>
              <a:rPr lang="en-US" altLang="en-US" sz="1800">
                <a:solidFill>
                  <a:schemeClr val="tx2"/>
                </a:solidFill>
                <a:cs typeface="Arial" pitchFamily="34" charset="0"/>
              </a:rPr>
              <a:t>Towards sustained system: requirements, observations, data management</a:t>
            </a:r>
            <a:r>
              <a:rPr lang="en-US" altLang="en-US" b="1">
                <a:solidFill>
                  <a:schemeClr val="tx2"/>
                </a:solidFill>
                <a:cs typeface="Arial" pitchFamily="34" charset="0"/>
              </a:rPr>
              <a:t/>
            </a:r>
            <a:br>
              <a:rPr lang="en-US" altLang="en-US" b="1">
                <a:solidFill>
                  <a:schemeClr val="tx2"/>
                </a:solidFill>
                <a:cs typeface="Arial" pitchFamily="34" charset="0"/>
              </a:rPr>
            </a:br>
            <a:r>
              <a:rPr lang="en-US" altLang="en-US" sz="2900" b="1">
                <a:solidFill>
                  <a:schemeClr val="tx2"/>
                </a:solidFill>
                <a:cs typeface="Arial" pitchFamily="34" charset="0"/>
              </a:rPr>
              <a:t>Readiness</a:t>
            </a: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143002" y="260352"/>
            <a:ext cx="6831013" cy="461665"/>
          </a:xfrm>
          <a:prstGeom prst="rect">
            <a:avLst/>
          </a:prstGeom>
          <a:solidFill>
            <a:schemeClr val="bg1">
              <a:lumMod val="85000"/>
            </a:schemeClr>
          </a:solidFill>
        </p:spPr>
        <p:txBody>
          <a:bodyPr>
            <a:spAutoFit/>
          </a:bodyPr>
          <a:lstStyle/>
          <a:p>
            <a:pPr algn="ctr">
              <a:defRPr/>
            </a:pPr>
            <a:r>
              <a:rPr lang="en-AU" b="1" dirty="0">
                <a:latin typeface="Arial" charset="0"/>
                <a:ea typeface="ＭＳ Ｐゴシック" charset="-128"/>
                <a:cs typeface="Arial" panose="020B0604020202020204" pitchFamily="34" charset="0"/>
              </a:rPr>
              <a:t> </a:t>
            </a:r>
            <a:r>
              <a:rPr lang="en-AU" sz="1800" b="1" dirty="0">
                <a:latin typeface="Arial" charset="0"/>
                <a:ea typeface="ＭＳ Ｐゴシック" charset="-128"/>
                <a:cs typeface="Arial" panose="020B0604020202020204" pitchFamily="34" charset="0"/>
              </a:rPr>
              <a:t>Essential Ocean Variables: all GOOS panels</a:t>
            </a:r>
          </a:p>
        </p:txBody>
      </p:sp>
      <p:pic>
        <p:nvPicPr>
          <p:cNvPr id="16389"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30479" y="3933057"/>
            <a:ext cx="3751927" cy="2664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6"/>
          <p:cNvPicPr>
            <a:picLocks noChangeAspect="1" noChangeArrowheads="1"/>
          </p:cNvPicPr>
          <p:nvPr/>
        </p:nvPicPr>
        <p:blipFill rotWithShape="1">
          <a:blip r:embed="rId3">
            <a:extLst>
              <a:ext uri="{28A0092B-C50C-407E-A947-70E740481C1C}">
                <a14:useLocalDpi xmlns:a14="http://schemas.microsoft.com/office/drawing/2010/main" val="0"/>
              </a:ext>
            </a:extLst>
          </a:blip>
          <a:srcRect l="24073" t="37976" r="11680" b="13780"/>
          <a:stretch/>
        </p:blipFill>
        <p:spPr bwMode="auto">
          <a:xfrm>
            <a:off x="258792" y="818349"/>
            <a:ext cx="8723614" cy="31147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23528" y="3933057"/>
            <a:ext cx="4906951" cy="2123658"/>
          </a:xfrm>
          <a:prstGeom prst="rect">
            <a:avLst/>
          </a:prstGeom>
          <a:noFill/>
          <a:ln w="28575">
            <a:solidFill>
              <a:srgbClr val="FF0000"/>
            </a:solidFill>
          </a:ln>
        </p:spPr>
        <p:txBody>
          <a:bodyPr wrap="square" rtlCol="0">
            <a:spAutoFit/>
          </a:bodyPr>
          <a:lstStyle/>
          <a:p>
            <a:r>
              <a:rPr lang="en-US" sz="1200" b="1" dirty="0"/>
              <a:t>Relevance:</a:t>
            </a:r>
            <a:r>
              <a:rPr lang="en-US" sz="1200" dirty="0"/>
              <a:t> The variable is effective in addressing the overall GOOS Themes – Climate, Operational Ocean Services, and Ocean Health</a:t>
            </a:r>
            <a:r>
              <a:rPr lang="en-US" sz="1200" dirty="0" smtClean="0"/>
              <a:t>.</a:t>
            </a:r>
          </a:p>
          <a:p>
            <a:endParaRPr lang="en-US" sz="1200" dirty="0"/>
          </a:p>
          <a:p>
            <a:r>
              <a:rPr lang="en-US" sz="1200" b="1" dirty="0"/>
              <a:t>Feasibility:</a:t>
            </a:r>
            <a:r>
              <a:rPr lang="en-US" sz="1200" dirty="0"/>
              <a:t> Observing or deriving the variable on a global scale is technically feasible using proven, scientifically understood methods.</a:t>
            </a:r>
          </a:p>
          <a:p>
            <a:endParaRPr lang="en-US" sz="1200" b="1" dirty="0" smtClean="0"/>
          </a:p>
          <a:p>
            <a:r>
              <a:rPr lang="en-US" sz="1200" b="1" dirty="0" smtClean="0"/>
              <a:t>Cost </a:t>
            </a:r>
            <a:r>
              <a:rPr lang="en-US" sz="1200" b="1" dirty="0"/>
              <a:t>effectiveness:</a:t>
            </a:r>
            <a:r>
              <a:rPr lang="en-US" sz="1200" dirty="0"/>
              <a:t> Generating and archiving data on the variable is affordable, mainly relying on coordinated observing systems using proven technology, taking advantage where possible of historical datasets.</a:t>
            </a:r>
          </a:p>
          <a:p>
            <a:endParaRPr lang="en-US" sz="1200" dirty="0"/>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354" y="44624"/>
            <a:ext cx="4112539" cy="6264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88640"/>
            <a:ext cx="4344235" cy="61971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26672631"/>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30" y="1124744"/>
            <a:ext cx="9159430" cy="50094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2744156" y="260648"/>
            <a:ext cx="3700052" cy="523220"/>
          </a:xfrm>
          <a:prstGeom prst="rect">
            <a:avLst/>
          </a:prstGeom>
          <a:noFill/>
        </p:spPr>
        <p:txBody>
          <a:bodyPr wrap="none" rtlCol="0">
            <a:spAutoFit/>
          </a:bodyPr>
          <a:lstStyle/>
          <a:p>
            <a:r>
              <a:rPr lang="en-US" sz="2800" b="1" dirty="0"/>
              <a:t>GOOS 2030 </a:t>
            </a:r>
            <a:r>
              <a:rPr lang="en-US" sz="2800" b="1" dirty="0" smtClean="0"/>
              <a:t>Strategy</a:t>
            </a:r>
            <a:endParaRPr lang="en-US" sz="2800" b="1" dirty="0"/>
          </a:p>
        </p:txBody>
      </p:sp>
    </p:spTree>
    <p:extLst>
      <p:ext uri="{BB962C8B-B14F-4D97-AF65-F5344CB8AC3E}">
        <p14:creationId xmlns:p14="http://schemas.microsoft.com/office/powerpoint/2010/main" val="1810887046"/>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B563AA76-5E10-455F-AE39-AEF177AC9DD3}"/>
              </a:ext>
            </a:extLst>
          </p:cNvPr>
          <p:cNvSpPr/>
          <p:nvPr/>
        </p:nvSpPr>
        <p:spPr>
          <a:xfrm>
            <a:off x="339778" y="1371600"/>
            <a:ext cx="8499423" cy="1147803"/>
          </a:xfrm>
          <a:prstGeom prst="rect">
            <a:avLst/>
          </a:prstGeom>
          <a:solidFill>
            <a:srgbClr val="5EC1E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u="sng" dirty="0"/>
              <a:t>OceanObs’19: An Ocean of Opportunity:</a:t>
            </a:r>
          </a:p>
          <a:p>
            <a:pPr marL="285750" indent="-285750" algn="l">
              <a:buFont typeface="Arial" panose="020B0604020202020204" pitchFamily="34" charset="0"/>
              <a:buChar char="•"/>
            </a:pPr>
            <a:r>
              <a:rPr lang="en-US" sz="1400" dirty="0"/>
              <a:t>1200 ocean observing scientists, program managers, policy experts, and users expected</a:t>
            </a:r>
          </a:p>
          <a:p>
            <a:pPr marL="285750" indent="-285750" algn="l">
              <a:buFont typeface="Arial" panose="020B0604020202020204" pitchFamily="34" charset="0"/>
              <a:buChar char="•"/>
            </a:pPr>
            <a:r>
              <a:rPr lang="en-US" sz="1400" dirty="0"/>
              <a:t>7 continents represented, including solicitation and publication of conference white papers</a:t>
            </a:r>
          </a:p>
          <a:p>
            <a:pPr marL="285750" indent="-285750" algn="l">
              <a:buFont typeface="Arial" panose="020B0604020202020204" pitchFamily="34" charset="0"/>
              <a:buChar char="•"/>
            </a:pPr>
            <a:r>
              <a:rPr lang="en-US" sz="1400" dirty="0"/>
              <a:t>3 organizing committees (Program, Sponsor, Local Organizing)</a:t>
            </a:r>
          </a:p>
        </p:txBody>
      </p:sp>
      <p:sp>
        <p:nvSpPr>
          <p:cNvPr id="10" name="Rectangle 9">
            <a:extLst>
              <a:ext uri="{FF2B5EF4-FFF2-40B4-BE49-F238E27FC236}">
                <a16:creationId xmlns="" xmlns:a16="http://schemas.microsoft.com/office/drawing/2014/main" id="{47127D61-84FE-4271-AEB4-CB501182DB9B}"/>
              </a:ext>
            </a:extLst>
          </p:cNvPr>
          <p:cNvSpPr/>
          <p:nvPr/>
        </p:nvSpPr>
        <p:spPr>
          <a:xfrm>
            <a:off x="0" y="0"/>
            <a:ext cx="9144000" cy="1219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a:extLst>
              <a:ext uri="{FF2B5EF4-FFF2-40B4-BE49-F238E27FC236}">
                <a16:creationId xmlns="" xmlns:a16="http://schemas.microsoft.com/office/drawing/2014/main" id="{18710F73-DFF9-4084-873C-D1CAB394401F}"/>
              </a:ext>
            </a:extLst>
          </p:cNvPr>
          <p:cNvPicPr>
            <a:picLocks noChangeAspect="1"/>
          </p:cNvPicPr>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4041192" y="91617"/>
            <a:ext cx="1066800" cy="1066800"/>
          </a:xfrm>
          <a:prstGeom prst="rect">
            <a:avLst/>
          </a:prstGeom>
        </p:spPr>
      </p:pic>
      <p:sp>
        <p:nvSpPr>
          <p:cNvPr id="3" name="Rectangle 2">
            <a:extLst>
              <a:ext uri="{FF2B5EF4-FFF2-40B4-BE49-F238E27FC236}">
                <a16:creationId xmlns="" xmlns:a16="http://schemas.microsoft.com/office/drawing/2014/main" id="{B481CFE0-DCAA-43B2-8795-964C5328532B}"/>
              </a:ext>
            </a:extLst>
          </p:cNvPr>
          <p:cNvSpPr/>
          <p:nvPr/>
        </p:nvSpPr>
        <p:spPr>
          <a:xfrm>
            <a:off x="339160" y="218166"/>
            <a:ext cx="2971800" cy="7982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600" dirty="0">
                <a:solidFill>
                  <a:srgbClr val="16445F"/>
                </a:solidFill>
                <a:latin typeface="+mj-lt"/>
                <a:cs typeface="Helvetica" panose="020B0604020202020204" pitchFamily="34" charset="0"/>
              </a:rPr>
              <a:t>September 16-20, 2019</a:t>
            </a:r>
          </a:p>
          <a:p>
            <a:pPr algn="l"/>
            <a:r>
              <a:rPr lang="en-US" sz="1600" dirty="0">
                <a:solidFill>
                  <a:srgbClr val="16445F"/>
                </a:solidFill>
                <a:latin typeface="+mj-lt"/>
                <a:cs typeface="Helvetica" panose="020B0604020202020204" pitchFamily="34" charset="0"/>
              </a:rPr>
              <a:t>Honolulu Convention Center</a:t>
            </a:r>
          </a:p>
          <a:p>
            <a:pPr algn="l"/>
            <a:r>
              <a:rPr lang="en-US" sz="1600" dirty="0">
                <a:solidFill>
                  <a:srgbClr val="16445F"/>
                </a:solidFill>
                <a:latin typeface="+mj-lt"/>
                <a:cs typeface="Helvetica" panose="020B0604020202020204" pitchFamily="34" charset="0"/>
              </a:rPr>
              <a:t>Honolulu, HI, USA</a:t>
            </a:r>
          </a:p>
        </p:txBody>
      </p:sp>
      <p:sp>
        <p:nvSpPr>
          <p:cNvPr id="4" name="Rectangle 3">
            <a:extLst>
              <a:ext uri="{FF2B5EF4-FFF2-40B4-BE49-F238E27FC236}">
                <a16:creationId xmlns="" xmlns:a16="http://schemas.microsoft.com/office/drawing/2014/main" id="{4FBFCAE7-BEBC-4B51-8F91-6E28D9F0E99A}"/>
              </a:ext>
            </a:extLst>
          </p:cNvPr>
          <p:cNvSpPr/>
          <p:nvPr/>
        </p:nvSpPr>
        <p:spPr>
          <a:xfrm>
            <a:off x="5791199" y="218166"/>
            <a:ext cx="3048000" cy="7982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600" dirty="0">
                <a:solidFill>
                  <a:srgbClr val="F28D2C"/>
                </a:solidFill>
              </a:rPr>
              <a:t>For more info:</a:t>
            </a:r>
          </a:p>
          <a:p>
            <a:pPr algn="r"/>
            <a:r>
              <a:rPr lang="en-US" sz="1600" dirty="0">
                <a:solidFill>
                  <a:srgbClr val="F28D2C"/>
                </a:solidFill>
              </a:rPr>
              <a:t>www.oceanobs19.net</a:t>
            </a:r>
          </a:p>
          <a:p>
            <a:pPr algn="r"/>
            <a:r>
              <a:rPr lang="en-US" sz="1600" dirty="0">
                <a:solidFill>
                  <a:srgbClr val="F28D2C"/>
                </a:solidFill>
              </a:rPr>
              <a:t>info@oceanobs19.net</a:t>
            </a:r>
          </a:p>
        </p:txBody>
      </p:sp>
      <p:pic>
        <p:nvPicPr>
          <p:cNvPr id="11" name="Picture 10">
            <a:extLst>
              <a:ext uri="{FF2B5EF4-FFF2-40B4-BE49-F238E27FC236}">
                <a16:creationId xmlns="" xmlns:a16="http://schemas.microsoft.com/office/drawing/2014/main" id="{1409F465-3F9E-4800-A2E0-062718FAF05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39777" y="2965246"/>
            <a:ext cx="3510148" cy="1248604"/>
          </a:xfrm>
          <a:prstGeom prst="rect">
            <a:avLst/>
          </a:prstGeom>
        </p:spPr>
      </p:pic>
      <p:pic>
        <p:nvPicPr>
          <p:cNvPr id="12" name="Picture 11">
            <a:extLst>
              <a:ext uri="{FF2B5EF4-FFF2-40B4-BE49-F238E27FC236}">
                <a16:creationId xmlns="" xmlns:a16="http://schemas.microsoft.com/office/drawing/2014/main" id="{4583B28C-78D8-4BDB-AFD5-2284CB75D5A0}"/>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39777" y="4246933"/>
            <a:ext cx="3505200" cy="805115"/>
          </a:xfrm>
          <a:prstGeom prst="rect">
            <a:avLst/>
          </a:prstGeom>
        </p:spPr>
      </p:pic>
      <p:pic>
        <p:nvPicPr>
          <p:cNvPr id="13" name="Picture 12">
            <a:extLst>
              <a:ext uri="{FF2B5EF4-FFF2-40B4-BE49-F238E27FC236}">
                <a16:creationId xmlns="" xmlns:a16="http://schemas.microsoft.com/office/drawing/2014/main" id="{2408B7A3-5A6A-4727-9A38-2D22E115568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473798" y="5821487"/>
            <a:ext cx="1195833" cy="717500"/>
          </a:xfrm>
          <a:prstGeom prst="rect">
            <a:avLst/>
          </a:prstGeom>
        </p:spPr>
      </p:pic>
      <p:pic>
        <p:nvPicPr>
          <p:cNvPr id="14" name="Picture 13">
            <a:extLst>
              <a:ext uri="{FF2B5EF4-FFF2-40B4-BE49-F238E27FC236}">
                <a16:creationId xmlns="" xmlns:a16="http://schemas.microsoft.com/office/drawing/2014/main" id="{5FE386CE-AD57-4B98-9760-8B10A1927EBC}"/>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339778" y="5085134"/>
            <a:ext cx="3505201" cy="712509"/>
          </a:xfrm>
          <a:prstGeom prst="rect">
            <a:avLst/>
          </a:prstGeom>
        </p:spPr>
      </p:pic>
      <p:sp>
        <p:nvSpPr>
          <p:cNvPr id="16" name="TextBox 15">
            <a:extLst>
              <a:ext uri="{FF2B5EF4-FFF2-40B4-BE49-F238E27FC236}">
                <a16:creationId xmlns="" xmlns:a16="http://schemas.microsoft.com/office/drawing/2014/main" id="{8FB3FF2A-01EE-479D-83B6-C838740687FD}"/>
              </a:ext>
            </a:extLst>
          </p:cNvPr>
          <p:cNvSpPr txBox="1"/>
          <p:nvPr/>
        </p:nvSpPr>
        <p:spPr>
          <a:xfrm>
            <a:off x="403277" y="2667000"/>
            <a:ext cx="3441700" cy="338554"/>
          </a:xfrm>
          <a:prstGeom prst="rect">
            <a:avLst/>
          </a:prstGeom>
          <a:noFill/>
        </p:spPr>
        <p:txBody>
          <a:bodyPr wrap="square" rtlCol="0">
            <a:spAutoFit/>
          </a:bodyPr>
          <a:lstStyle/>
          <a:p>
            <a:pPr algn="ctr"/>
            <a:r>
              <a:rPr lang="en-US" sz="1600" dirty="0">
                <a:solidFill>
                  <a:srgbClr val="F28D2C"/>
                </a:solidFill>
              </a:rPr>
              <a:t>Conference Themes*</a:t>
            </a:r>
          </a:p>
        </p:txBody>
      </p:sp>
      <p:pic>
        <p:nvPicPr>
          <p:cNvPr id="6246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40511" y="2852937"/>
            <a:ext cx="4779963" cy="342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2834116"/>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 y="764704"/>
            <a:ext cx="9037817" cy="5098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86638713"/>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ane4bf-datap1.s3-eu-west-1.amazonaws.com/wmocms/s3fs-public/ckeditor/files/ocean-observations.jpg?8i6iO.fNui6Q_KbTmVGW.EzKXjP0ocY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128" y="76815"/>
            <a:ext cx="8611344" cy="60884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2475545"/>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08" y="0"/>
            <a:ext cx="9036496" cy="68732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02306480"/>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685800" y="152401"/>
            <a:ext cx="8350250" cy="1692275"/>
          </a:xfrm>
        </p:spPr>
        <p:txBody>
          <a:bodyPr/>
          <a:lstStyle/>
          <a:p>
            <a:pPr eaLnBrk="1" hangingPunct="1"/>
            <a:r>
              <a:rPr lang="en-US" altLang="en-US" sz="2800" b="1" smtClean="0"/>
              <a:t>GOOS</a:t>
            </a:r>
            <a:br>
              <a:rPr lang="en-US" altLang="en-US" sz="2800" b="1" smtClean="0"/>
            </a:br>
            <a:r>
              <a:rPr lang="en-US" altLang="en-US" sz="2800" i="1" smtClean="0"/>
              <a:t>essential observations for societal benefit</a:t>
            </a:r>
            <a:r>
              <a:rPr lang="en-US" altLang="en-US" sz="4000" smtClean="0"/>
              <a:t/>
            </a:r>
            <a:br>
              <a:rPr lang="en-US" altLang="en-US" sz="4000" smtClean="0"/>
            </a:br>
            <a:r>
              <a:rPr lang="en-US" altLang="en-US" sz="3200" smtClean="0"/>
              <a:t>Climate, operational services, ocean health</a:t>
            </a:r>
          </a:p>
        </p:txBody>
      </p:sp>
      <p:grpSp>
        <p:nvGrpSpPr>
          <p:cNvPr id="6147" name="Group 3"/>
          <p:cNvGrpSpPr>
            <a:grpSpLocks/>
          </p:cNvGrpSpPr>
          <p:nvPr/>
        </p:nvGrpSpPr>
        <p:grpSpPr bwMode="auto">
          <a:xfrm>
            <a:off x="-1588" y="2492375"/>
            <a:ext cx="9180513" cy="2311400"/>
            <a:chOff x="-222101" y="2420243"/>
            <a:chExt cx="9439994" cy="2376909"/>
          </a:xfrm>
        </p:grpSpPr>
        <p:pic>
          <p:nvPicPr>
            <p:cNvPr id="6149" name="Picture 9" descr="container-port-sm.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64136" y="2420243"/>
              <a:ext cx="3146425" cy="235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11" descr="Coral-reef-near-Fiji-007.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84168" y="2420243"/>
              <a:ext cx="3133725" cy="234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Picture 12" descr="INDIA_-_Drought.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22101" y="2422252"/>
              <a:ext cx="3209925" cy="237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3" y="116632"/>
            <a:ext cx="9186117" cy="59818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99213825"/>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692696"/>
            <a:ext cx="8568952" cy="61459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367962" y="116632"/>
            <a:ext cx="6255880" cy="461665"/>
          </a:xfrm>
          <a:prstGeom prst="rect">
            <a:avLst/>
          </a:prstGeom>
          <a:noFill/>
        </p:spPr>
        <p:txBody>
          <a:bodyPr wrap="none" rtlCol="0">
            <a:spAutoFit/>
          </a:bodyPr>
          <a:lstStyle/>
          <a:p>
            <a:r>
              <a:rPr lang="en-US" b="1" dirty="0" smtClean="0"/>
              <a:t>GCOS Essential Climate Variables (ECVs)</a:t>
            </a:r>
            <a:endParaRPr lang="en-US" b="1" dirty="0"/>
          </a:p>
        </p:txBody>
      </p:sp>
    </p:spTree>
    <p:extLst>
      <p:ext uri="{BB962C8B-B14F-4D97-AF65-F5344CB8AC3E}">
        <p14:creationId xmlns:p14="http://schemas.microsoft.com/office/powerpoint/2010/main" val="4277181253"/>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60648"/>
            <a:ext cx="4253662" cy="5976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8" y="260648"/>
            <a:ext cx="4175661" cy="5976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50859772"/>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908720"/>
            <a:ext cx="7890842" cy="39353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769052" y="260648"/>
            <a:ext cx="4883068" cy="461665"/>
          </a:xfrm>
          <a:prstGeom prst="rect">
            <a:avLst/>
          </a:prstGeom>
          <a:noFill/>
        </p:spPr>
        <p:txBody>
          <a:bodyPr wrap="none" rtlCol="0">
            <a:spAutoFit/>
          </a:bodyPr>
          <a:lstStyle/>
          <a:p>
            <a:r>
              <a:rPr lang="en-US" b="1" dirty="0" smtClean="0"/>
              <a:t>GCOS Global Climate Indicators</a:t>
            </a:r>
            <a:endParaRPr lang="en-US" b="1" dirty="0"/>
          </a:p>
        </p:txBody>
      </p:sp>
      <p:sp>
        <p:nvSpPr>
          <p:cNvPr id="17" name="Rectangle 16"/>
          <p:cNvSpPr/>
          <p:nvPr/>
        </p:nvSpPr>
        <p:spPr>
          <a:xfrm>
            <a:off x="142248" y="5190291"/>
            <a:ext cx="8390192" cy="83099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US" sz="1600" dirty="0" smtClean="0"/>
              <a:t>The Indicators are </a:t>
            </a:r>
            <a:r>
              <a:rPr lang="en-US" sz="1600" dirty="0"/>
              <a:t>meant be used to tell stories about climate change in a way that can be understood by </a:t>
            </a:r>
            <a:r>
              <a:rPr lang="en-US" sz="1600" dirty="0" smtClean="0"/>
              <a:t>non-experts</a:t>
            </a:r>
          </a:p>
          <a:p>
            <a:pPr marL="285750" indent="-285750">
              <a:buFont typeface="Arial" panose="020B0604020202020204" pitchFamily="34" charset="0"/>
              <a:buChar char="•"/>
            </a:pPr>
            <a:r>
              <a:rPr lang="en-US" sz="1600" dirty="0" smtClean="0"/>
              <a:t>The Indicators </a:t>
            </a:r>
            <a:r>
              <a:rPr lang="en-US" sz="1600" dirty="0"/>
              <a:t>are not limited to specific datasets or certain </a:t>
            </a:r>
            <a:r>
              <a:rPr lang="en-US" sz="1600" dirty="0" smtClean="0"/>
              <a:t>storylines</a:t>
            </a:r>
          </a:p>
        </p:txBody>
      </p:sp>
    </p:spTree>
    <p:extLst>
      <p:ext uri="{BB962C8B-B14F-4D97-AF65-F5344CB8AC3E}">
        <p14:creationId xmlns:p14="http://schemas.microsoft.com/office/powerpoint/2010/main" val="919545510"/>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rot="16200000">
            <a:off x="-3191231" y="3190607"/>
            <a:ext cx="6858003" cy="475543"/>
            <a:chOff x="508738" y="3792312"/>
            <a:chExt cx="12192003" cy="634057"/>
          </a:xfrm>
        </p:grpSpPr>
        <p:sp>
          <p:nvSpPr>
            <p:cNvPr id="8" name="Rectangle 7"/>
            <p:cNvSpPr/>
            <p:nvPr/>
          </p:nvSpPr>
          <p:spPr>
            <a:xfrm>
              <a:off x="508741" y="3792312"/>
              <a:ext cx="12192000" cy="212996"/>
            </a:xfrm>
            <a:prstGeom prst="rect">
              <a:avLst/>
            </a:prstGeom>
            <a:solidFill>
              <a:srgbClr val="F492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8742" y="3999948"/>
              <a:ext cx="12191999" cy="212996"/>
            </a:xfrm>
            <a:prstGeom prst="rect">
              <a:avLst/>
            </a:prstGeom>
            <a:solidFill>
              <a:srgbClr val="0CAD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08738" y="4213373"/>
              <a:ext cx="12191999" cy="212996"/>
            </a:xfrm>
            <a:prstGeom prst="rect">
              <a:avLst/>
            </a:prstGeom>
            <a:solidFill>
              <a:srgbClr val="0A8F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itle 1"/>
          <p:cNvSpPr txBox="1">
            <a:spLocks/>
          </p:cNvSpPr>
          <p:nvPr/>
        </p:nvSpPr>
        <p:spPr>
          <a:xfrm>
            <a:off x="315474" y="1"/>
            <a:ext cx="8828526" cy="888273"/>
          </a:xfrm>
          <a:prstGeom prst="rect">
            <a:avLst/>
          </a:prstGeom>
          <a:solidFill>
            <a:srgbClr val="0DADEA"/>
          </a:solidFill>
          <a:ln>
            <a:noFill/>
          </a:ln>
        </p:spPr>
        <p:txBody>
          <a:bodyPr anchor="ctr">
            <a:normAutofit/>
          </a:bodyPr>
          <a:lstStyle>
            <a:lvl1pPr algn="r" defTabSz="914400" rtl="0" eaLnBrk="1" latinLnBrk="0" hangingPunct="1">
              <a:lnSpc>
                <a:spcPct val="90000"/>
              </a:lnSpc>
              <a:spcBef>
                <a:spcPct val="0"/>
              </a:spcBef>
              <a:buNone/>
              <a:defRPr sz="3600" b="1" kern="1200">
                <a:solidFill>
                  <a:schemeClr val="bg1"/>
                </a:solidFill>
                <a:latin typeface="Calibri" panose="020F0502020204030204" pitchFamily="34" charset="0"/>
                <a:ea typeface="+mj-ea"/>
                <a:cs typeface="+mj-cs"/>
              </a:defRPr>
            </a:lvl1pPr>
          </a:lstStyle>
          <a:p>
            <a:r>
              <a:rPr lang="en-GB" dirty="0" smtClean="0">
                <a:latin typeface="Trebuchet MS" panose="020B0603020202020204" pitchFamily="34" charset="0"/>
              </a:rPr>
              <a:t>Global Climate Indicators</a:t>
            </a:r>
            <a:endParaRPr lang="en-GB" dirty="0">
              <a:latin typeface="Trebuchet MS" panose="020B0603020202020204" pitchFamily="34" charset="0"/>
            </a:endParaRPr>
          </a:p>
        </p:txBody>
      </p:sp>
      <p:grpSp>
        <p:nvGrpSpPr>
          <p:cNvPr id="11" name="Group 10"/>
          <p:cNvGrpSpPr/>
          <p:nvPr/>
        </p:nvGrpSpPr>
        <p:grpSpPr>
          <a:xfrm>
            <a:off x="1298050" y="1069857"/>
            <a:ext cx="6512946" cy="4326564"/>
            <a:chOff x="540689" y="0"/>
            <a:chExt cx="5422789" cy="2676479"/>
          </a:xfrm>
        </p:grpSpPr>
        <p:sp>
          <p:nvSpPr>
            <p:cNvPr id="14" name="Rounded Rectangle 13"/>
            <p:cNvSpPr/>
            <p:nvPr/>
          </p:nvSpPr>
          <p:spPr>
            <a:xfrm>
              <a:off x="540689" y="7952"/>
              <a:ext cx="1200150" cy="484505"/>
            </a:xfrm>
            <a:prstGeom prst="roundRect">
              <a:avLst/>
            </a:prstGeom>
            <a:ln w="28575"/>
          </p:spPr>
          <p:style>
            <a:lnRef idx="2">
              <a:schemeClr val="accent2"/>
            </a:lnRef>
            <a:fillRef idx="1">
              <a:schemeClr val="lt1"/>
            </a:fillRef>
            <a:effectRef idx="0">
              <a:schemeClr val="accent2"/>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15000"/>
                </a:lnSpc>
                <a:spcAft>
                  <a:spcPts val="600"/>
                </a:spcAft>
              </a:pPr>
              <a:r>
                <a:rPr lang="fr-CH" sz="1600" b="1" dirty="0" err="1">
                  <a:effectLst/>
                  <a:latin typeface="Trebuchet MS" panose="020B0603020202020204" pitchFamily="34" charset="0"/>
                  <a:ea typeface="SimSun"/>
                  <a:cs typeface="Times New Roman"/>
                </a:rPr>
                <a:t>Temperature</a:t>
              </a:r>
              <a:r>
                <a:rPr lang="fr-CH" sz="1600" b="1" dirty="0">
                  <a:effectLst/>
                  <a:latin typeface="Trebuchet MS" panose="020B0603020202020204" pitchFamily="34" charset="0"/>
                  <a:ea typeface="SimSun"/>
                  <a:cs typeface="Times New Roman"/>
                </a:rPr>
                <a:t> and </a:t>
              </a:r>
              <a:r>
                <a:rPr lang="fr-CH" sz="1600" b="1" dirty="0" err="1">
                  <a:effectLst/>
                  <a:latin typeface="Trebuchet MS" panose="020B0603020202020204" pitchFamily="34" charset="0"/>
                  <a:ea typeface="SimSun"/>
                  <a:cs typeface="Times New Roman"/>
                </a:rPr>
                <a:t>Energy</a:t>
              </a:r>
              <a:endParaRPr lang="en-US" sz="1400" dirty="0">
                <a:effectLst/>
                <a:latin typeface="Trebuchet MS" panose="020B0603020202020204" pitchFamily="34" charset="0"/>
                <a:ea typeface="SimSun"/>
                <a:cs typeface="Times New Roman"/>
              </a:endParaRPr>
            </a:p>
          </p:txBody>
        </p:sp>
        <p:sp>
          <p:nvSpPr>
            <p:cNvPr id="15" name="Rounded Rectangle 14"/>
            <p:cNvSpPr/>
            <p:nvPr/>
          </p:nvSpPr>
          <p:spPr>
            <a:xfrm>
              <a:off x="1948070" y="0"/>
              <a:ext cx="1200150" cy="484505"/>
            </a:xfrm>
            <a:prstGeom prst="roundRect">
              <a:avLst/>
            </a:prstGeom>
            <a:ln w="28575"/>
          </p:spPr>
          <p:style>
            <a:lnRef idx="2">
              <a:schemeClr val="accent1"/>
            </a:lnRef>
            <a:fillRef idx="1">
              <a:schemeClr val="l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15000"/>
                </a:lnSpc>
                <a:spcAft>
                  <a:spcPts val="600"/>
                </a:spcAft>
              </a:pPr>
              <a:r>
                <a:rPr lang="fr-CH" sz="1600" b="1">
                  <a:effectLst/>
                  <a:latin typeface="Trebuchet MS" panose="020B0603020202020204" pitchFamily="34" charset="0"/>
                  <a:ea typeface="SimSun"/>
                  <a:cs typeface="Times New Roman"/>
                </a:rPr>
                <a:t>Atmospheric Composition</a:t>
              </a:r>
              <a:endParaRPr lang="en-US" sz="1400">
                <a:effectLst/>
                <a:latin typeface="Trebuchet MS" panose="020B0603020202020204" pitchFamily="34" charset="0"/>
                <a:ea typeface="SimSun"/>
                <a:cs typeface="Times New Roman"/>
              </a:endParaRPr>
            </a:p>
          </p:txBody>
        </p:sp>
        <p:sp>
          <p:nvSpPr>
            <p:cNvPr id="16" name="Rounded Rectangle 15"/>
            <p:cNvSpPr/>
            <p:nvPr/>
          </p:nvSpPr>
          <p:spPr>
            <a:xfrm>
              <a:off x="3355451" y="7952"/>
              <a:ext cx="1200647" cy="484505"/>
            </a:xfrm>
            <a:prstGeom prst="roundRect">
              <a:avLst/>
            </a:prstGeom>
            <a:ln w="28575">
              <a:solidFill>
                <a:schemeClr val="accent6">
                  <a:lumMod val="75000"/>
                </a:schemeClr>
              </a:solidFill>
            </a:ln>
          </p:spPr>
          <p:style>
            <a:lnRef idx="2">
              <a:schemeClr val="accent3"/>
            </a:lnRef>
            <a:fillRef idx="1">
              <a:schemeClr val="lt1"/>
            </a:fillRef>
            <a:effectRef idx="0">
              <a:schemeClr val="accent3"/>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15000"/>
                </a:lnSpc>
                <a:spcAft>
                  <a:spcPts val="600"/>
                </a:spcAft>
              </a:pPr>
              <a:r>
                <a:rPr lang="fr-CH" sz="1600" b="1">
                  <a:effectLst/>
                  <a:latin typeface="Trebuchet MS" panose="020B0603020202020204" pitchFamily="34" charset="0"/>
                  <a:ea typeface="SimSun"/>
                  <a:cs typeface="Times New Roman"/>
                </a:rPr>
                <a:t>Ocean and Water</a:t>
              </a:r>
              <a:endParaRPr lang="en-US" sz="1400">
                <a:effectLst/>
                <a:latin typeface="Trebuchet MS" panose="020B0603020202020204" pitchFamily="34" charset="0"/>
                <a:ea typeface="SimSun"/>
                <a:cs typeface="Times New Roman"/>
              </a:endParaRPr>
            </a:p>
          </p:txBody>
        </p:sp>
        <p:sp>
          <p:nvSpPr>
            <p:cNvPr id="17" name="Rounded Rectangle 16"/>
            <p:cNvSpPr/>
            <p:nvPr/>
          </p:nvSpPr>
          <p:spPr>
            <a:xfrm>
              <a:off x="4762831" y="0"/>
              <a:ext cx="1200647" cy="484505"/>
            </a:xfrm>
            <a:prstGeom prst="roundRect">
              <a:avLst/>
            </a:prstGeom>
            <a:ln w="28575"/>
          </p:spPr>
          <p:style>
            <a:lnRef idx="2">
              <a:schemeClr val="accent5"/>
            </a:lnRef>
            <a:fillRef idx="1">
              <a:schemeClr val="lt1"/>
            </a:fillRef>
            <a:effectRef idx="0">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15000"/>
                </a:lnSpc>
                <a:spcAft>
                  <a:spcPts val="600"/>
                </a:spcAft>
              </a:pPr>
              <a:r>
                <a:rPr lang="fr-CH" sz="1600" b="1">
                  <a:effectLst/>
                  <a:latin typeface="Trebuchet MS" panose="020B0603020202020204" pitchFamily="34" charset="0"/>
                  <a:ea typeface="SimSun"/>
                  <a:cs typeface="Times New Roman"/>
                </a:rPr>
                <a:t>Cryosphere</a:t>
              </a:r>
              <a:endParaRPr lang="en-US" sz="1400">
                <a:effectLst/>
                <a:latin typeface="Trebuchet MS" panose="020B0603020202020204" pitchFamily="34" charset="0"/>
                <a:ea typeface="SimSun"/>
                <a:cs typeface="Times New Roman"/>
              </a:endParaRPr>
            </a:p>
          </p:txBody>
        </p:sp>
        <p:sp>
          <p:nvSpPr>
            <p:cNvPr id="18" name="Rounded Rectangle 17"/>
            <p:cNvSpPr/>
            <p:nvPr/>
          </p:nvSpPr>
          <p:spPr>
            <a:xfrm>
              <a:off x="540689" y="530152"/>
              <a:ext cx="1200150" cy="1033145"/>
            </a:xfrm>
            <a:prstGeom prst="roundRect">
              <a:avLst/>
            </a:prstGeom>
            <a:solidFill>
              <a:schemeClr val="accent2"/>
            </a:solidFill>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15000"/>
                </a:lnSpc>
                <a:spcAft>
                  <a:spcPts val="600"/>
                </a:spcAft>
              </a:pPr>
              <a:r>
                <a:rPr lang="fr-CH" sz="1600" b="1" dirty="0">
                  <a:effectLst/>
                  <a:latin typeface="Trebuchet MS" panose="020B0603020202020204" pitchFamily="34" charset="0"/>
                  <a:ea typeface="SimSun"/>
                  <a:cs typeface="Times New Roman"/>
                </a:rPr>
                <a:t>Surface </a:t>
              </a:r>
              <a:r>
                <a:rPr lang="fr-CH" sz="1600" b="1" dirty="0" err="1">
                  <a:effectLst/>
                  <a:latin typeface="Trebuchet MS" panose="020B0603020202020204" pitchFamily="34" charset="0"/>
                  <a:ea typeface="SimSun"/>
                  <a:cs typeface="Times New Roman"/>
                </a:rPr>
                <a:t>Temperature</a:t>
              </a:r>
              <a:endParaRPr lang="en-US" sz="1400" dirty="0">
                <a:effectLst/>
                <a:latin typeface="Trebuchet MS" panose="020B0603020202020204" pitchFamily="34" charset="0"/>
                <a:ea typeface="SimSun"/>
                <a:cs typeface="Times New Roman"/>
              </a:endParaRPr>
            </a:p>
          </p:txBody>
        </p:sp>
        <p:sp>
          <p:nvSpPr>
            <p:cNvPr id="19" name="Rounded Rectangle 18"/>
            <p:cNvSpPr/>
            <p:nvPr/>
          </p:nvSpPr>
          <p:spPr>
            <a:xfrm>
              <a:off x="540689" y="1635383"/>
              <a:ext cx="1200150" cy="1033145"/>
            </a:xfrm>
            <a:prstGeom prst="roundRect">
              <a:avLst/>
            </a:prstGeom>
            <a:solidFill>
              <a:schemeClr val="accent2"/>
            </a:solidFill>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15000"/>
                </a:lnSpc>
                <a:spcAft>
                  <a:spcPts val="600"/>
                </a:spcAft>
              </a:pPr>
              <a:r>
                <a:rPr lang="en-US" sz="1600" b="1">
                  <a:effectLst/>
                  <a:latin typeface="Trebuchet MS" panose="020B0603020202020204" pitchFamily="34" charset="0"/>
                  <a:ea typeface="SimSun"/>
                  <a:cs typeface="Times New Roman"/>
                </a:rPr>
                <a:t>Ocean Heat</a:t>
              </a:r>
              <a:endParaRPr lang="en-US" sz="1400">
                <a:effectLst/>
                <a:latin typeface="Trebuchet MS" panose="020B0603020202020204" pitchFamily="34" charset="0"/>
                <a:ea typeface="SimSun"/>
                <a:cs typeface="Times New Roman"/>
              </a:endParaRPr>
            </a:p>
          </p:txBody>
        </p:sp>
        <p:sp>
          <p:nvSpPr>
            <p:cNvPr id="20" name="Rounded Rectangle 19"/>
            <p:cNvSpPr/>
            <p:nvPr/>
          </p:nvSpPr>
          <p:spPr>
            <a:xfrm>
              <a:off x="1948070" y="538103"/>
              <a:ext cx="1200150" cy="10331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15000"/>
                </a:lnSpc>
                <a:spcAft>
                  <a:spcPts val="600"/>
                </a:spcAft>
              </a:pPr>
              <a:r>
                <a:rPr lang="fr-CH" sz="1600" b="1" dirty="0" err="1">
                  <a:effectLst/>
                  <a:latin typeface="Trebuchet MS" panose="020B0603020202020204" pitchFamily="34" charset="0"/>
                  <a:ea typeface="SimSun"/>
                  <a:cs typeface="Times New Roman"/>
                </a:rPr>
                <a:t>Atmospheric</a:t>
              </a:r>
              <a:r>
                <a:rPr lang="fr-CH" sz="1600" b="1" dirty="0">
                  <a:effectLst/>
                  <a:latin typeface="Trebuchet MS" panose="020B0603020202020204" pitchFamily="34" charset="0"/>
                  <a:ea typeface="SimSun"/>
                  <a:cs typeface="Times New Roman"/>
                </a:rPr>
                <a:t> CO</a:t>
              </a:r>
              <a:r>
                <a:rPr lang="fr-CH" sz="1600" b="1" baseline="-25000" dirty="0">
                  <a:effectLst/>
                  <a:latin typeface="Trebuchet MS" panose="020B0603020202020204" pitchFamily="34" charset="0"/>
                  <a:ea typeface="SimSun"/>
                  <a:cs typeface="Times New Roman"/>
                </a:rPr>
                <a:t>2</a:t>
              </a:r>
              <a:endParaRPr lang="en-US" sz="1400" dirty="0">
                <a:effectLst/>
                <a:latin typeface="Trebuchet MS" panose="020B0603020202020204" pitchFamily="34" charset="0"/>
                <a:ea typeface="SimSun"/>
                <a:cs typeface="Times New Roman"/>
              </a:endParaRPr>
            </a:p>
          </p:txBody>
        </p:sp>
        <p:sp>
          <p:nvSpPr>
            <p:cNvPr id="21" name="Rounded Rectangle 20"/>
            <p:cNvSpPr/>
            <p:nvPr/>
          </p:nvSpPr>
          <p:spPr>
            <a:xfrm>
              <a:off x="3355451" y="538103"/>
              <a:ext cx="1200150" cy="1033145"/>
            </a:xfrm>
            <a:prstGeom prst="roundRect">
              <a:avLst/>
            </a:prstGeom>
            <a:solidFill>
              <a:schemeClr val="accent6">
                <a:lumMod val="75000"/>
              </a:schemeClr>
            </a:solidFill>
          </p:spPr>
          <p:style>
            <a:lnRef idx="2">
              <a:schemeClr val="accent3">
                <a:shade val="50000"/>
              </a:schemeClr>
            </a:lnRef>
            <a:fillRef idx="1">
              <a:schemeClr val="accent3"/>
            </a:fillRef>
            <a:effectRef idx="0">
              <a:schemeClr val="accent3"/>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15000"/>
                </a:lnSpc>
                <a:spcAft>
                  <a:spcPts val="600"/>
                </a:spcAft>
              </a:pPr>
              <a:r>
                <a:rPr lang="fr-CH" sz="1600" b="1">
                  <a:effectLst/>
                  <a:latin typeface="Trebuchet MS" panose="020B0603020202020204" pitchFamily="34" charset="0"/>
                  <a:ea typeface="SimSun"/>
                  <a:cs typeface="Times New Roman"/>
                </a:rPr>
                <a:t>Ocean Acidification</a:t>
              </a:r>
              <a:endParaRPr lang="en-US" sz="1400">
                <a:effectLst/>
                <a:latin typeface="Trebuchet MS" panose="020B0603020202020204" pitchFamily="34" charset="0"/>
                <a:ea typeface="SimSun"/>
                <a:cs typeface="Times New Roman"/>
              </a:endParaRPr>
            </a:p>
          </p:txBody>
        </p:sp>
        <p:sp>
          <p:nvSpPr>
            <p:cNvPr id="22" name="Rounded Rectangle 21"/>
            <p:cNvSpPr/>
            <p:nvPr/>
          </p:nvSpPr>
          <p:spPr>
            <a:xfrm>
              <a:off x="3355451" y="1643334"/>
              <a:ext cx="1200150" cy="1033145"/>
            </a:xfrm>
            <a:prstGeom prst="roundRect">
              <a:avLst/>
            </a:prstGeom>
            <a:solidFill>
              <a:schemeClr val="accent6">
                <a:lumMod val="75000"/>
              </a:schemeClr>
            </a:solidFill>
          </p:spPr>
          <p:style>
            <a:lnRef idx="2">
              <a:schemeClr val="accent3">
                <a:shade val="50000"/>
              </a:schemeClr>
            </a:lnRef>
            <a:fillRef idx="1">
              <a:schemeClr val="accent3"/>
            </a:fillRef>
            <a:effectRef idx="0">
              <a:schemeClr val="accent3"/>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15000"/>
                </a:lnSpc>
                <a:spcAft>
                  <a:spcPts val="600"/>
                </a:spcAft>
              </a:pPr>
              <a:r>
                <a:rPr lang="fr-CH" sz="1600" b="1">
                  <a:effectLst/>
                  <a:latin typeface="Trebuchet MS" panose="020B0603020202020204" pitchFamily="34" charset="0"/>
                  <a:ea typeface="SimSun"/>
                  <a:cs typeface="Times New Roman"/>
                </a:rPr>
                <a:t>Sea Level</a:t>
              </a:r>
              <a:endParaRPr lang="en-US" sz="1400">
                <a:effectLst/>
                <a:latin typeface="Trebuchet MS" panose="020B0603020202020204" pitchFamily="34" charset="0"/>
                <a:ea typeface="SimSun"/>
                <a:cs typeface="Times New Roman"/>
              </a:endParaRPr>
            </a:p>
          </p:txBody>
        </p:sp>
        <p:sp>
          <p:nvSpPr>
            <p:cNvPr id="23" name="Rounded Rectangle 22"/>
            <p:cNvSpPr/>
            <p:nvPr/>
          </p:nvSpPr>
          <p:spPr>
            <a:xfrm>
              <a:off x="4762831" y="546054"/>
              <a:ext cx="1200150" cy="1033145"/>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15000"/>
                </a:lnSpc>
                <a:spcAft>
                  <a:spcPts val="600"/>
                </a:spcAft>
              </a:pPr>
              <a:r>
                <a:rPr lang="fr-CH" sz="1600" b="1">
                  <a:effectLst/>
                  <a:latin typeface="Trebuchet MS" panose="020B0603020202020204" pitchFamily="34" charset="0"/>
                  <a:ea typeface="SimSun"/>
                  <a:cs typeface="Times New Roman"/>
                </a:rPr>
                <a:t>Glacier Mass Balance</a:t>
              </a:r>
              <a:endParaRPr lang="en-US" sz="1400">
                <a:effectLst/>
                <a:latin typeface="Trebuchet MS" panose="020B0603020202020204" pitchFamily="34" charset="0"/>
                <a:ea typeface="SimSun"/>
                <a:cs typeface="Times New Roman"/>
              </a:endParaRPr>
            </a:p>
          </p:txBody>
        </p:sp>
        <p:sp>
          <p:nvSpPr>
            <p:cNvPr id="24" name="Rounded Rectangle 23"/>
            <p:cNvSpPr/>
            <p:nvPr/>
          </p:nvSpPr>
          <p:spPr>
            <a:xfrm>
              <a:off x="4762831" y="1643334"/>
              <a:ext cx="1200150" cy="1033145"/>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15000"/>
                </a:lnSpc>
                <a:spcAft>
                  <a:spcPts val="600"/>
                </a:spcAft>
              </a:pPr>
              <a:r>
                <a:rPr lang="en-US" sz="1600" b="1">
                  <a:effectLst/>
                  <a:latin typeface="Trebuchet MS" panose="020B0603020202020204" pitchFamily="34" charset="0"/>
                  <a:ea typeface="SimSun"/>
                  <a:cs typeface="Times New Roman"/>
                </a:rPr>
                <a:t>Arctic and Antarctic Sea Ice Extent</a:t>
              </a:r>
              <a:endParaRPr lang="en-US" sz="1400">
                <a:effectLst/>
                <a:latin typeface="Trebuchet MS" panose="020B0603020202020204" pitchFamily="34" charset="0"/>
                <a:ea typeface="SimSun"/>
                <a:cs typeface="Times New Roman"/>
              </a:endParaRPr>
            </a:p>
          </p:txBody>
        </p:sp>
      </p:grpSp>
      <p:sp>
        <p:nvSpPr>
          <p:cNvPr id="2" name="Rectangle 1"/>
          <p:cNvSpPr/>
          <p:nvPr/>
        </p:nvSpPr>
        <p:spPr>
          <a:xfrm>
            <a:off x="541837" y="5503297"/>
            <a:ext cx="8602163" cy="1938992"/>
          </a:xfrm>
          <a:prstGeom prst="rect">
            <a:avLst/>
          </a:prstGeom>
        </p:spPr>
        <p:txBody>
          <a:bodyPr wrap="square">
            <a:spAutoFit/>
          </a:bodyPr>
          <a:lstStyle/>
          <a:p>
            <a:pPr marL="285750" indent="-285750">
              <a:buFont typeface="Arial" panose="020B0604020202020204" pitchFamily="34" charset="0"/>
              <a:buChar char="•"/>
            </a:pPr>
            <a:r>
              <a:rPr lang="en-US" sz="2400" dirty="0" smtClean="0"/>
              <a:t>The Indicators are </a:t>
            </a:r>
            <a:r>
              <a:rPr lang="en-US" sz="2400" dirty="0"/>
              <a:t>meant be used to tell stories about climate change in a way that can be understood by </a:t>
            </a:r>
            <a:r>
              <a:rPr lang="en-US" sz="2400" dirty="0" smtClean="0"/>
              <a:t>non-experts</a:t>
            </a:r>
          </a:p>
          <a:p>
            <a:pPr marL="285750" indent="-285750">
              <a:buFont typeface="Arial" panose="020B0604020202020204" pitchFamily="34" charset="0"/>
              <a:buChar char="•"/>
            </a:pPr>
            <a:r>
              <a:rPr lang="en-US" sz="2400" dirty="0" smtClean="0"/>
              <a:t>The Indicators </a:t>
            </a:r>
            <a:r>
              <a:rPr lang="en-US" sz="2400" dirty="0"/>
              <a:t>are not limited to specific datasets or certain </a:t>
            </a:r>
            <a:r>
              <a:rPr lang="en-US" sz="2400" dirty="0" smtClean="0"/>
              <a:t>storylines</a:t>
            </a:r>
          </a:p>
        </p:txBody>
      </p:sp>
    </p:spTree>
    <p:extLst>
      <p:ext uri="{BB962C8B-B14F-4D97-AF65-F5344CB8AC3E}">
        <p14:creationId xmlns:p14="http://schemas.microsoft.com/office/powerpoint/2010/main" val="2601015487"/>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bwMode="auto">
          <a:xfrm>
            <a:off x="120715" y="908720"/>
            <a:ext cx="8915781" cy="5513412"/>
          </a:xfrm>
          <a:prstGeom prst="rect">
            <a:avLst/>
          </a:prstGeom>
          <a:noFill/>
          <a:ln>
            <a:noFill/>
          </a:ln>
        </p:spPr>
      </p:pic>
      <p:sp>
        <p:nvSpPr>
          <p:cNvPr id="3" name="TextBox 2"/>
          <p:cNvSpPr txBox="1"/>
          <p:nvPr/>
        </p:nvSpPr>
        <p:spPr>
          <a:xfrm>
            <a:off x="395536" y="188640"/>
            <a:ext cx="8202887" cy="830997"/>
          </a:xfrm>
          <a:prstGeom prst="rect">
            <a:avLst/>
          </a:prstGeom>
          <a:noFill/>
        </p:spPr>
        <p:txBody>
          <a:bodyPr wrap="none" rtlCol="0">
            <a:spAutoFit/>
          </a:bodyPr>
          <a:lstStyle/>
          <a:p>
            <a:r>
              <a:rPr lang="en-US" b="1" smtClean="0"/>
              <a:t>GCOS Strategy:   </a:t>
            </a:r>
            <a:r>
              <a:rPr lang="en-GB" b="1" dirty="0"/>
              <a:t>advocate - coordinate - communicate</a:t>
            </a:r>
            <a:endParaRPr lang="en-US" b="1" dirty="0"/>
          </a:p>
          <a:p>
            <a:endParaRPr lang="en-US" b="1" dirty="0"/>
          </a:p>
        </p:txBody>
      </p:sp>
    </p:spTree>
    <p:extLst>
      <p:ext uri="{BB962C8B-B14F-4D97-AF65-F5344CB8AC3E}">
        <p14:creationId xmlns:p14="http://schemas.microsoft.com/office/powerpoint/2010/main" val="692236877"/>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Content Placeholder 3" descr="GOOS image.jpg"/>
          <p:cNvPicPr>
            <a:picLocks noChangeAspect="1"/>
          </p:cNvPicPr>
          <p:nvPr/>
        </p:nvPicPr>
        <p:blipFill>
          <a:blip r:embed="rId2">
            <a:extLst>
              <a:ext uri="{28A0092B-C50C-407E-A947-70E740481C1C}">
                <a14:useLocalDpi xmlns:a14="http://schemas.microsoft.com/office/drawing/2010/main" val="0"/>
              </a:ext>
            </a:extLst>
          </a:blip>
          <a:srcRect l="-11676" r="-11676"/>
          <a:stretch>
            <a:fillRect/>
          </a:stretch>
        </p:blipFill>
        <p:spPr bwMode="auto">
          <a:xfrm>
            <a:off x="-1189038" y="0"/>
            <a:ext cx="118570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Rectangle 2"/>
          <p:cNvSpPr txBox="1">
            <a:spLocks noChangeArrowheads="1"/>
          </p:cNvSpPr>
          <p:nvPr/>
        </p:nvSpPr>
        <p:spPr bwMode="auto">
          <a:xfrm>
            <a:off x="323850" y="4221164"/>
            <a:ext cx="8497888"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r>
              <a:rPr lang="en-US" altLang="en-US" sz="3600" i="1">
                <a:solidFill>
                  <a:schemeClr val="bg1"/>
                </a:solidFill>
              </a:rPr>
              <a:t>Thank you</a:t>
            </a:r>
            <a:endParaRPr lang="en-AU" altLang="en-US" sz="3600">
              <a:solidFill>
                <a:schemeClr val="bg1"/>
              </a:solidFill>
            </a:endParaRPr>
          </a:p>
          <a:p>
            <a:pPr algn="ctr"/>
            <a:endParaRPr lang="en-US" altLang="en-US" sz="3200" i="1">
              <a:solidFill>
                <a:schemeClr val="bg1"/>
              </a:solidFill>
            </a:endParaRP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274639"/>
            <a:ext cx="8229600" cy="1143000"/>
          </a:xfrm>
        </p:spPr>
        <p:txBody>
          <a:bodyPr/>
          <a:lstStyle/>
          <a:p>
            <a:pPr algn="ctr"/>
            <a:r>
              <a:rPr lang="en-US" dirty="0" smtClean="0"/>
              <a:t>www.goosocean.org</a:t>
            </a:r>
            <a:endParaRPr lang="en-US" dirty="0"/>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6918" b="2893"/>
          <a:stretch/>
        </p:blipFill>
        <p:spPr bwMode="auto">
          <a:xfrm>
            <a:off x="179512" y="1196752"/>
            <a:ext cx="8942248" cy="45365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89315101"/>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107504" y="1124744"/>
            <a:ext cx="8856984" cy="5040560"/>
            <a:chOff x="467552" y="783930"/>
            <a:chExt cx="10845818" cy="5852431"/>
          </a:xfrm>
        </p:grpSpPr>
        <p:sp>
          <p:nvSpPr>
            <p:cNvPr id="2" name="Rectangle 3"/>
            <p:cNvSpPr txBox="1">
              <a:spLocks noChangeArrowheads="1"/>
            </p:cNvSpPr>
            <p:nvPr/>
          </p:nvSpPr>
          <p:spPr>
            <a:xfrm>
              <a:off x="8008881" y="2183161"/>
              <a:ext cx="3304489" cy="4453200"/>
            </a:xfrm>
            <a:prstGeom prst="rect">
              <a:avLst/>
            </a:prstGeom>
            <a:solidFill>
              <a:schemeClr val="bg1">
                <a:alpha val="80000"/>
              </a:schemeClr>
            </a:solidFill>
            <a:ln w="38100">
              <a:solidFill>
                <a:srgbClr val="E38201"/>
              </a:solidFill>
            </a:ln>
          </p:spPr>
          <p:txBody>
            <a:bodyPr anchor="t" anchorCtr="0"/>
            <a:lstStyle>
              <a:lvl1pPr marL="341313" indent="-341313" algn="l" rtl="0" eaLnBrk="0" fontAlgn="base" hangingPunct="0">
                <a:spcBef>
                  <a:spcPct val="20000"/>
                </a:spcBef>
                <a:spcAft>
                  <a:spcPct val="0"/>
                </a:spcAft>
                <a:buChar char="•"/>
                <a:defRPr sz="2400">
                  <a:solidFill>
                    <a:schemeClr val="tx1"/>
                  </a:solidFill>
                  <a:latin typeface="+mn-lt"/>
                  <a:ea typeface="ＭＳ Ｐゴシック" pitchFamily="34" charset="-128"/>
                  <a:cs typeface="+mn-cs"/>
                </a:defRPr>
              </a:lvl1pPr>
              <a:lvl2pPr marL="741363" indent="-284163" algn="l" rtl="0" eaLnBrk="0" fontAlgn="base" hangingPunct="0">
                <a:spcBef>
                  <a:spcPct val="20000"/>
                </a:spcBef>
                <a:spcAft>
                  <a:spcPct val="0"/>
                </a:spcAft>
                <a:buChar char="–"/>
                <a:defRPr sz="2000">
                  <a:solidFill>
                    <a:schemeClr val="tx1"/>
                  </a:solidFill>
                  <a:latin typeface="+mn-lt"/>
                  <a:ea typeface="ＭＳ Ｐゴシック" pitchFamily="34" charset="-128"/>
                </a:defRPr>
              </a:lvl2pPr>
              <a:lvl3pPr marL="1141413" indent="-227013" algn="l" rtl="0" eaLnBrk="0" fontAlgn="base" hangingPunct="0">
                <a:spcBef>
                  <a:spcPct val="20000"/>
                </a:spcBef>
                <a:spcAft>
                  <a:spcPct val="0"/>
                </a:spcAft>
                <a:buChar char="•"/>
                <a:defRPr>
                  <a:solidFill>
                    <a:schemeClr val="tx1"/>
                  </a:solidFill>
                  <a:latin typeface="+mn-lt"/>
                  <a:ea typeface="ＭＳ Ｐゴシック" pitchFamily="34" charset="-128"/>
                </a:defRPr>
              </a:lvl3pPr>
              <a:lvl4pPr marL="1598613" indent="-227013" algn="l" rtl="0" eaLnBrk="0" fontAlgn="base" hangingPunct="0">
                <a:spcBef>
                  <a:spcPct val="20000"/>
                </a:spcBef>
                <a:spcAft>
                  <a:spcPct val="0"/>
                </a:spcAft>
                <a:buChar char="–"/>
                <a:defRPr sz="1600">
                  <a:solidFill>
                    <a:schemeClr val="tx1"/>
                  </a:solidFill>
                  <a:latin typeface="+mn-lt"/>
                  <a:ea typeface="ＭＳ Ｐゴシック" pitchFamily="34" charset="-128"/>
                </a:defRPr>
              </a:lvl4pPr>
              <a:lvl5pPr marL="2055813" indent="-227013" algn="l" rtl="0" eaLnBrk="0" fontAlgn="base" hangingPunct="0">
                <a:spcBef>
                  <a:spcPct val="20000"/>
                </a:spcBef>
                <a:spcAft>
                  <a:spcPct val="0"/>
                </a:spcAft>
                <a:buChar char="»"/>
                <a:defRPr sz="1600">
                  <a:solidFill>
                    <a:schemeClr val="tx1"/>
                  </a:solidFill>
                  <a:latin typeface="+mn-lt"/>
                  <a:ea typeface="ＭＳ Ｐゴシック" pitchFamily="34" charset="-128"/>
                </a:defRPr>
              </a:lvl5pPr>
              <a:lvl6pPr marL="2514575" indent="-228597" algn="l" rtl="0" fontAlgn="base">
                <a:spcBef>
                  <a:spcPct val="20000"/>
                </a:spcBef>
                <a:spcAft>
                  <a:spcPct val="0"/>
                </a:spcAft>
                <a:buChar char="»"/>
                <a:defRPr sz="1600">
                  <a:solidFill>
                    <a:schemeClr val="tx1"/>
                  </a:solidFill>
                  <a:latin typeface="+mn-lt"/>
                  <a:ea typeface="+mn-ea"/>
                </a:defRPr>
              </a:lvl6pPr>
              <a:lvl7pPr marL="2971770" indent="-228597" algn="l" rtl="0" fontAlgn="base">
                <a:spcBef>
                  <a:spcPct val="20000"/>
                </a:spcBef>
                <a:spcAft>
                  <a:spcPct val="0"/>
                </a:spcAft>
                <a:buChar char="»"/>
                <a:defRPr sz="1600">
                  <a:solidFill>
                    <a:schemeClr val="tx1"/>
                  </a:solidFill>
                  <a:latin typeface="+mn-lt"/>
                  <a:ea typeface="+mn-ea"/>
                </a:defRPr>
              </a:lvl7pPr>
              <a:lvl8pPr marL="3428966" indent="-228597" algn="l" rtl="0" fontAlgn="base">
                <a:spcBef>
                  <a:spcPct val="20000"/>
                </a:spcBef>
                <a:spcAft>
                  <a:spcPct val="0"/>
                </a:spcAft>
                <a:buChar char="»"/>
                <a:defRPr sz="1600">
                  <a:solidFill>
                    <a:schemeClr val="tx1"/>
                  </a:solidFill>
                  <a:latin typeface="+mn-lt"/>
                  <a:ea typeface="+mn-ea"/>
                </a:defRPr>
              </a:lvl8pPr>
              <a:lvl9pPr marL="3886161" indent="-228597" algn="l" rtl="0" fontAlgn="base">
                <a:spcBef>
                  <a:spcPct val="20000"/>
                </a:spcBef>
                <a:spcAft>
                  <a:spcPct val="0"/>
                </a:spcAft>
                <a:buChar char="»"/>
                <a:defRPr sz="1600">
                  <a:solidFill>
                    <a:schemeClr val="tx1"/>
                  </a:solidFill>
                  <a:latin typeface="+mn-lt"/>
                  <a:ea typeface="+mn-ea"/>
                </a:defRPr>
              </a:lvl9pPr>
            </a:lstStyle>
            <a:p>
              <a:pPr marL="0" indent="0" eaLnBrk="1" hangingPunct="1">
                <a:lnSpc>
                  <a:spcPts val="1700"/>
                </a:lnSpc>
                <a:spcBef>
                  <a:spcPts val="0"/>
                </a:spcBef>
                <a:spcAft>
                  <a:spcPts val="0"/>
                </a:spcAft>
                <a:buNone/>
              </a:pPr>
              <a:r>
                <a:rPr lang="en-US" sz="1600" b="1" i="1" kern="0" dirty="0">
                  <a:cs typeface="Arial" panose="020B0604020202020204" pitchFamily="34" charset="0"/>
                </a:rPr>
                <a:t>Improving through innovation and renovation</a:t>
              </a:r>
              <a:endParaRPr lang="en-US" sz="1600" i="1" kern="0" dirty="0"/>
            </a:p>
          </p:txBody>
        </p:sp>
        <p:sp>
          <p:nvSpPr>
            <p:cNvPr id="3" name="Rectangle 3"/>
            <p:cNvSpPr txBox="1">
              <a:spLocks noChangeArrowheads="1"/>
            </p:cNvSpPr>
            <p:nvPr/>
          </p:nvSpPr>
          <p:spPr>
            <a:xfrm>
              <a:off x="4249584" y="2184803"/>
              <a:ext cx="3304489" cy="4451558"/>
            </a:xfrm>
            <a:prstGeom prst="rect">
              <a:avLst/>
            </a:prstGeom>
            <a:solidFill>
              <a:schemeClr val="bg1">
                <a:alpha val="80000"/>
              </a:schemeClr>
            </a:solidFill>
            <a:ln w="38100">
              <a:solidFill>
                <a:schemeClr val="accent6">
                  <a:lumMod val="75000"/>
                </a:schemeClr>
              </a:solidFill>
            </a:ln>
          </p:spPr>
          <p:txBody>
            <a:bodyPr anchor="t" anchorCtr="0"/>
            <a:lstStyle>
              <a:lvl1pPr marL="341313" indent="-341313" algn="l" rtl="0" eaLnBrk="0" fontAlgn="base" hangingPunct="0">
                <a:spcBef>
                  <a:spcPct val="20000"/>
                </a:spcBef>
                <a:spcAft>
                  <a:spcPct val="0"/>
                </a:spcAft>
                <a:buChar char="•"/>
                <a:defRPr sz="2400">
                  <a:solidFill>
                    <a:schemeClr val="tx1"/>
                  </a:solidFill>
                  <a:latin typeface="+mn-lt"/>
                  <a:ea typeface="ＭＳ Ｐゴシック" pitchFamily="34" charset="-128"/>
                  <a:cs typeface="+mn-cs"/>
                </a:defRPr>
              </a:lvl1pPr>
              <a:lvl2pPr marL="741363" indent="-284163" algn="l" rtl="0" eaLnBrk="0" fontAlgn="base" hangingPunct="0">
                <a:spcBef>
                  <a:spcPct val="20000"/>
                </a:spcBef>
                <a:spcAft>
                  <a:spcPct val="0"/>
                </a:spcAft>
                <a:buChar char="–"/>
                <a:defRPr sz="2000">
                  <a:solidFill>
                    <a:schemeClr val="tx1"/>
                  </a:solidFill>
                  <a:latin typeface="+mn-lt"/>
                  <a:ea typeface="ＭＳ Ｐゴシック" pitchFamily="34" charset="-128"/>
                </a:defRPr>
              </a:lvl2pPr>
              <a:lvl3pPr marL="1141413" indent="-227013" algn="l" rtl="0" eaLnBrk="0" fontAlgn="base" hangingPunct="0">
                <a:spcBef>
                  <a:spcPct val="20000"/>
                </a:spcBef>
                <a:spcAft>
                  <a:spcPct val="0"/>
                </a:spcAft>
                <a:buChar char="•"/>
                <a:defRPr>
                  <a:solidFill>
                    <a:schemeClr val="tx1"/>
                  </a:solidFill>
                  <a:latin typeface="+mn-lt"/>
                  <a:ea typeface="ＭＳ Ｐゴシック" pitchFamily="34" charset="-128"/>
                </a:defRPr>
              </a:lvl3pPr>
              <a:lvl4pPr marL="1598613" indent="-227013" algn="l" rtl="0" eaLnBrk="0" fontAlgn="base" hangingPunct="0">
                <a:spcBef>
                  <a:spcPct val="20000"/>
                </a:spcBef>
                <a:spcAft>
                  <a:spcPct val="0"/>
                </a:spcAft>
                <a:buChar char="–"/>
                <a:defRPr sz="1600">
                  <a:solidFill>
                    <a:schemeClr val="tx1"/>
                  </a:solidFill>
                  <a:latin typeface="+mn-lt"/>
                  <a:ea typeface="ＭＳ Ｐゴシック" pitchFamily="34" charset="-128"/>
                </a:defRPr>
              </a:lvl4pPr>
              <a:lvl5pPr marL="2055813" indent="-227013" algn="l" rtl="0" eaLnBrk="0" fontAlgn="base" hangingPunct="0">
                <a:spcBef>
                  <a:spcPct val="20000"/>
                </a:spcBef>
                <a:spcAft>
                  <a:spcPct val="0"/>
                </a:spcAft>
                <a:buChar char="»"/>
                <a:defRPr sz="1600">
                  <a:solidFill>
                    <a:schemeClr val="tx1"/>
                  </a:solidFill>
                  <a:latin typeface="+mn-lt"/>
                  <a:ea typeface="ＭＳ Ｐゴシック" pitchFamily="34" charset="-128"/>
                </a:defRPr>
              </a:lvl5pPr>
              <a:lvl6pPr marL="2514575" indent="-228597" algn="l" rtl="0" fontAlgn="base">
                <a:spcBef>
                  <a:spcPct val="20000"/>
                </a:spcBef>
                <a:spcAft>
                  <a:spcPct val="0"/>
                </a:spcAft>
                <a:buChar char="»"/>
                <a:defRPr sz="1600">
                  <a:solidFill>
                    <a:schemeClr val="tx1"/>
                  </a:solidFill>
                  <a:latin typeface="+mn-lt"/>
                  <a:ea typeface="+mn-ea"/>
                </a:defRPr>
              </a:lvl6pPr>
              <a:lvl7pPr marL="2971770" indent="-228597" algn="l" rtl="0" fontAlgn="base">
                <a:spcBef>
                  <a:spcPct val="20000"/>
                </a:spcBef>
                <a:spcAft>
                  <a:spcPct val="0"/>
                </a:spcAft>
                <a:buChar char="»"/>
                <a:defRPr sz="1600">
                  <a:solidFill>
                    <a:schemeClr val="tx1"/>
                  </a:solidFill>
                  <a:latin typeface="+mn-lt"/>
                  <a:ea typeface="+mn-ea"/>
                </a:defRPr>
              </a:lvl7pPr>
              <a:lvl8pPr marL="3428966" indent="-228597" algn="l" rtl="0" fontAlgn="base">
                <a:spcBef>
                  <a:spcPct val="20000"/>
                </a:spcBef>
                <a:spcAft>
                  <a:spcPct val="0"/>
                </a:spcAft>
                <a:buChar char="»"/>
                <a:defRPr sz="1600">
                  <a:solidFill>
                    <a:schemeClr val="tx1"/>
                  </a:solidFill>
                  <a:latin typeface="+mn-lt"/>
                  <a:ea typeface="+mn-ea"/>
                </a:defRPr>
              </a:lvl8pPr>
              <a:lvl9pPr marL="3886161" indent="-228597" algn="l" rtl="0" fontAlgn="base">
                <a:spcBef>
                  <a:spcPct val="20000"/>
                </a:spcBef>
                <a:spcAft>
                  <a:spcPct val="0"/>
                </a:spcAft>
                <a:buChar char="»"/>
                <a:defRPr sz="1600">
                  <a:solidFill>
                    <a:schemeClr val="tx1"/>
                  </a:solidFill>
                  <a:latin typeface="+mn-lt"/>
                  <a:ea typeface="+mn-ea"/>
                </a:defRPr>
              </a:lvl9pPr>
            </a:lstStyle>
            <a:p>
              <a:pPr marL="0" indent="0" eaLnBrk="1" hangingPunct="1">
                <a:lnSpc>
                  <a:spcPts val="1700"/>
                </a:lnSpc>
                <a:spcBef>
                  <a:spcPts val="0"/>
                </a:spcBef>
                <a:spcAft>
                  <a:spcPts val="0"/>
                </a:spcAft>
                <a:buNone/>
              </a:pPr>
              <a:r>
                <a:rPr lang="en-US" sz="1600" b="1" i="1" kern="0" dirty="0">
                  <a:cs typeface="Arial" panose="020B0604020202020204" pitchFamily="34" charset="0"/>
                </a:rPr>
                <a:t>Global observing networks and platforms</a:t>
              </a:r>
            </a:p>
            <a:p>
              <a:pPr marL="0" indent="0" eaLnBrk="1" hangingPunct="1">
                <a:lnSpc>
                  <a:spcPts val="1700"/>
                </a:lnSpc>
                <a:spcBef>
                  <a:spcPts val="0"/>
                </a:spcBef>
                <a:spcAft>
                  <a:spcPts val="0"/>
                </a:spcAft>
                <a:buNone/>
              </a:pPr>
              <a:endParaRPr lang="en-US" sz="1600" b="1" i="1" kern="0" dirty="0">
                <a:cs typeface="Arial" panose="020B0604020202020204" pitchFamily="34" charset="0"/>
              </a:endParaRPr>
            </a:p>
            <a:p>
              <a:pPr marL="0" indent="0" eaLnBrk="1" hangingPunct="1">
                <a:lnSpc>
                  <a:spcPts val="1700"/>
                </a:lnSpc>
                <a:spcBef>
                  <a:spcPts val="0"/>
                </a:spcBef>
                <a:spcAft>
                  <a:spcPts val="0"/>
                </a:spcAft>
                <a:buNone/>
              </a:pPr>
              <a:endParaRPr lang="en-US" sz="1600" b="1" i="1" kern="0" dirty="0">
                <a:cs typeface="Arial" panose="020B0604020202020204" pitchFamily="34" charset="0"/>
              </a:endParaRPr>
            </a:p>
            <a:p>
              <a:pPr marL="0" indent="0" eaLnBrk="1" hangingPunct="1">
                <a:lnSpc>
                  <a:spcPts val="1700"/>
                </a:lnSpc>
                <a:spcBef>
                  <a:spcPts val="0"/>
                </a:spcBef>
                <a:spcAft>
                  <a:spcPts val="0"/>
                </a:spcAft>
                <a:buNone/>
              </a:pPr>
              <a:endParaRPr lang="en-US" sz="1600" b="1" i="1" kern="0" dirty="0">
                <a:cs typeface="Arial" panose="020B0604020202020204" pitchFamily="34" charset="0"/>
              </a:endParaRPr>
            </a:p>
            <a:p>
              <a:pPr marL="0" indent="0" eaLnBrk="1" hangingPunct="1">
                <a:lnSpc>
                  <a:spcPts val="1700"/>
                </a:lnSpc>
                <a:spcBef>
                  <a:spcPts val="0"/>
                </a:spcBef>
                <a:spcAft>
                  <a:spcPts val="0"/>
                </a:spcAft>
                <a:buNone/>
              </a:pPr>
              <a:endParaRPr lang="en-US" sz="1600" b="1" i="1" kern="0" dirty="0">
                <a:cs typeface="Arial" panose="020B0604020202020204" pitchFamily="34" charset="0"/>
              </a:endParaRPr>
            </a:p>
            <a:p>
              <a:pPr marL="0" indent="0" eaLnBrk="1" hangingPunct="1">
                <a:lnSpc>
                  <a:spcPts val="1700"/>
                </a:lnSpc>
                <a:spcBef>
                  <a:spcPts val="0"/>
                </a:spcBef>
                <a:spcAft>
                  <a:spcPts val="0"/>
                </a:spcAft>
                <a:buNone/>
              </a:pPr>
              <a:endParaRPr lang="en-US" sz="1600" b="1" i="1" kern="0" dirty="0"/>
            </a:p>
            <a:p>
              <a:pPr marL="0" indent="0" eaLnBrk="1" hangingPunct="1">
                <a:lnSpc>
                  <a:spcPts val="1700"/>
                </a:lnSpc>
                <a:spcBef>
                  <a:spcPts val="0"/>
                </a:spcBef>
                <a:spcAft>
                  <a:spcPts val="0"/>
                </a:spcAft>
                <a:buNone/>
              </a:pPr>
              <a:endParaRPr lang="en-US" sz="1600" b="1" i="1" kern="0" dirty="0"/>
            </a:p>
            <a:p>
              <a:pPr marL="0" indent="0" eaLnBrk="1" hangingPunct="1">
                <a:lnSpc>
                  <a:spcPts val="1700"/>
                </a:lnSpc>
                <a:spcBef>
                  <a:spcPts val="0"/>
                </a:spcBef>
                <a:spcAft>
                  <a:spcPts val="0"/>
                </a:spcAft>
                <a:buNone/>
              </a:pPr>
              <a:r>
                <a:rPr lang="en-US" sz="1600" b="1" i="1" kern="0" dirty="0" smtClean="0"/>
                <a:t>Regional </a:t>
              </a:r>
              <a:r>
                <a:rPr lang="en-US" sz="1600" b="1" i="1" kern="0" dirty="0"/>
                <a:t>and national organizations </a:t>
              </a:r>
            </a:p>
            <a:p>
              <a:pPr marL="0" indent="0" eaLnBrk="1" hangingPunct="1">
                <a:spcBef>
                  <a:spcPts val="0"/>
                </a:spcBef>
                <a:spcAft>
                  <a:spcPts val="0"/>
                </a:spcAft>
                <a:buNone/>
              </a:pPr>
              <a:r>
                <a:rPr lang="en-US" sz="1600" i="1" kern="0" dirty="0"/>
                <a:t>GOOS Regional Alliances (GRAs)</a:t>
              </a:r>
            </a:p>
            <a:p>
              <a:pPr marL="0" indent="0" eaLnBrk="1" hangingPunct="1">
                <a:spcBef>
                  <a:spcPts val="0"/>
                </a:spcBef>
                <a:spcAft>
                  <a:spcPts val="0"/>
                </a:spcAft>
                <a:buNone/>
              </a:pPr>
              <a:endParaRPr lang="en-US" sz="1600" i="1" kern="0" dirty="0"/>
            </a:p>
          </p:txBody>
        </p:sp>
        <p:sp>
          <p:nvSpPr>
            <p:cNvPr id="4" name="Rectangle 3"/>
            <p:cNvSpPr txBox="1">
              <a:spLocks noChangeArrowheads="1"/>
            </p:cNvSpPr>
            <p:nvPr/>
          </p:nvSpPr>
          <p:spPr>
            <a:xfrm>
              <a:off x="467552" y="2183161"/>
              <a:ext cx="3304800" cy="4453200"/>
            </a:xfrm>
            <a:prstGeom prst="rect">
              <a:avLst/>
            </a:prstGeom>
            <a:solidFill>
              <a:schemeClr val="bg1">
                <a:alpha val="80000"/>
              </a:schemeClr>
            </a:solidFill>
            <a:ln w="38100">
              <a:solidFill>
                <a:schemeClr val="accent1">
                  <a:lumMod val="75000"/>
                </a:schemeClr>
              </a:solidFill>
            </a:ln>
          </p:spPr>
          <p:txBody>
            <a:bodyPr anchor="t" anchorCtr="0"/>
            <a:lstStyle>
              <a:lvl1pPr marL="341313" indent="-341313" algn="l" rtl="0" eaLnBrk="0" fontAlgn="base" hangingPunct="0">
                <a:spcBef>
                  <a:spcPct val="20000"/>
                </a:spcBef>
                <a:spcAft>
                  <a:spcPct val="0"/>
                </a:spcAft>
                <a:buChar char="•"/>
                <a:defRPr sz="2400">
                  <a:solidFill>
                    <a:schemeClr val="tx1"/>
                  </a:solidFill>
                  <a:latin typeface="+mn-lt"/>
                  <a:ea typeface="ＭＳ Ｐゴシック" pitchFamily="34" charset="-128"/>
                  <a:cs typeface="+mn-cs"/>
                </a:defRPr>
              </a:lvl1pPr>
              <a:lvl2pPr marL="741363" indent="-284163" algn="l" rtl="0" eaLnBrk="0" fontAlgn="base" hangingPunct="0">
                <a:spcBef>
                  <a:spcPct val="20000"/>
                </a:spcBef>
                <a:spcAft>
                  <a:spcPct val="0"/>
                </a:spcAft>
                <a:buChar char="–"/>
                <a:defRPr sz="2000">
                  <a:solidFill>
                    <a:schemeClr val="tx1"/>
                  </a:solidFill>
                  <a:latin typeface="+mn-lt"/>
                  <a:ea typeface="ＭＳ Ｐゴシック" pitchFamily="34" charset="-128"/>
                </a:defRPr>
              </a:lvl2pPr>
              <a:lvl3pPr marL="1141413" indent="-227013" algn="l" rtl="0" eaLnBrk="0" fontAlgn="base" hangingPunct="0">
                <a:spcBef>
                  <a:spcPct val="20000"/>
                </a:spcBef>
                <a:spcAft>
                  <a:spcPct val="0"/>
                </a:spcAft>
                <a:buChar char="•"/>
                <a:defRPr>
                  <a:solidFill>
                    <a:schemeClr val="tx1"/>
                  </a:solidFill>
                  <a:latin typeface="+mn-lt"/>
                  <a:ea typeface="ＭＳ Ｐゴシック" pitchFamily="34" charset="-128"/>
                </a:defRPr>
              </a:lvl3pPr>
              <a:lvl4pPr marL="1598613" indent="-227013" algn="l" rtl="0" eaLnBrk="0" fontAlgn="base" hangingPunct="0">
                <a:spcBef>
                  <a:spcPct val="20000"/>
                </a:spcBef>
                <a:spcAft>
                  <a:spcPct val="0"/>
                </a:spcAft>
                <a:buChar char="–"/>
                <a:defRPr sz="1600">
                  <a:solidFill>
                    <a:schemeClr val="tx1"/>
                  </a:solidFill>
                  <a:latin typeface="+mn-lt"/>
                  <a:ea typeface="ＭＳ Ｐゴシック" pitchFamily="34" charset="-128"/>
                </a:defRPr>
              </a:lvl4pPr>
              <a:lvl5pPr marL="2055813" indent="-227013" algn="l" rtl="0" eaLnBrk="0" fontAlgn="base" hangingPunct="0">
                <a:spcBef>
                  <a:spcPct val="20000"/>
                </a:spcBef>
                <a:spcAft>
                  <a:spcPct val="0"/>
                </a:spcAft>
                <a:buChar char="»"/>
                <a:defRPr sz="1600">
                  <a:solidFill>
                    <a:schemeClr val="tx1"/>
                  </a:solidFill>
                  <a:latin typeface="+mn-lt"/>
                  <a:ea typeface="ＭＳ Ｐゴシック" pitchFamily="34" charset="-128"/>
                </a:defRPr>
              </a:lvl5pPr>
              <a:lvl6pPr marL="2514575" indent="-228597" algn="l" rtl="0" fontAlgn="base">
                <a:spcBef>
                  <a:spcPct val="20000"/>
                </a:spcBef>
                <a:spcAft>
                  <a:spcPct val="0"/>
                </a:spcAft>
                <a:buChar char="»"/>
                <a:defRPr sz="1600">
                  <a:solidFill>
                    <a:schemeClr val="tx1"/>
                  </a:solidFill>
                  <a:latin typeface="+mn-lt"/>
                  <a:ea typeface="+mn-ea"/>
                </a:defRPr>
              </a:lvl6pPr>
              <a:lvl7pPr marL="2971770" indent="-228597" algn="l" rtl="0" fontAlgn="base">
                <a:spcBef>
                  <a:spcPct val="20000"/>
                </a:spcBef>
                <a:spcAft>
                  <a:spcPct val="0"/>
                </a:spcAft>
                <a:buChar char="»"/>
                <a:defRPr sz="1600">
                  <a:solidFill>
                    <a:schemeClr val="tx1"/>
                  </a:solidFill>
                  <a:latin typeface="+mn-lt"/>
                  <a:ea typeface="+mn-ea"/>
                </a:defRPr>
              </a:lvl7pPr>
              <a:lvl8pPr marL="3428966" indent="-228597" algn="l" rtl="0" fontAlgn="base">
                <a:spcBef>
                  <a:spcPct val="20000"/>
                </a:spcBef>
                <a:spcAft>
                  <a:spcPct val="0"/>
                </a:spcAft>
                <a:buChar char="»"/>
                <a:defRPr sz="1600">
                  <a:solidFill>
                    <a:schemeClr val="tx1"/>
                  </a:solidFill>
                  <a:latin typeface="+mn-lt"/>
                  <a:ea typeface="+mn-ea"/>
                </a:defRPr>
              </a:lvl8pPr>
              <a:lvl9pPr marL="3886161" indent="-228597" algn="l" rtl="0" fontAlgn="base">
                <a:spcBef>
                  <a:spcPct val="20000"/>
                </a:spcBef>
                <a:spcAft>
                  <a:spcPct val="0"/>
                </a:spcAft>
                <a:buChar char="»"/>
                <a:defRPr sz="1600">
                  <a:solidFill>
                    <a:schemeClr val="tx1"/>
                  </a:solidFill>
                  <a:latin typeface="+mn-lt"/>
                  <a:ea typeface="+mn-ea"/>
                </a:defRPr>
              </a:lvl9pPr>
            </a:lstStyle>
            <a:p>
              <a:pPr marL="0" indent="0" eaLnBrk="1" hangingPunct="1">
                <a:lnSpc>
                  <a:spcPts val="1700"/>
                </a:lnSpc>
                <a:spcBef>
                  <a:spcPts val="0"/>
                </a:spcBef>
                <a:spcAft>
                  <a:spcPts val="0"/>
                </a:spcAft>
                <a:buNone/>
              </a:pPr>
              <a:r>
                <a:rPr lang="en-US" sz="1600" b="1" i="1" kern="0" dirty="0">
                  <a:cs typeface="Arial" panose="020B0604020202020204" pitchFamily="34" charset="0"/>
                </a:rPr>
                <a:t>Expert Panels</a:t>
              </a:r>
            </a:p>
            <a:p>
              <a:pPr marL="0" indent="0" eaLnBrk="1" hangingPunct="1">
                <a:spcBef>
                  <a:spcPts val="0"/>
                </a:spcBef>
                <a:spcAft>
                  <a:spcPts val="0"/>
                </a:spcAft>
                <a:buNone/>
              </a:pPr>
              <a:r>
                <a:rPr lang="en-US" sz="1600" b="1" i="1" kern="0" dirty="0" smtClean="0">
                  <a:cs typeface="Arial" panose="020B0604020202020204" pitchFamily="34" charset="0"/>
                </a:rPr>
                <a:t>Physics</a:t>
              </a:r>
              <a:endParaRPr lang="en-US" sz="1600" b="1" i="1" kern="0" dirty="0">
                <a:cs typeface="Arial" panose="020B0604020202020204" pitchFamily="34" charset="0"/>
              </a:endParaRPr>
            </a:p>
            <a:p>
              <a:pPr marL="0" indent="0" eaLnBrk="1" hangingPunct="1">
                <a:spcBef>
                  <a:spcPts val="0"/>
                </a:spcBef>
                <a:spcAft>
                  <a:spcPts val="0"/>
                </a:spcAft>
                <a:buNone/>
              </a:pPr>
              <a:endParaRPr lang="en-US" sz="1600" b="1" i="1" kern="0" dirty="0">
                <a:cs typeface="Arial" panose="020B0604020202020204" pitchFamily="34" charset="0"/>
              </a:endParaRPr>
            </a:p>
            <a:p>
              <a:pPr marL="0" indent="0" eaLnBrk="1" hangingPunct="1">
                <a:spcBef>
                  <a:spcPts val="0"/>
                </a:spcBef>
                <a:spcAft>
                  <a:spcPts val="0"/>
                </a:spcAft>
                <a:buNone/>
              </a:pPr>
              <a:endParaRPr lang="en-US" sz="1600" b="1" i="1" kern="0" dirty="0">
                <a:cs typeface="Arial" panose="020B0604020202020204" pitchFamily="34" charset="0"/>
              </a:endParaRPr>
            </a:p>
            <a:p>
              <a:pPr marL="0" indent="0" eaLnBrk="1" hangingPunct="1">
                <a:spcBef>
                  <a:spcPts val="0"/>
                </a:spcBef>
                <a:spcAft>
                  <a:spcPts val="0"/>
                </a:spcAft>
                <a:buNone/>
              </a:pPr>
              <a:endParaRPr lang="en-US" sz="1600" b="1" i="1" kern="0" dirty="0" smtClean="0">
                <a:cs typeface="Arial" panose="020B0604020202020204" pitchFamily="34" charset="0"/>
              </a:endParaRPr>
            </a:p>
            <a:p>
              <a:pPr marL="0" indent="0" eaLnBrk="1" hangingPunct="1">
                <a:spcBef>
                  <a:spcPts val="0"/>
                </a:spcBef>
                <a:spcAft>
                  <a:spcPts val="0"/>
                </a:spcAft>
                <a:buNone/>
              </a:pPr>
              <a:r>
                <a:rPr lang="en-US" sz="1600" b="1" i="1" kern="0" dirty="0" smtClean="0">
                  <a:cs typeface="Arial" panose="020B0604020202020204" pitchFamily="34" charset="0"/>
                </a:rPr>
                <a:t>Biogeochemistry</a:t>
              </a:r>
              <a:endParaRPr lang="en-US" sz="1600" b="1" i="1" kern="0" dirty="0">
                <a:cs typeface="Arial" panose="020B0604020202020204" pitchFamily="34" charset="0"/>
              </a:endParaRPr>
            </a:p>
            <a:p>
              <a:pPr marL="0" indent="0" eaLnBrk="1" hangingPunct="1">
                <a:spcBef>
                  <a:spcPts val="0"/>
                </a:spcBef>
                <a:spcAft>
                  <a:spcPts val="0"/>
                </a:spcAft>
                <a:buNone/>
              </a:pPr>
              <a:endParaRPr lang="en-US" sz="1600" b="1" i="1" kern="0" dirty="0">
                <a:cs typeface="Arial" panose="020B0604020202020204" pitchFamily="34" charset="0"/>
              </a:endParaRPr>
            </a:p>
            <a:p>
              <a:pPr marL="0" indent="0" eaLnBrk="1" hangingPunct="1">
                <a:spcBef>
                  <a:spcPts val="0"/>
                </a:spcBef>
                <a:spcAft>
                  <a:spcPts val="0"/>
                </a:spcAft>
                <a:buNone/>
              </a:pPr>
              <a:endParaRPr lang="en-US" sz="1600" b="1" i="1" kern="0" dirty="0">
                <a:cs typeface="Arial" panose="020B0604020202020204" pitchFamily="34" charset="0"/>
              </a:endParaRPr>
            </a:p>
            <a:p>
              <a:pPr marL="0" indent="0" eaLnBrk="1" hangingPunct="1">
                <a:spcBef>
                  <a:spcPts val="0"/>
                </a:spcBef>
                <a:spcAft>
                  <a:spcPts val="0"/>
                </a:spcAft>
                <a:buNone/>
              </a:pPr>
              <a:endParaRPr lang="en-US" sz="1600" b="1" i="1" kern="0" dirty="0">
                <a:cs typeface="Arial" panose="020B0604020202020204" pitchFamily="34" charset="0"/>
              </a:endParaRPr>
            </a:p>
            <a:p>
              <a:pPr marL="0" indent="0" eaLnBrk="1" hangingPunct="1">
                <a:spcBef>
                  <a:spcPts val="0"/>
                </a:spcBef>
                <a:spcAft>
                  <a:spcPts val="0"/>
                </a:spcAft>
                <a:buNone/>
              </a:pPr>
              <a:endParaRPr lang="en-US" sz="1600" b="1" i="1" kern="0" dirty="0" smtClean="0">
                <a:cs typeface="Arial" panose="020B0604020202020204" pitchFamily="34" charset="0"/>
              </a:endParaRPr>
            </a:p>
            <a:p>
              <a:pPr marL="0" indent="0" eaLnBrk="1" hangingPunct="1">
                <a:spcBef>
                  <a:spcPts val="0"/>
                </a:spcBef>
                <a:spcAft>
                  <a:spcPts val="0"/>
                </a:spcAft>
                <a:buNone/>
              </a:pPr>
              <a:endParaRPr lang="en-US" sz="1600" b="1" i="1" kern="0" dirty="0" smtClean="0">
                <a:cs typeface="Arial" panose="020B0604020202020204" pitchFamily="34" charset="0"/>
              </a:endParaRPr>
            </a:p>
            <a:p>
              <a:pPr marL="0" indent="0" eaLnBrk="1" hangingPunct="1">
                <a:spcBef>
                  <a:spcPts val="0"/>
                </a:spcBef>
                <a:spcAft>
                  <a:spcPts val="0"/>
                </a:spcAft>
                <a:buNone/>
              </a:pPr>
              <a:r>
                <a:rPr lang="en-US" sz="1600" b="1" i="1" kern="0" dirty="0" smtClean="0">
                  <a:cs typeface="Arial" panose="020B0604020202020204" pitchFamily="34" charset="0"/>
                </a:rPr>
                <a:t>Biology </a:t>
              </a:r>
              <a:r>
                <a:rPr lang="en-US" sz="1600" b="1" i="1" kern="0" dirty="0">
                  <a:cs typeface="Arial" panose="020B0604020202020204" pitchFamily="34" charset="0"/>
                </a:rPr>
                <a:t>and Ecosystems</a:t>
              </a:r>
            </a:p>
            <a:p>
              <a:pPr marL="0" indent="0" eaLnBrk="1" hangingPunct="1">
                <a:spcBef>
                  <a:spcPts val="0"/>
                </a:spcBef>
                <a:spcAft>
                  <a:spcPts val="0"/>
                </a:spcAft>
                <a:buNone/>
              </a:pPr>
              <a:endParaRPr lang="en-US" sz="1600" i="1" kern="0" dirty="0"/>
            </a:p>
          </p:txBody>
        </p:sp>
        <p:sp>
          <p:nvSpPr>
            <p:cNvPr id="5" name="Rectangle 3"/>
            <p:cNvSpPr txBox="1">
              <a:spLocks noChangeArrowheads="1"/>
            </p:cNvSpPr>
            <p:nvPr/>
          </p:nvSpPr>
          <p:spPr>
            <a:xfrm>
              <a:off x="683838" y="1369173"/>
              <a:ext cx="2894652" cy="669541"/>
            </a:xfrm>
            <a:prstGeom prst="rect">
              <a:avLst/>
            </a:prstGeom>
            <a:solidFill>
              <a:schemeClr val="accent1">
                <a:lumMod val="40000"/>
                <a:lumOff val="60000"/>
                <a:alpha val="80000"/>
              </a:schemeClr>
            </a:solidFill>
            <a:ln w="38100">
              <a:solidFill>
                <a:schemeClr val="accent1">
                  <a:lumMod val="75000"/>
                </a:schemeClr>
              </a:solidFill>
            </a:ln>
          </p:spPr>
          <p:txBody>
            <a:bodyPr anchor="ctr" anchorCtr="1"/>
            <a:lstStyle>
              <a:lvl1pPr marL="341313" indent="-341313" algn="l" rtl="0" eaLnBrk="0" fontAlgn="base" hangingPunct="0">
                <a:spcBef>
                  <a:spcPct val="20000"/>
                </a:spcBef>
                <a:spcAft>
                  <a:spcPct val="0"/>
                </a:spcAft>
                <a:buChar char="•"/>
                <a:defRPr sz="2400">
                  <a:solidFill>
                    <a:schemeClr val="tx1"/>
                  </a:solidFill>
                  <a:latin typeface="+mn-lt"/>
                  <a:ea typeface="ＭＳ Ｐゴシック" pitchFamily="34" charset="-128"/>
                  <a:cs typeface="+mn-cs"/>
                </a:defRPr>
              </a:lvl1pPr>
              <a:lvl2pPr marL="741363" indent="-284163" algn="l" rtl="0" eaLnBrk="0" fontAlgn="base" hangingPunct="0">
                <a:spcBef>
                  <a:spcPct val="20000"/>
                </a:spcBef>
                <a:spcAft>
                  <a:spcPct val="0"/>
                </a:spcAft>
                <a:buChar char="–"/>
                <a:defRPr sz="2000">
                  <a:solidFill>
                    <a:schemeClr val="tx1"/>
                  </a:solidFill>
                  <a:latin typeface="+mn-lt"/>
                  <a:ea typeface="ＭＳ Ｐゴシック" pitchFamily="34" charset="-128"/>
                </a:defRPr>
              </a:lvl2pPr>
              <a:lvl3pPr marL="1141413" indent="-227013" algn="l" rtl="0" eaLnBrk="0" fontAlgn="base" hangingPunct="0">
                <a:spcBef>
                  <a:spcPct val="20000"/>
                </a:spcBef>
                <a:spcAft>
                  <a:spcPct val="0"/>
                </a:spcAft>
                <a:buChar char="•"/>
                <a:defRPr>
                  <a:solidFill>
                    <a:schemeClr val="tx1"/>
                  </a:solidFill>
                  <a:latin typeface="+mn-lt"/>
                  <a:ea typeface="ＭＳ Ｐゴシック" pitchFamily="34" charset="-128"/>
                </a:defRPr>
              </a:lvl3pPr>
              <a:lvl4pPr marL="1598613" indent="-227013" algn="l" rtl="0" eaLnBrk="0" fontAlgn="base" hangingPunct="0">
                <a:spcBef>
                  <a:spcPct val="20000"/>
                </a:spcBef>
                <a:spcAft>
                  <a:spcPct val="0"/>
                </a:spcAft>
                <a:buChar char="–"/>
                <a:defRPr sz="1600">
                  <a:solidFill>
                    <a:schemeClr val="tx1"/>
                  </a:solidFill>
                  <a:latin typeface="+mn-lt"/>
                  <a:ea typeface="ＭＳ Ｐゴシック" pitchFamily="34" charset="-128"/>
                </a:defRPr>
              </a:lvl4pPr>
              <a:lvl5pPr marL="2055813" indent="-227013" algn="l" rtl="0" eaLnBrk="0" fontAlgn="base" hangingPunct="0">
                <a:spcBef>
                  <a:spcPct val="20000"/>
                </a:spcBef>
                <a:spcAft>
                  <a:spcPct val="0"/>
                </a:spcAft>
                <a:buChar char="»"/>
                <a:defRPr sz="1600">
                  <a:solidFill>
                    <a:schemeClr val="tx1"/>
                  </a:solidFill>
                  <a:latin typeface="+mn-lt"/>
                  <a:ea typeface="ＭＳ Ｐゴシック" pitchFamily="34" charset="-128"/>
                </a:defRPr>
              </a:lvl5pPr>
              <a:lvl6pPr marL="2514575" indent="-228597" algn="l" rtl="0" fontAlgn="base">
                <a:spcBef>
                  <a:spcPct val="20000"/>
                </a:spcBef>
                <a:spcAft>
                  <a:spcPct val="0"/>
                </a:spcAft>
                <a:buChar char="»"/>
                <a:defRPr sz="1600">
                  <a:solidFill>
                    <a:schemeClr val="tx1"/>
                  </a:solidFill>
                  <a:latin typeface="+mn-lt"/>
                  <a:ea typeface="+mn-ea"/>
                </a:defRPr>
              </a:lvl6pPr>
              <a:lvl7pPr marL="2971770" indent="-228597" algn="l" rtl="0" fontAlgn="base">
                <a:spcBef>
                  <a:spcPct val="20000"/>
                </a:spcBef>
                <a:spcAft>
                  <a:spcPct val="0"/>
                </a:spcAft>
                <a:buChar char="»"/>
                <a:defRPr sz="1600">
                  <a:solidFill>
                    <a:schemeClr val="tx1"/>
                  </a:solidFill>
                  <a:latin typeface="+mn-lt"/>
                  <a:ea typeface="+mn-ea"/>
                </a:defRPr>
              </a:lvl7pPr>
              <a:lvl8pPr marL="3428966" indent="-228597" algn="l" rtl="0" fontAlgn="base">
                <a:spcBef>
                  <a:spcPct val="20000"/>
                </a:spcBef>
                <a:spcAft>
                  <a:spcPct val="0"/>
                </a:spcAft>
                <a:buChar char="»"/>
                <a:defRPr sz="1600">
                  <a:solidFill>
                    <a:schemeClr val="tx1"/>
                  </a:solidFill>
                  <a:latin typeface="+mn-lt"/>
                  <a:ea typeface="+mn-ea"/>
                </a:defRPr>
              </a:lvl8pPr>
              <a:lvl9pPr marL="3886161" indent="-228597" algn="l" rtl="0" fontAlgn="base">
                <a:spcBef>
                  <a:spcPct val="20000"/>
                </a:spcBef>
                <a:spcAft>
                  <a:spcPct val="0"/>
                </a:spcAft>
                <a:buChar char="»"/>
                <a:defRPr sz="1600">
                  <a:solidFill>
                    <a:schemeClr val="tx1"/>
                  </a:solidFill>
                  <a:latin typeface="+mn-lt"/>
                  <a:ea typeface="+mn-ea"/>
                </a:defRPr>
              </a:lvl9pPr>
            </a:lstStyle>
            <a:p>
              <a:pPr marL="0" indent="0" algn="ctr" eaLnBrk="1" hangingPunct="1">
                <a:spcBef>
                  <a:spcPts val="0"/>
                </a:spcBef>
                <a:spcAft>
                  <a:spcPts val="0"/>
                </a:spcAft>
                <a:buNone/>
              </a:pPr>
              <a:r>
                <a:rPr lang="en-US" sz="2000" b="1" kern="0" dirty="0">
                  <a:cs typeface="Arial" panose="020B0604020202020204" pitchFamily="34" charset="0"/>
                </a:rPr>
                <a:t>Scientific Oversight</a:t>
              </a:r>
              <a:endParaRPr lang="en-US" sz="2000" kern="0" dirty="0"/>
            </a:p>
          </p:txBody>
        </p:sp>
        <p:sp>
          <p:nvSpPr>
            <p:cNvPr id="6" name="Rectangle 3"/>
            <p:cNvSpPr txBox="1">
              <a:spLocks noChangeArrowheads="1"/>
            </p:cNvSpPr>
            <p:nvPr/>
          </p:nvSpPr>
          <p:spPr>
            <a:xfrm>
              <a:off x="4454502" y="1369174"/>
              <a:ext cx="2894652" cy="663996"/>
            </a:xfrm>
            <a:prstGeom prst="rect">
              <a:avLst/>
            </a:prstGeom>
            <a:solidFill>
              <a:schemeClr val="accent6">
                <a:lumMod val="40000"/>
                <a:lumOff val="60000"/>
                <a:alpha val="80000"/>
              </a:schemeClr>
            </a:solidFill>
            <a:ln w="38100">
              <a:solidFill>
                <a:schemeClr val="accent6">
                  <a:lumMod val="75000"/>
                </a:schemeClr>
              </a:solidFill>
            </a:ln>
          </p:spPr>
          <p:txBody>
            <a:bodyPr anchor="ctr" anchorCtr="1"/>
            <a:lstStyle>
              <a:lvl1pPr marL="341313" indent="-341313" algn="l" rtl="0" eaLnBrk="0" fontAlgn="base" hangingPunct="0">
                <a:spcBef>
                  <a:spcPct val="20000"/>
                </a:spcBef>
                <a:spcAft>
                  <a:spcPct val="0"/>
                </a:spcAft>
                <a:buChar char="•"/>
                <a:defRPr sz="2400">
                  <a:solidFill>
                    <a:schemeClr val="tx1"/>
                  </a:solidFill>
                  <a:latin typeface="+mn-lt"/>
                  <a:ea typeface="ＭＳ Ｐゴシック" pitchFamily="34" charset="-128"/>
                  <a:cs typeface="+mn-cs"/>
                </a:defRPr>
              </a:lvl1pPr>
              <a:lvl2pPr marL="741363" indent="-284163" algn="l" rtl="0" eaLnBrk="0" fontAlgn="base" hangingPunct="0">
                <a:spcBef>
                  <a:spcPct val="20000"/>
                </a:spcBef>
                <a:spcAft>
                  <a:spcPct val="0"/>
                </a:spcAft>
                <a:buChar char="–"/>
                <a:defRPr sz="2000">
                  <a:solidFill>
                    <a:schemeClr val="tx1"/>
                  </a:solidFill>
                  <a:latin typeface="+mn-lt"/>
                  <a:ea typeface="ＭＳ Ｐゴシック" pitchFamily="34" charset="-128"/>
                </a:defRPr>
              </a:lvl2pPr>
              <a:lvl3pPr marL="1141413" indent="-227013" algn="l" rtl="0" eaLnBrk="0" fontAlgn="base" hangingPunct="0">
                <a:spcBef>
                  <a:spcPct val="20000"/>
                </a:spcBef>
                <a:spcAft>
                  <a:spcPct val="0"/>
                </a:spcAft>
                <a:buChar char="•"/>
                <a:defRPr>
                  <a:solidFill>
                    <a:schemeClr val="tx1"/>
                  </a:solidFill>
                  <a:latin typeface="+mn-lt"/>
                  <a:ea typeface="ＭＳ Ｐゴシック" pitchFamily="34" charset="-128"/>
                </a:defRPr>
              </a:lvl3pPr>
              <a:lvl4pPr marL="1598613" indent="-227013" algn="l" rtl="0" eaLnBrk="0" fontAlgn="base" hangingPunct="0">
                <a:spcBef>
                  <a:spcPct val="20000"/>
                </a:spcBef>
                <a:spcAft>
                  <a:spcPct val="0"/>
                </a:spcAft>
                <a:buChar char="–"/>
                <a:defRPr sz="1600">
                  <a:solidFill>
                    <a:schemeClr val="tx1"/>
                  </a:solidFill>
                  <a:latin typeface="+mn-lt"/>
                  <a:ea typeface="ＭＳ Ｐゴシック" pitchFamily="34" charset="-128"/>
                </a:defRPr>
              </a:lvl4pPr>
              <a:lvl5pPr marL="2055813" indent="-227013" algn="l" rtl="0" eaLnBrk="0" fontAlgn="base" hangingPunct="0">
                <a:spcBef>
                  <a:spcPct val="20000"/>
                </a:spcBef>
                <a:spcAft>
                  <a:spcPct val="0"/>
                </a:spcAft>
                <a:buChar char="»"/>
                <a:defRPr sz="1600">
                  <a:solidFill>
                    <a:schemeClr val="tx1"/>
                  </a:solidFill>
                  <a:latin typeface="+mn-lt"/>
                  <a:ea typeface="ＭＳ Ｐゴシック" pitchFamily="34" charset="-128"/>
                </a:defRPr>
              </a:lvl5pPr>
              <a:lvl6pPr marL="2514575" indent="-228597" algn="l" rtl="0" fontAlgn="base">
                <a:spcBef>
                  <a:spcPct val="20000"/>
                </a:spcBef>
                <a:spcAft>
                  <a:spcPct val="0"/>
                </a:spcAft>
                <a:buChar char="»"/>
                <a:defRPr sz="1600">
                  <a:solidFill>
                    <a:schemeClr val="tx1"/>
                  </a:solidFill>
                  <a:latin typeface="+mn-lt"/>
                  <a:ea typeface="+mn-ea"/>
                </a:defRPr>
              </a:lvl6pPr>
              <a:lvl7pPr marL="2971770" indent="-228597" algn="l" rtl="0" fontAlgn="base">
                <a:spcBef>
                  <a:spcPct val="20000"/>
                </a:spcBef>
                <a:spcAft>
                  <a:spcPct val="0"/>
                </a:spcAft>
                <a:buChar char="»"/>
                <a:defRPr sz="1600">
                  <a:solidFill>
                    <a:schemeClr val="tx1"/>
                  </a:solidFill>
                  <a:latin typeface="+mn-lt"/>
                  <a:ea typeface="+mn-ea"/>
                </a:defRPr>
              </a:lvl7pPr>
              <a:lvl8pPr marL="3428966" indent="-228597" algn="l" rtl="0" fontAlgn="base">
                <a:spcBef>
                  <a:spcPct val="20000"/>
                </a:spcBef>
                <a:spcAft>
                  <a:spcPct val="0"/>
                </a:spcAft>
                <a:buChar char="»"/>
                <a:defRPr sz="1600">
                  <a:solidFill>
                    <a:schemeClr val="tx1"/>
                  </a:solidFill>
                  <a:latin typeface="+mn-lt"/>
                  <a:ea typeface="+mn-ea"/>
                </a:defRPr>
              </a:lvl8pPr>
              <a:lvl9pPr marL="3886161" indent="-228597" algn="l" rtl="0" fontAlgn="base">
                <a:spcBef>
                  <a:spcPct val="20000"/>
                </a:spcBef>
                <a:spcAft>
                  <a:spcPct val="0"/>
                </a:spcAft>
                <a:buChar char="»"/>
                <a:defRPr sz="1600">
                  <a:solidFill>
                    <a:schemeClr val="tx1"/>
                  </a:solidFill>
                  <a:latin typeface="+mn-lt"/>
                  <a:ea typeface="+mn-ea"/>
                </a:defRPr>
              </a:lvl9pPr>
            </a:lstStyle>
            <a:p>
              <a:pPr marL="0" indent="0" algn="ctr" eaLnBrk="1" hangingPunct="1">
                <a:spcBef>
                  <a:spcPts val="0"/>
                </a:spcBef>
                <a:spcAft>
                  <a:spcPts val="0"/>
                </a:spcAft>
                <a:buNone/>
              </a:pPr>
              <a:r>
                <a:rPr lang="en-US" sz="2000" b="1" kern="0" dirty="0">
                  <a:cs typeface="Arial" panose="020B0604020202020204" pitchFamily="34" charset="0"/>
                </a:rPr>
                <a:t>Observation coordination</a:t>
              </a:r>
              <a:endParaRPr lang="en-US" sz="2000" kern="0" dirty="0"/>
            </a:p>
          </p:txBody>
        </p:sp>
        <p:sp>
          <p:nvSpPr>
            <p:cNvPr id="7" name="Rectangle 3"/>
            <p:cNvSpPr txBox="1">
              <a:spLocks noChangeArrowheads="1"/>
            </p:cNvSpPr>
            <p:nvPr/>
          </p:nvSpPr>
          <p:spPr>
            <a:xfrm>
              <a:off x="8213798" y="1369174"/>
              <a:ext cx="2894654" cy="671746"/>
            </a:xfrm>
            <a:prstGeom prst="rect">
              <a:avLst/>
            </a:prstGeom>
            <a:solidFill>
              <a:schemeClr val="accent2">
                <a:lumMod val="60000"/>
                <a:lumOff val="40000"/>
                <a:alpha val="80000"/>
              </a:schemeClr>
            </a:solidFill>
            <a:ln w="38100">
              <a:solidFill>
                <a:srgbClr val="E38201"/>
              </a:solidFill>
            </a:ln>
          </p:spPr>
          <p:txBody>
            <a:bodyPr anchor="ctr" anchorCtr="1"/>
            <a:lstStyle>
              <a:lvl1pPr marL="341313" indent="-341313" algn="l" rtl="0" eaLnBrk="0" fontAlgn="base" hangingPunct="0">
                <a:spcBef>
                  <a:spcPct val="20000"/>
                </a:spcBef>
                <a:spcAft>
                  <a:spcPct val="0"/>
                </a:spcAft>
                <a:buChar char="•"/>
                <a:defRPr sz="2400">
                  <a:solidFill>
                    <a:schemeClr val="tx1"/>
                  </a:solidFill>
                  <a:latin typeface="+mn-lt"/>
                  <a:ea typeface="ＭＳ Ｐゴシック" pitchFamily="34" charset="-128"/>
                  <a:cs typeface="+mn-cs"/>
                </a:defRPr>
              </a:lvl1pPr>
              <a:lvl2pPr marL="741363" indent="-284163" algn="l" rtl="0" eaLnBrk="0" fontAlgn="base" hangingPunct="0">
                <a:spcBef>
                  <a:spcPct val="20000"/>
                </a:spcBef>
                <a:spcAft>
                  <a:spcPct val="0"/>
                </a:spcAft>
                <a:buChar char="–"/>
                <a:defRPr sz="2000">
                  <a:solidFill>
                    <a:schemeClr val="tx1"/>
                  </a:solidFill>
                  <a:latin typeface="+mn-lt"/>
                  <a:ea typeface="ＭＳ Ｐゴシック" pitchFamily="34" charset="-128"/>
                </a:defRPr>
              </a:lvl2pPr>
              <a:lvl3pPr marL="1141413" indent="-227013" algn="l" rtl="0" eaLnBrk="0" fontAlgn="base" hangingPunct="0">
                <a:spcBef>
                  <a:spcPct val="20000"/>
                </a:spcBef>
                <a:spcAft>
                  <a:spcPct val="0"/>
                </a:spcAft>
                <a:buChar char="•"/>
                <a:defRPr>
                  <a:solidFill>
                    <a:schemeClr val="tx1"/>
                  </a:solidFill>
                  <a:latin typeface="+mn-lt"/>
                  <a:ea typeface="ＭＳ Ｐゴシック" pitchFamily="34" charset="-128"/>
                </a:defRPr>
              </a:lvl3pPr>
              <a:lvl4pPr marL="1598613" indent="-227013" algn="l" rtl="0" eaLnBrk="0" fontAlgn="base" hangingPunct="0">
                <a:spcBef>
                  <a:spcPct val="20000"/>
                </a:spcBef>
                <a:spcAft>
                  <a:spcPct val="0"/>
                </a:spcAft>
                <a:buChar char="–"/>
                <a:defRPr sz="1600">
                  <a:solidFill>
                    <a:schemeClr val="tx1"/>
                  </a:solidFill>
                  <a:latin typeface="+mn-lt"/>
                  <a:ea typeface="ＭＳ Ｐゴシック" pitchFamily="34" charset="-128"/>
                </a:defRPr>
              </a:lvl4pPr>
              <a:lvl5pPr marL="2055813" indent="-227013" algn="l" rtl="0" eaLnBrk="0" fontAlgn="base" hangingPunct="0">
                <a:spcBef>
                  <a:spcPct val="20000"/>
                </a:spcBef>
                <a:spcAft>
                  <a:spcPct val="0"/>
                </a:spcAft>
                <a:buChar char="»"/>
                <a:defRPr sz="1600">
                  <a:solidFill>
                    <a:schemeClr val="tx1"/>
                  </a:solidFill>
                  <a:latin typeface="+mn-lt"/>
                  <a:ea typeface="ＭＳ Ｐゴシック" pitchFamily="34" charset="-128"/>
                </a:defRPr>
              </a:lvl5pPr>
              <a:lvl6pPr marL="2514575" indent="-228597" algn="l" rtl="0" fontAlgn="base">
                <a:spcBef>
                  <a:spcPct val="20000"/>
                </a:spcBef>
                <a:spcAft>
                  <a:spcPct val="0"/>
                </a:spcAft>
                <a:buChar char="»"/>
                <a:defRPr sz="1600">
                  <a:solidFill>
                    <a:schemeClr val="tx1"/>
                  </a:solidFill>
                  <a:latin typeface="+mn-lt"/>
                  <a:ea typeface="+mn-ea"/>
                </a:defRPr>
              </a:lvl6pPr>
              <a:lvl7pPr marL="2971770" indent="-228597" algn="l" rtl="0" fontAlgn="base">
                <a:spcBef>
                  <a:spcPct val="20000"/>
                </a:spcBef>
                <a:spcAft>
                  <a:spcPct val="0"/>
                </a:spcAft>
                <a:buChar char="»"/>
                <a:defRPr sz="1600">
                  <a:solidFill>
                    <a:schemeClr val="tx1"/>
                  </a:solidFill>
                  <a:latin typeface="+mn-lt"/>
                  <a:ea typeface="+mn-ea"/>
                </a:defRPr>
              </a:lvl7pPr>
              <a:lvl8pPr marL="3428966" indent="-228597" algn="l" rtl="0" fontAlgn="base">
                <a:spcBef>
                  <a:spcPct val="20000"/>
                </a:spcBef>
                <a:spcAft>
                  <a:spcPct val="0"/>
                </a:spcAft>
                <a:buChar char="»"/>
                <a:defRPr sz="1600">
                  <a:solidFill>
                    <a:schemeClr val="tx1"/>
                  </a:solidFill>
                  <a:latin typeface="+mn-lt"/>
                  <a:ea typeface="+mn-ea"/>
                </a:defRPr>
              </a:lvl8pPr>
              <a:lvl9pPr marL="3886161" indent="-228597" algn="l" rtl="0" fontAlgn="base">
                <a:spcBef>
                  <a:spcPct val="20000"/>
                </a:spcBef>
                <a:spcAft>
                  <a:spcPct val="0"/>
                </a:spcAft>
                <a:buChar char="»"/>
                <a:defRPr sz="1600">
                  <a:solidFill>
                    <a:schemeClr val="tx1"/>
                  </a:solidFill>
                  <a:latin typeface="+mn-lt"/>
                  <a:ea typeface="+mn-ea"/>
                </a:defRPr>
              </a:lvl9pPr>
            </a:lstStyle>
            <a:p>
              <a:pPr marL="0" indent="0" algn="ctr" eaLnBrk="1" hangingPunct="1">
                <a:spcBef>
                  <a:spcPts val="0"/>
                </a:spcBef>
                <a:spcAft>
                  <a:spcPts val="0"/>
                </a:spcAft>
                <a:buNone/>
              </a:pPr>
              <a:r>
                <a:rPr lang="en-US" sz="2000" b="1" kern="0" dirty="0">
                  <a:cs typeface="Arial" panose="020B0604020202020204" pitchFamily="34" charset="0"/>
                </a:rPr>
                <a:t>Project development</a:t>
              </a:r>
              <a:endParaRPr lang="en-US" sz="2000" kern="0" dirty="0"/>
            </a:p>
          </p:txBody>
        </p:sp>
        <p:pic>
          <p:nvPicPr>
            <p:cNvPr id="8" name="Picture 8" descr="Image result for oopc"/>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461" y="2926702"/>
              <a:ext cx="1745299" cy="53262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0" descr="IOCCP logo colo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70148" y="3946217"/>
              <a:ext cx="1268839" cy="126883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Image result for jcom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74530" y="2790478"/>
              <a:ext cx="2643231" cy="66348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http://goosocean.org/images/elements/ob_gra.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90986" y="5062254"/>
              <a:ext cx="3212287" cy="149050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Image result for tpo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34397" y="3244183"/>
              <a:ext cx="2974056" cy="46596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7"/>
            <a:stretch>
              <a:fillRect/>
            </a:stretch>
          </p:blipFill>
          <p:spPr>
            <a:xfrm>
              <a:off x="8945883" y="3887992"/>
              <a:ext cx="1970088" cy="574609"/>
            </a:xfrm>
            <a:prstGeom prst="rect">
              <a:avLst/>
            </a:prstGeom>
          </p:spPr>
        </p:pic>
        <p:pic>
          <p:nvPicPr>
            <p:cNvPr id="14" name="Picture 12" descr="Image result for goa on acidification network"/>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938241" y="5573834"/>
              <a:ext cx="1656217" cy="89531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p:cNvPicPr>
              <a:picLocks noChangeAspect="1"/>
            </p:cNvPicPr>
            <p:nvPr/>
          </p:nvPicPr>
          <p:blipFill>
            <a:blip r:embed="rId9"/>
            <a:stretch>
              <a:fillRect/>
            </a:stretch>
          </p:blipFill>
          <p:spPr>
            <a:xfrm>
              <a:off x="8289812" y="4546207"/>
              <a:ext cx="1713548" cy="652780"/>
            </a:xfrm>
            <a:prstGeom prst="rect">
              <a:avLst/>
            </a:prstGeom>
          </p:spPr>
        </p:pic>
        <p:sp>
          <p:nvSpPr>
            <p:cNvPr id="16" name="Rectangle 3"/>
            <p:cNvSpPr txBox="1">
              <a:spLocks noChangeArrowheads="1"/>
            </p:cNvSpPr>
            <p:nvPr/>
          </p:nvSpPr>
          <p:spPr>
            <a:xfrm>
              <a:off x="2642430" y="783930"/>
              <a:ext cx="6611288" cy="504256"/>
            </a:xfrm>
            <a:prstGeom prst="rect">
              <a:avLst/>
            </a:prstGeom>
            <a:solidFill>
              <a:schemeClr val="accent1">
                <a:lumMod val="20000"/>
                <a:lumOff val="80000"/>
                <a:alpha val="80000"/>
              </a:schemeClr>
            </a:solidFill>
            <a:ln w="38100">
              <a:solidFill>
                <a:srgbClr val="2E65B6"/>
              </a:solidFill>
            </a:ln>
          </p:spPr>
          <p:txBody>
            <a:bodyPr anchor="ctr" anchorCtr="1"/>
            <a:lstStyle>
              <a:lvl1pPr marL="341313" indent="-341313" algn="l" rtl="0" eaLnBrk="0" fontAlgn="base" hangingPunct="0">
                <a:spcBef>
                  <a:spcPct val="20000"/>
                </a:spcBef>
                <a:spcAft>
                  <a:spcPct val="0"/>
                </a:spcAft>
                <a:buChar char="•"/>
                <a:defRPr sz="2400">
                  <a:solidFill>
                    <a:schemeClr val="tx1"/>
                  </a:solidFill>
                  <a:latin typeface="+mn-lt"/>
                  <a:ea typeface="ＭＳ Ｐゴシック" pitchFamily="34" charset="-128"/>
                  <a:cs typeface="+mn-cs"/>
                </a:defRPr>
              </a:lvl1pPr>
              <a:lvl2pPr marL="741363" indent="-284163" algn="l" rtl="0" eaLnBrk="0" fontAlgn="base" hangingPunct="0">
                <a:spcBef>
                  <a:spcPct val="20000"/>
                </a:spcBef>
                <a:spcAft>
                  <a:spcPct val="0"/>
                </a:spcAft>
                <a:buChar char="–"/>
                <a:defRPr sz="2000">
                  <a:solidFill>
                    <a:schemeClr val="tx1"/>
                  </a:solidFill>
                  <a:latin typeface="+mn-lt"/>
                  <a:ea typeface="ＭＳ Ｐゴシック" pitchFamily="34" charset="-128"/>
                </a:defRPr>
              </a:lvl2pPr>
              <a:lvl3pPr marL="1141413" indent="-227013" algn="l" rtl="0" eaLnBrk="0" fontAlgn="base" hangingPunct="0">
                <a:spcBef>
                  <a:spcPct val="20000"/>
                </a:spcBef>
                <a:spcAft>
                  <a:spcPct val="0"/>
                </a:spcAft>
                <a:buChar char="•"/>
                <a:defRPr>
                  <a:solidFill>
                    <a:schemeClr val="tx1"/>
                  </a:solidFill>
                  <a:latin typeface="+mn-lt"/>
                  <a:ea typeface="ＭＳ Ｐゴシック" pitchFamily="34" charset="-128"/>
                </a:defRPr>
              </a:lvl3pPr>
              <a:lvl4pPr marL="1598613" indent="-227013" algn="l" rtl="0" eaLnBrk="0" fontAlgn="base" hangingPunct="0">
                <a:spcBef>
                  <a:spcPct val="20000"/>
                </a:spcBef>
                <a:spcAft>
                  <a:spcPct val="0"/>
                </a:spcAft>
                <a:buChar char="–"/>
                <a:defRPr sz="1600">
                  <a:solidFill>
                    <a:schemeClr val="tx1"/>
                  </a:solidFill>
                  <a:latin typeface="+mn-lt"/>
                  <a:ea typeface="ＭＳ Ｐゴシック" pitchFamily="34" charset="-128"/>
                </a:defRPr>
              </a:lvl4pPr>
              <a:lvl5pPr marL="2055813" indent="-227013" algn="l" rtl="0" eaLnBrk="0" fontAlgn="base" hangingPunct="0">
                <a:spcBef>
                  <a:spcPct val="20000"/>
                </a:spcBef>
                <a:spcAft>
                  <a:spcPct val="0"/>
                </a:spcAft>
                <a:buChar char="»"/>
                <a:defRPr sz="1600">
                  <a:solidFill>
                    <a:schemeClr val="tx1"/>
                  </a:solidFill>
                  <a:latin typeface="+mn-lt"/>
                  <a:ea typeface="ＭＳ Ｐゴシック" pitchFamily="34" charset="-128"/>
                </a:defRPr>
              </a:lvl5pPr>
              <a:lvl6pPr marL="2514575" indent="-228597" algn="l" rtl="0" fontAlgn="base">
                <a:spcBef>
                  <a:spcPct val="20000"/>
                </a:spcBef>
                <a:spcAft>
                  <a:spcPct val="0"/>
                </a:spcAft>
                <a:buChar char="»"/>
                <a:defRPr sz="1600">
                  <a:solidFill>
                    <a:schemeClr val="tx1"/>
                  </a:solidFill>
                  <a:latin typeface="+mn-lt"/>
                  <a:ea typeface="+mn-ea"/>
                </a:defRPr>
              </a:lvl6pPr>
              <a:lvl7pPr marL="2971770" indent="-228597" algn="l" rtl="0" fontAlgn="base">
                <a:spcBef>
                  <a:spcPct val="20000"/>
                </a:spcBef>
                <a:spcAft>
                  <a:spcPct val="0"/>
                </a:spcAft>
                <a:buChar char="»"/>
                <a:defRPr sz="1600">
                  <a:solidFill>
                    <a:schemeClr val="tx1"/>
                  </a:solidFill>
                  <a:latin typeface="+mn-lt"/>
                  <a:ea typeface="+mn-ea"/>
                </a:defRPr>
              </a:lvl7pPr>
              <a:lvl8pPr marL="3428966" indent="-228597" algn="l" rtl="0" fontAlgn="base">
                <a:spcBef>
                  <a:spcPct val="20000"/>
                </a:spcBef>
                <a:spcAft>
                  <a:spcPct val="0"/>
                </a:spcAft>
                <a:buChar char="»"/>
                <a:defRPr sz="1600">
                  <a:solidFill>
                    <a:schemeClr val="tx1"/>
                  </a:solidFill>
                  <a:latin typeface="+mn-lt"/>
                  <a:ea typeface="+mn-ea"/>
                </a:defRPr>
              </a:lvl8pPr>
              <a:lvl9pPr marL="3886161" indent="-228597" algn="l" rtl="0" fontAlgn="base">
                <a:spcBef>
                  <a:spcPct val="20000"/>
                </a:spcBef>
                <a:spcAft>
                  <a:spcPct val="0"/>
                </a:spcAft>
                <a:buChar char="»"/>
                <a:defRPr sz="1600">
                  <a:solidFill>
                    <a:schemeClr val="tx1"/>
                  </a:solidFill>
                  <a:latin typeface="+mn-lt"/>
                  <a:ea typeface="+mn-ea"/>
                </a:defRPr>
              </a:lvl9pPr>
            </a:lstStyle>
            <a:p>
              <a:pPr marL="0" indent="0" algn="ctr" eaLnBrk="1" hangingPunct="1">
                <a:spcBef>
                  <a:spcPts val="0"/>
                </a:spcBef>
                <a:spcAft>
                  <a:spcPts val="0"/>
                </a:spcAft>
                <a:buNone/>
              </a:pPr>
              <a:r>
                <a:rPr lang="en-US" kern="0" dirty="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Steering Committee</a:t>
              </a:r>
            </a:p>
          </p:txBody>
        </p:sp>
        <p:pic>
          <p:nvPicPr>
            <p:cNvPr id="17" name="Picture 16">
              <a:extLst>
                <a:ext uri="{FF2B5EF4-FFF2-40B4-BE49-F238E27FC236}">
                  <a16:creationId xmlns:a16="http://schemas.microsoft.com/office/drawing/2014/main" xmlns="" id="{733452CA-14B9-474A-9CA2-729C58CE0230}"/>
                </a:ext>
              </a:extLst>
            </p:cNvPr>
            <p:cNvPicPr/>
            <p:nvPr/>
          </p:nvPicPr>
          <p:blipFill>
            <a:blip r:embed="rId10" cstate="print">
              <a:extLst>
                <a:ext uri="{28A0092B-C50C-407E-A947-70E740481C1C}">
                  <a14:useLocalDpi xmlns:a14="http://schemas.microsoft.com/office/drawing/2010/main" val="0"/>
                </a:ext>
              </a:extLst>
            </a:blip>
            <a:stretch>
              <a:fillRect/>
            </a:stretch>
          </p:blipFill>
          <p:spPr>
            <a:xfrm>
              <a:off x="1279397" y="5638876"/>
              <a:ext cx="2317363" cy="946895"/>
            </a:xfrm>
            <a:prstGeom prst="rect">
              <a:avLst/>
            </a:prstGeom>
          </p:spPr>
        </p:pic>
      </p:grpSp>
      <p:pic>
        <p:nvPicPr>
          <p:cNvPr id="21" name="Picture 20"/>
          <p:cNvPicPr>
            <a:picLocks noChangeAspect="1"/>
          </p:cNvPicPr>
          <p:nvPr/>
        </p:nvPicPr>
        <p:blipFill>
          <a:blip r:embed="rId11"/>
          <a:stretch>
            <a:fillRect/>
          </a:stretch>
        </p:blipFill>
        <p:spPr>
          <a:xfrm>
            <a:off x="1259632" y="-1979"/>
            <a:ext cx="6819900" cy="983507"/>
          </a:xfrm>
          <a:prstGeom prst="rect">
            <a:avLst/>
          </a:prstGeom>
        </p:spPr>
      </p:pic>
      <p:sp>
        <p:nvSpPr>
          <p:cNvPr id="22" name="AutoShape 2" descr="Image result for jcommops"/>
          <p:cNvSpPr>
            <a:spLocks noChangeAspect="1" noChangeArrowheads="1"/>
          </p:cNvSpPr>
          <p:nvPr/>
        </p:nvSpPr>
        <p:spPr bwMode="auto">
          <a:xfrm>
            <a:off x="155575" y="-14446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AutoShape 4" descr="Image result for jcommops"/>
          <p:cNvSpPr>
            <a:spLocks noChangeAspect="1" noChangeArrowheads="1"/>
          </p:cNvSpPr>
          <p:nvPr/>
        </p:nvSpPr>
        <p:spPr bwMode="auto">
          <a:xfrm>
            <a:off x="307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4" name="Picture 4" descr="Image result for jcommops"/>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275856" y="3465165"/>
            <a:ext cx="1814914" cy="4678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7077944"/>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1" descr="GOOS GCOS relationship_V2 Stage 3.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87350"/>
            <a:ext cx="9144000" cy="646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Picture 4" descr="bep-nic-sam-patricia-ward.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84900" y="5875339"/>
            <a:ext cx="2967038"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a:spLocks noChangeArrowheads="1"/>
          </p:cNvSpPr>
          <p:nvPr/>
        </p:nvSpPr>
        <p:spPr bwMode="auto">
          <a:xfrm>
            <a:off x="0" y="5865814"/>
            <a:ext cx="1011238" cy="987425"/>
          </a:xfrm>
          <a:prstGeom prst="rect">
            <a:avLst/>
          </a:prstGeom>
          <a:solidFill>
            <a:schemeClr val="bg1"/>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altLang="en-US">
              <a:solidFill>
                <a:srgbClr val="FFFFFF"/>
              </a:solidFill>
            </a:endParaRPr>
          </a:p>
        </p:txBody>
      </p:sp>
      <p:grpSp>
        <p:nvGrpSpPr>
          <p:cNvPr id="19462" name="Group 7"/>
          <p:cNvGrpSpPr>
            <a:grpSpLocks/>
          </p:cNvGrpSpPr>
          <p:nvPr/>
        </p:nvGrpSpPr>
        <p:grpSpPr bwMode="auto">
          <a:xfrm>
            <a:off x="177800" y="5849940"/>
            <a:ext cx="2325688" cy="1023937"/>
            <a:chOff x="178462" y="5849937"/>
            <a:chExt cx="2325026" cy="1023938"/>
          </a:xfrm>
        </p:grpSpPr>
        <p:pic>
          <p:nvPicPr>
            <p:cNvPr id="19463" name="Picture 2" descr="OOPC-mark-toshio-katy.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50825" y="5873750"/>
              <a:ext cx="2252663"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4" name="Picture 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011238" y="5865813"/>
              <a:ext cx="752475"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5" name="Picture 6"/>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78462" y="5849937"/>
              <a:ext cx="824838" cy="102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 name="Picture 2" descr="profile_30842.jpg"/>
          <p:cNvPicPr>
            <a:picLocks noChangeAspect="1"/>
          </p:cNvPicPr>
          <p:nvPr/>
        </p:nvPicPr>
        <p:blipFill rotWithShape="1">
          <a:blip r:embed="rId8">
            <a:extLst>
              <a:ext uri="{28A0092B-C50C-407E-A947-70E740481C1C}">
                <a14:useLocalDpi xmlns:a14="http://schemas.microsoft.com/office/drawing/2010/main" val="0"/>
              </a:ext>
            </a:extLst>
          </a:blip>
          <a:srcRect l="14338"/>
          <a:stretch/>
        </p:blipFill>
        <p:spPr>
          <a:xfrm>
            <a:off x="6866468" y="5877272"/>
            <a:ext cx="801877" cy="980728"/>
          </a:xfrm>
          <a:prstGeom prst="rect">
            <a:avLst/>
          </a:prstGeom>
        </p:spPr>
      </p:pic>
      <p:grpSp>
        <p:nvGrpSpPr>
          <p:cNvPr id="5" name="Group 4"/>
          <p:cNvGrpSpPr/>
          <p:nvPr/>
        </p:nvGrpSpPr>
        <p:grpSpPr>
          <a:xfrm>
            <a:off x="2805113" y="5849939"/>
            <a:ext cx="3162300" cy="992187"/>
            <a:chOff x="2805113" y="5849938"/>
            <a:chExt cx="3162300" cy="992187"/>
          </a:xfrm>
        </p:grpSpPr>
        <p:pic>
          <p:nvPicPr>
            <p:cNvPr id="19466" name="Picture 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148121" y="5849938"/>
              <a:ext cx="819292" cy="99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8" name="Picture 2"/>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2805113" y="5849938"/>
              <a:ext cx="1137002" cy="985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9" name="Picture 3" descr="bcg-toste-maciej.jpg"/>
            <p:cNvPicPr>
              <a:picLocks noChangeAspect="1"/>
            </p:cNvPicPr>
            <p:nvPr/>
          </p:nvPicPr>
          <p:blipFill rotWithShape="1">
            <a:blip r:embed="rId11">
              <a:extLst>
                <a:ext uri="{28A0092B-C50C-407E-A947-70E740481C1C}">
                  <a14:useLocalDpi xmlns:a14="http://schemas.microsoft.com/office/drawing/2010/main" val="0"/>
                </a:ext>
              </a:extLst>
            </a:blip>
            <a:srcRect l="50000"/>
            <a:stretch/>
          </p:blipFill>
          <p:spPr bwMode="auto">
            <a:xfrm>
              <a:off x="4453136" y="5849939"/>
              <a:ext cx="744386" cy="985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 name="Picture 2" descr="kim"/>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702266" y="5849938"/>
              <a:ext cx="797726" cy="95023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148459469"/>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72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advClick="0">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l="6399"/>
          <a:stretch/>
        </p:blipFill>
        <p:spPr>
          <a:xfrm>
            <a:off x="251522" y="908721"/>
            <a:ext cx="7368843" cy="5065769"/>
          </a:xfrm>
          <a:prstGeom prst="rect">
            <a:avLst/>
          </a:prstGeom>
          <a:noFill/>
        </p:spPr>
      </p:pic>
      <p:pic>
        <p:nvPicPr>
          <p:cNvPr id="17" name="Picture 16" descr="FOO_cover.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9029" y="116633"/>
            <a:ext cx="2074973" cy="2940247"/>
          </a:xfrm>
          <a:prstGeom prst="rect">
            <a:avLst/>
          </a:prstGeom>
        </p:spPr>
      </p:pic>
    </p:spTree>
    <p:extLst>
      <p:ext uri="{BB962C8B-B14F-4D97-AF65-F5344CB8AC3E}">
        <p14:creationId xmlns:p14="http://schemas.microsoft.com/office/powerpoint/2010/main" val="981664709"/>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AutoShape 2"/>
          <p:cNvSpPr>
            <a:spLocks noChangeArrowheads="1"/>
          </p:cNvSpPr>
          <p:nvPr/>
        </p:nvSpPr>
        <p:spPr bwMode="auto">
          <a:xfrm rot="5400000">
            <a:off x="106364" y="3600451"/>
            <a:ext cx="3619500" cy="1600200"/>
          </a:xfrm>
          <a:prstGeom prst="downArrow">
            <a:avLst>
              <a:gd name="adj1" fmla="val 49917"/>
              <a:gd name="adj2" fmla="val 24412"/>
            </a:avLst>
          </a:prstGeom>
          <a:gradFill rotWithShape="1">
            <a:gsLst>
              <a:gs pos="0">
                <a:srgbClr val="00CC00"/>
              </a:gs>
              <a:gs pos="100000">
                <a:srgbClr val="A6EDA6"/>
              </a:gs>
            </a:gsLst>
            <a:lin ang="18900000" scaled="1"/>
          </a:gradFill>
          <a:ln w="9525">
            <a:miter lim="800000"/>
            <a:headEnd/>
            <a:tailEnd/>
          </a:ln>
          <a:scene3d>
            <a:camera prst="legacyPerspectiveTopRight"/>
            <a:lightRig rig="legacyFlat3" dir="b"/>
          </a:scene3d>
          <a:sp3d extrusionH="887400" prstMaterial="legacyMatte">
            <a:bevelT w="13500" h="13500" prst="angle"/>
            <a:bevelB w="13500" h="13500" prst="angle"/>
            <a:extrusionClr>
              <a:srgbClr val="00CC00"/>
            </a:extrusionClr>
          </a:sp3d>
        </p:spPr>
        <p:txBody>
          <a:bodyPr vert="eaVert" wrap="none" lIns="91438" tIns="45718" rIns="91438" bIns="45718" anchor="ctr">
            <a:flatTx/>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endParaRPr lang="fr-FR" altLang="en-US"/>
          </a:p>
        </p:txBody>
      </p:sp>
      <p:sp>
        <p:nvSpPr>
          <p:cNvPr id="9219" name="Rectangle 3"/>
          <p:cNvSpPr>
            <a:spLocks noChangeArrowheads="1"/>
          </p:cNvSpPr>
          <p:nvPr/>
        </p:nvSpPr>
        <p:spPr bwMode="auto">
          <a:xfrm>
            <a:off x="2792415" y="3000377"/>
            <a:ext cx="3800475" cy="2695575"/>
          </a:xfrm>
          <a:prstGeom prst="rect">
            <a:avLst/>
          </a:prstGeom>
          <a:gradFill rotWithShape="1">
            <a:gsLst>
              <a:gs pos="0">
                <a:srgbClr val="EAC0FF"/>
              </a:gs>
              <a:gs pos="100000">
                <a:srgbClr val="CC66FF"/>
              </a:gs>
            </a:gsLst>
            <a:lin ang="2700000" scaled="1"/>
          </a:gradFill>
          <a:ln w="9525">
            <a:miter lim="800000"/>
            <a:headEnd/>
            <a:tailEnd/>
          </a:ln>
          <a:scene3d>
            <a:camera prst="legacyPerspectiveTopRight"/>
            <a:lightRig rig="legacyFlat3" dir="b"/>
          </a:scene3d>
          <a:sp3d extrusionH="887400" prstMaterial="legacyMatte">
            <a:bevelT w="13500" h="13500" prst="angle"/>
            <a:bevelB w="13500" h="13500" prst="angle"/>
            <a:extrusionClr>
              <a:srgbClr val="CC66FF"/>
            </a:extrusionClr>
          </a:sp3d>
        </p:spPr>
        <p:txBody>
          <a:bodyPr wrap="none" lIns="91438" tIns="45718" rIns="91438" bIns="45718" anchor="ctr">
            <a:flatTx/>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endParaRPr lang="fr-FR" altLang="en-US"/>
          </a:p>
        </p:txBody>
      </p:sp>
      <p:sp>
        <p:nvSpPr>
          <p:cNvPr id="9220" name="AutoShape 4"/>
          <p:cNvSpPr>
            <a:spLocks noChangeArrowheads="1"/>
          </p:cNvSpPr>
          <p:nvPr/>
        </p:nvSpPr>
        <p:spPr bwMode="auto">
          <a:xfrm>
            <a:off x="2771800" y="1371600"/>
            <a:ext cx="3888432" cy="1547813"/>
          </a:xfrm>
          <a:prstGeom prst="downArrow">
            <a:avLst>
              <a:gd name="adj1" fmla="val 50000"/>
              <a:gd name="adj2" fmla="val 25000"/>
            </a:avLst>
          </a:prstGeom>
          <a:gradFill rotWithShape="1">
            <a:gsLst>
              <a:gs pos="0">
                <a:srgbClr val="FF6600"/>
              </a:gs>
              <a:gs pos="100000">
                <a:srgbClr val="FFA76D"/>
              </a:gs>
            </a:gsLst>
            <a:lin ang="5400000" scaled="1"/>
          </a:gradFill>
          <a:ln w="9525">
            <a:miter lim="800000"/>
            <a:headEnd/>
            <a:tailEnd/>
          </a:ln>
          <a:scene3d>
            <a:camera prst="legacyPerspectiveTopRight"/>
            <a:lightRig rig="legacyFlat3" dir="b"/>
          </a:scene3d>
          <a:sp3d extrusionH="887400" prstMaterial="legacyMatte">
            <a:bevelT w="13500" h="13500" prst="angle"/>
            <a:bevelB w="13500" h="13500" prst="angle"/>
            <a:extrusionClr>
              <a:srgbClr val="FF6600"/>
            </a:extrusionClr>
          </a:sp3d>
        </p:spPr>
        <p:txBody>
          <a:bodyPr vert="eaVert" wrap="none" lIns="91438" tIns="45718" rIns="91438" bIns="45718" anchor="ctr">
            <a:flatTx/>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endParaRPr lang="fr-FR" altLang="en-US"/>
          </a:p>
        </p:txBody>
      </p:sp>
      <p:sp>
        <p:nvSpPr>
          <p:cNvPr id="9221" name="Text Box 5"/>
          <p:cNvSpPr txBox="1">
            <a:spLocks noChangeArrowheads="1"/>
          </p:cNvSpPr>
          <p:nvPr/>
        </p:nvSpPr>
        <p:spPr bwMode="auto">
          <a:xfrm>
            <a:off x="3690322" y="1541464"/>
            <a:ext cx="2064985" cy="707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8" tIns="45718" rIns="91438" bIns="45718">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r>
              <a:rPr lang="en-US" altLang="en-US" sz="2000" b="1" dirty="0"/>
              <a:t>Input</a:t>
            </a:r>
          </a:p>
          <a:p>
            <a:pPr algn="ctr"/>
            <a:r>
              <a:rPr lang="en-US" altLang="en-US" sz="2000" b="1" dirty="0"/>
              <a:t>(Requirements)</a:t>
            </a:r>
          </a:p>
        </p:txBody>
      </p:sp>
      <p:sp>
        <p:nvSpPr>
          <p:cNvPr id="9222" name="Text Box 6"/>
          <p:cNvSpPr txBox="1">
            <a:spLocks noChangeArrowheads="1"/>
          </p:cNvSpPr>
          <p:nvPr/>
        </p:nvSpPr>
        <p:spPr bwMode="auto">
          <a:xfrm>
            <a:off x="1252050" y="3765551"/>
            <a:ext cx="1382106" cy="1015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8" tIns="45718" rIns="91438" bIns="45718">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r>
              <a:rPr lang="en-US" altLang="en-US" sz="2000" b="1"/>
              <a:t>Output</a:t>
            </a:r>
          </a:p>
          <a:p>
            <a:pPr algn="ctr"/>
            <a:r>
              <a:rPr lang="en-US" altLang="en-US" sz="2000" b="1"/>
              <a:t>(Data &amp; </a:t>
            </a:r>
          </a:p>
          <a:p>
            <a:pPr algn="ctr"/>
            <a:r>
              <a:rPr lang="en-US" altLang="en-US" sz="2000" b="1"/>
              <a:t>Products)</a:t>
            </a:r>
          </a:p>
        </p:txBody>
      </p:sp>
      <p:sp>
        <p:nvSpPr>
          <p:cNvPr id="9223" name="Text Box 7"/>
          <p:cNvSpPr txBox="1">
            <a:spLocks noChangeArrowheads="1"/>
          </p:cNvSpPr>
          <p:nvPr/>
        </p:nvSpPr>
        <p:spPr bwMode="auto">
          <a:xfrm>
            <a:off x="3650189" y="3859213"/>
            <a:ext cx="1992849" cy="707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8" tIns="45718" rIns="91438" bIns="45718">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r>
              <a:rPr lang="en-US" altLang="en-US" sz="2000" b="1"/>
              <a:t>Process</a:t>
            </a:r>
          </a:p>
          <a:p>
            <a:pPr algn="ctr"/>
            <a:r>
              <a:rPr lang="en-US" altLang="en-US" sz="2000" b="1"/>
              <a:t>(Observations)</a:t>
            </a:r>
          </a:p>
        </p:txBody>
      </p:sp>
      <p:sp>
        <p:nvSpPr>
          <p:cNvPr id="9224" name="Rectangle 2"/>
          <p:cNvSpPr txBox="1">
            <a:spLocks noChangeArrowheads="1"/>
          </p:cNvSpPr>
          <p:nvPr/>
        </p:nvSpPr>
        <p:spPr bwMode="auto">
          <a:xfrm>
            <a:off x="685800" y="274639"/>
            <a:ext cx="7772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295" tIns="41148" rIns="82295" bIns="41148" anchor="ctr"/>
          <a:lstStyle/>
          <a:p>
            <a:r>
              <a:rPr lang="en-US" altLang="en-US" sz="1800">
                <a:solidFill>
                  <a:schemeClr val="tx2"/>
                </a:solidFill>
                <a:cs typeface="Arial" pitchFamily="34" charset="0"/>
              </a:rPr>
              <a:t>Framework for Ocean Observing</a:t>
            </a:r>
            <a:r>
              <a:rPr lang="en-US" altLang="en-US" b="1">
                <a:solidFill>
                  <a:schemeClr val="tx2"/>
                </a:solidFill>
                <a:cs typeface="Arial" pitchFamily="34" charset="0"/>
              </a:rPr>
              <a:t/>
            </a:r>
            <a:br>
              <a:rPr lang="en-US" altLang="en-US" b="1">
                <a:solidFill>
                  <a:schemeClr val="tx2"/>
                </a:solidFill>
                <a:cs typeface="Arial" pitchFamily="34" charset="0"/>
              </a:rPr>
            </a:br>
            <a:r>
              <a:rPr lang="en-US" altLang="en-US" sz="2900" b="1">
                <a:solidFill>
                  <a:schemeClr val="tx2"/>
                </a:solidFill>
                <a:cs typeface="Arial" pitchFamily="34" charset="0"/>
              </a:rPr>
              <a:t>A simple system</a:t>
            </a:r>
          </a:p>
        </p:txBody>
      </p:sp>
      <p:pic>
        <p:nvPicPr>
          <p:cNvPr id="9225" name="Picture 1" descr="FOO_cover.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92950" y="3068637"/>
            <a:ext cx="1670050" cy="236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txBox="1">
            <a:spLocks noChangeArrowheads="1"/>
          </p:cNvSpPr>
          <p:nvPr/>
        </p:nvSpPr>
        <p:spPr bwMode="auto">
          <a:xfrm>
            <a:off x="685800" y="274639"/>
            <a:ext cx="7772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295" tIns="41148" rIns="82295" bIns="41148" anchor="ctr"/>
          <a:lstStyle/>
          <a:p>
            <a:r>
              <a:rPr lang="en-US" altLang="en-US" sz="1800">
                <a:solidFill>
                  <a:schemeClr val="tx2"/>
                </a:solidFill>
              </a:rPr>
              <a:t>Framework for Ocean Observing</a:t>
            </a:r>
            <a:r>
              <a:rPr lang="en-US" altLang="en-US" b="1">
                <a:solidFill>
                  <a:schemeClr val="tx2"/>
                </a:solidFill>
              </a:rPr>
              <a:t/>
            </a:r>
            <a:br>
              <a:rPr lang="en-US" altLang="en-US" b="1">
                <a:solidFill>
                  <a:schemeClr val="tx2"/>
                </a:solidFill>
              </a:rPr>
            </a:br>
            <a:r>
              <a:rPr lang="en-US" altLang="en-US" sz="2900" b="1">
                <a:solidFill>
                  <a:schemeClr val="tx2"/>
                </a:solidFill>
              </a:rPr>
              <a:t>A systems approach</a:t>
            </a:r>
          </a:p>
        </p:txBody>
      </p:sp>
      <p:pic>
        <p:nvPicPr>
          <p:cNvPr id="10243" name="Picture 1" descr="FOO_cover.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51725" y="2825751"/>
            <a:ext cx="1512888"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2" descr="Framework systems diagra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9634" y="1268414"/>
            <a:ext cx="5976193" cy="4959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 charset="0"/>
            <a:ea typeface="ＭＳ Ｐゴシック" pitchFamily="-1" charset="-128"/>
            <a:cs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 charset="0"/>
            <a:ea typeface="ＭＳ Ｐゴシック" pitchFamily="-1" charset="-128"/>
            <a:cs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2048</Words>
  <Application>Microsoft Office PowerPoint</Application>
  <PresentationFormat>On-screen Show (4:3)</PresentationFormat>
  <Paragraphs>171</Paragraphs>
  <Slides>26</Slides>
  <Notes>10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Blank Presentation</vt:lpstr>
      <vt:lpstr>PowerPoint Presentation</vt:lpstr>
      <vt:lpstr>GOOS essential observations for societal benefit Climate, operational services, ocean health</vt:lpstr>
      <vt:lpstr>www.goosocean.org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IOC/UNESCO</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Decisions from beginning 2007</dc:title>
  <dc:creator>Albert Fischer</dc:creator>
  <cp:lastModifiedBy>Tanhua, Toste</cp:lastModifiedBy>
  <cp:revision>393</cp:revision>
  <cp:lastPrinted>2015-06-22T08:22:37Z</cp:lastPrinted>
  <dcterms:created xsi:type="dcterms:W3CDTF">2012-11-19T13:57:22Z</dcterms:created>
  <dcterms:modified xsi:type="dcterms:W3CDTF">2018-05-16T10:26:29Z</dcterms:modified>
</cp:coreProperties>
</file>