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14"/>
  </p:notesMasterIdLst>
  <p:handoutMasterIdLst>
    <p:handoutMasterId r:id="rId15"/>
  </p:handoutMasterIdLst>
  <p:sldIdLst>
    <p:sldId id="256" r:id="rId2"/>
    <p:sldId id="258" r:id="rId3"/>
    <p:sldId id="259" r:id="rId4"/>
    <p:sldId id="260" r:id="rId5"/>
    <p:sldId id="261" r:id="rId6"/>
    <p:sldId id="262" r:id="rId7"/>
    <p:sldId id="263" r:id="rId8"/>
    <p:sldId id="264" r:id="rId9"/>
    <p:sldId id="266" r:id="rId10"/>
    <p:sldId id="267" r:id="rId11"/>
    <p:sldId id="268" r:id="rId12"/>
    <p:sldId id="269" r:id="rId13"/>
  </p:sldIdLst>
  <p:sldSz cx="9144000" cy="6858000" type="screen4x3"/>
  <p:notesSz cx="6858000" cy="9144000"/>
  <p:defaultTextStyle>
    <a:defPPr>
      <a:defRPr lang="en-US"/>
    </a:defPPr>
    <a:lvl1pPr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1pPr>
    <a:lvl2pPr marL="4572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2pPr>
    <a:lvl3pPr marL="9144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3pPr>
    <a:lvl4pPr marL="13716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4pPr>
    <a:lvl5pPr marL="1828800" algn="l" defTabSz="457200" rtl="0" eaLnBrk="0" fontAlgn="base" hangingPunct="0">
      <a:spcBef>
        <a:spcPct val="0"/>
      </a:spcBef>
      <a:spcAft>
        <a:spcPct val="0"/>
      </a:spcAft>
      <a:defRPr kern="1200">
        <a:solidFill>
          <a:schemeClr val="tx1"/>
        </a:solidFill>
        <a:latin typeface="Arial" panose="020B0604020202020204" pitchFamily="34" charset="0"/>
        <a:ea typeface="MS PGothic" panose="020B0600070205080204"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SorterView">
  <p:normalViewPr>
    <p:restoredLeft sz="15620"/>
    <p:restoredTop sz="94660"/>
  </p:normalViewPr>
  <p:slideViewPr>
    <p:cSldViewPr snapToGrid="0" snapToObjects="1">
      <p:cViewPr varScale="1">
        <p:scale>
          <a:sx n="50" d="100"/>
          <a:sy n="50" d="100"/>
        </p:scale>
        <p:origin x="1267" y="48"/>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3245"/>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3" name="Date Placeholder 2"/>
          <p:cNvSpPr>
            <a:spLocks noGrp="1"/>
          </p:cNvSpPr>
          <p:nvPr>
            <p:ph type="dt" sz="quarter"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649961C6-A604-413E-843C-8CD0CFCB2862}" type="datetimeFigureOut">
              <a:rPr lang="en-US" altLang="en-US"/>
              <a:pPr>
                <a:defRPr/>
              </a:pPr>
              <a:t>5/15/2018</a:t>
            </a:fld>
            <a:endParaRPr lang="en-US" altLang="en-US"/>
          </a:p>
        </p:txBody>
      </p:sp>
      <p:sp>
        <p:nvSpPr>
          <p:cNvPr id="4" name="Footer Placeholder 3"/>
          <p:cNvSpPr>
            <a:spLocks noGrp="1"/>
          </p:cNvSpPr>
          <p:nvPr>
            <p:ph type="ftr" sz="quarter" idx="2"/>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C4F85BBC-22AF-4593-982C-E503E3D294C1}"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wrap="square" lIns="91440" tIns="45720" rIns="91440" bIns="45720" numCol="1" anchor="t"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3" name="Date Placeholder 2"/>
          <p:cNvSpPr>
            <a:spLocks noGrp="1"/>
          </p:cNvSpPr>
          <p:nvPr>
            <p:ph type="dt" idx="1"/>
          </p:nvPr>
        </p:nvSpPr>
        <p:spPr>
          <a:xfrm>
            <a:off x="3884613" y="0"/>
            <a:ext cx="2971800" cy="458788"/>
          </a:xfrm>
          <a:prstGeom prst="rect">
            <a:avLst/>
          </a:prstGeom>
        </p:spPr>
        <p:txBody>
          <a:bodyPr vert="horz" wrap="square" lIns="91440" tIns="45720" rIns="91440" bIns="45720" numCol="1" anchor="t" anchorCtr="0" compatLnSpc="1">
            <a:prstTxWarp prst="textNoShape">
              <a:avLst/>
            </a:prstTxWarp>
          </a:bodyPr>
          <a:lstStyle>
            <a:lvl1pPr algn="r" eaLnBrk="1" hangingPunct="1">
              <a:defRPr sz="1200" smtClean="0"/>
            </a:lvl1pPr>
          </a:lstStyle>
          <a:p>
            <a:pPr>
              <a:defRPr/>
            </a:pPr>
            <a:fld id="{75011EFE-F171-4ACA-A831-54AA9832C60D}" type="datetimeFigureOut">
              <a:rPr lang="en-US" altLang="en-US"/>
              <a:pPr>
                <a:defRPr/>
              </a:pPr>
              <a:t>5/15/2018</a:t>
            </a:fld>
            <a:endParaRPr lang="en-US" alt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pPr lvl="0"/>
            <a:endParaRPr lang="en-US" noProof="0" smtClean="0"/>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wrap="square" lIns="91440" tIns="45720" rIns="91440" bIns="45720" numCol="1" anchor="b" anchorCtr="0" compatLnSpc="1">
            <a:prstTxWarp prst="textNoShape">
              <a:avLst/>
            </a:prstTxWarp>
          </a:bodyPr>
          <a:lstStyle>
            <a:lvl1pPr eaLnBrk="1" hangingPunct="1">
              <a:defRPr sz="1200">
                <a:latin typeface="Arial" charset="0"/>
                <a:ea typeface="ＭＳ Ｐゴシック" charset="0"/>
                <a:cs typeface="ＭＳ Ｐゴシック" charset="0"/>
              </a:defRPr>
            </a:lvl1pPr>
          </a:lstStyle>
          <a:p>
            <a:pPr>
              <a:defRPr/>
            </a:pPr>
            <a:endParaRPr lang="es-E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wrap="square" lIns="91440" tIns="45720" rIns="91440" bIns="45720" numCol="1" anchor="b" anchorCtr="0" compatLnSpc="1">
            <a:prstTxWarp prst="textNoShape">
              <a:avLst/>
            </a:prstTxWarp>
          </a:bodyPr>
          <a:lstStyle>
            <a:lvl1pPr algn="r" eaLnBrk="1" hangingPunct="1">
              <a:defRPr sz="1200" smtClean="0"/>
            </a:lvl1pPr>
          </a:lstStyle>
          <a:p>
            <a:pPr>
              <a:defRPr/>
            </a:pPr>
            <a:fld id="{DF593E8F-E5EA-4CED-8534-EACEABE7A4E3}"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ＭＳ Ｐゴシック" charset="0"/>
      </a:defRPr>
    </a:lvl1pPr>
    <a:lvl2pPr marL="4572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2pPr>
    <a:lvl3pPr marL="9144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3pPr>
    <a:lvl4pPr marL="13716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4pPr>
    <a:lvl5pPr marL="1828800" algn="l" rtl="0" eaLnBrk="0" fontAlgn="base" hangingPunct="0">
      <a:spcBef>
        <a:spcPct val="30000"/>
      </a:spcBef>
      <a:spcAft>
        <a:spcPct val="0"/>
      </a:spcAft>
      <a:defRPr sz="1200" kern="1200">
        <a:solidFill>
          <a:schemeClr val="tx1"/>
        </a:solidFill>
        <a:latin typeface="+mn-lt"/>
        <a:ea typeface="MS PGothic" panose="020B0600070205080204"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jpeg"/><Relationship Id="rId2" Type="http://schemas.openxmlformats.org/officeDocument/2006/relationships/image" Target="../media/image2.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Pr>
        <a:blipFill dpi="0" rotWithShape="0">
          <a:blip r:embed="rId2"/>
          <a:srcRect/>
          <a:stretch>
            <a:fillRect/>
          </a:stretch>
        </a:blipFill>
        <a:effectLst/>
      </p:bgPr>
    </p:bg>
    <p:spTree>
      <p:nvGrpSpPr>
        <p:cNvPr id="1" name=""/>
        <p:cNvGrpSpPr/>
        <p:nvPr/>
      </p:nvGrpSpPr>
      <p:grpSpPr>
        <a:xfrm>
          <a:off x="0" y="0"/>
          <a:ext cx="0" cy="0"/>
          <a:chOff x="0" y="0"/>
          <a:chExt cx="0" cy="0"/>
        </a:xfrm>
      </p:grpSpPr>
      <p:pic>
        <p:nvPicPr>
          <p:cNvPr id="4" name="Imagen 6" descr="wmo-logoAcronym.jpg"/>
          <p:cNvPicPr>
            <a:picLocks noChangeAspect="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7620000" y="201613"/>
            <a:ext cx="1319213" cy="973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ctrTitle"/>
          </p:nvPr>
        </p:nvSpPr>
        <p:spPr>
          <a:xfrm>
            <a:off x="685800" y="1786782"/>
            <a:ext cx="7772400" cy="1470025"/>
          </a:xfrm>
        </p:spPr>
        <p:txBody>
          <a:bodyPr/>
          <a:lstStyle>
            <a:lvl1pPr algn="ctr">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1371600" y="3542557"/>
            <a:ext cx="6400800" cy="1752600"/>
          </a:xfrm>
        </p:spPr>
        <p:txBody>
          <a:bodyPr/>
          <a:lstStyle>
            <a:lvl1pPr marL="0" indent="0" algn="ctr">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smtClean="0"/>
              <a:t>Click to edit Master subtitle style</a:t>
            </a:r>
            <a:endParaRPr lang="en-US" dirty="0"/>
          </a:p>
        </p:txBody>
      </p:sp>
      <p:sp>
        <p:nvSpPr>
          <p:cNvPr id="5" name="Date Placeholder 3"/>
          <p:cNvSpPr>
            <a:spLocks noGrp="1"/>
          </p:cNvSpPr>
          <p:nvPr>
            <p:ph type="dt" sz="half" idx="10"/>
          </p:nvPr>
        </p:nvSpPr>
        <p:spPr/>
        <p:txBody>
          <a:bodyPr/>
          <a:lstStyle>
            <a:lvl1pPr>
              <a:defRPr smtClean="0"/>
            </a:lvl1pPr>
          </a:lstStyle>
          <a:p>
            <a:pPr>
              <a:defRPr/>
            </a:pPr>
            <a:fld id="{958630FD-9292-4655-A470-AAE61EF99AC1}" type="datetime1">
              <a:rPr lang="en-US" altLang="en-US" smtClean="0"/>
              <a:t>5/15/2018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smtClean="0"/>
            </a:lvl1pPr>
          </a:lstStyle>
          <a:p>
            <a:pPr>
              <a:defRPr/>
            </a:pPr>
            <a:fld id="{CD87954C-23B1-4188-AFA1-4D0F3B8978D8}" type="slidenum">
              <a:rPr lang="en-US" altLang="en-US"/>
              <a:pPr>
                <a:defRPr/>
              </a:pPr>
              <a:t>‹#›</a:t>
            </a:fld>
            <a:endParaRPr lang="en-US" altLang="en-US"/>
          </a:p>
        </p:txBody>
      </p:sp>
    </p:spTree>
    <p:extLst>
      <p:ext uri="{BB962C8B-B14F-4D97-AF65-F5344CB8AC3E}">
        <p14:creationId xmlns:p14="http://schemas.microsoft.com/office/powerpoint/2010/main" val="281547565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pic>
        <p:nvPicPr>
          <p:cNvPr id="4"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smtClean="0"/>
            </a:lvl1pPr>
          </a:lstStyle>
          <a:p>
            <a:pPr>
              <a:defRPr/>
            </a:pPr>
            <a:fld id="{F9D126B7-6EE5-4DFC-8A7D-88EE536FAEB9}" type="datetime1">
              <a:rPr lang="en-US" altLang="en-US" smtClean="0"/>
              <a:t>5/15/2018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smtClean="0"/>
            </a:lvl1pPr>
          </a:lstStyle>
          <a:p>
            <a:pPr>
              <a:defRPr/>
            </a:pPr>
            <a:fld id="{F470617C-E108-4D5B-BB77-8A929922C9D8}" type="slidenum">
              <a:rPr lang="en-US" altLang="en-US"/>
              <a:pPr>
                <a:defRPr/>
              </a:pPr>
              <a:t>‹#›</a:t>
            </a:fld>
            <a:endParaRPr lang="en-US" altLang="en-US"/>
          </a:p>
        </p:txBody>
      </p:sp>
    </p:spTree>
    <p:extLst>
      <p:ext uri="{BB962C8B-B14F-4D97-AF65-F5344CB8AC3E}">
        <p14:creationId xmlns:p14="http://schemas.microsoft.com/office/powerpoint/2010/main" val="39683862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pic>
        <p:nvPicPr>
          <p:cNvPr id="4"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smtClean="0"/>
            </a:lvl1pPr>
          </a:lstStyle>
          <a:p>
            <a:pPr>
              <a:defRPr/>
            </a:pPr>
            <a:fld id="{FEB8BA35-BD4C-46C8-9282-96B2BCA8898A}" type="datetime1">
              <a:rPr lang="en-US" altLang="en-US" smtClean="0"/>
              <a:t>5/15/2018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smtClean="0"/>
            </a:lvl1pPr>
          </a:lstStyle>
          <a:p>
            <a:pPr>
              <a:defRPr/>
            </a:pPr>
            <a:fld id="{D2DA1A52-4BED-4DE9-8EFD-8EF1025A8BA7}" type="slidenum">
              <a:rPr lang="en-US" altLang="en-US"/>
              <a:pPr>
                <a:defRPr/>
              </a:pPr>
              <a:t>‹#›</a:t>
            </a:fld>
            <a:endParaRPr lang="en-US" altLang="en-US"/>
          </a:p>
        </p:txBody>
      </p:sp>
    </p:spTree>
    <p:extLst>
      <p:ext uri="{BB962C8B-B14F-4D97-AF65-F5344CB8AC3E}">
        <p14:creationId xmlns:p14="http://schemas.microsoft.com/office/powerpoint/2010/main" val="162548115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4"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3"/>
          <p:cNvSpPr>
            <a:spLocks noGrp="1"/>
          </p:cNvSpPr>
          <p:nvPr>
            <p:ph type="dt" sz="half" idx="10"/>
          </p:nvPr>
        </p:nvSpPr>
        <p:spPr/>
        <p:txBody>
          <a:bodyPr/>
          <a:lstStyle>
            <a:lvl1pPr>
              <a:defRPr smtClean="0"/>
            </a:lvl1pPr>
          </a:lstStyle>
          <a:p>
            <a:pPr>
              <a:defRPr/>
            </a:pPr>
            <a:fld id="{97DE3D5F-E79B-48C8-A8A4-F9576FDA99A3}" type="datetime1">
              <a:rPr lang="en-US" altLang="en-US" smtClean="0"/>
              <a:t>5/15/2018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smtClean="0"/>
            </a:lvl1pPr>
          </a:lstStyle>
          <a:p>
            <a:pPr>
              <a:defRPr/>
            </a:pPr>
            <a:fld id="{FDE24B9A-6BAC-407A-A775-D1BA3A7FE22A}" type="slidenum">
              <a:rPr lang="en-US" altLang="en-US"/>
              <a:pPr>
                <a:defRPr/>
              </a:pPr>
              <a:t>‹#›</a:t>
            </a:fld>
            <a:endParaRPr lang="en-US" altLang="en-US"/>
          </a:p>
        </p:txBody>
      </p:sp>
    </p:spTree>
    <p:extLst>
      <p:ext uri="{BB962C8B-B14F-4D97-AF65-F5344CB8AC3E}">
        <p14:creationId xmlns:p14="http://schemas.microsoft.com/office/powerpoint/2010/main" val="293726125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4"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5" name="Date Placeholder 3"/>
          <p:cNvSpPr>
            <a:spLocks noGrp="1"/>
          </p:cNvSpPr>
          <p:nvPr>
            <p:ph type="dt" sz="half" idx="10"/>
          </p:nvPr>
        </p:nvSpPr>
        <p:spPr/>
        <p:txBody>
          <a:bodyPr/>
          <a:lstStyle>
            <a:lvl1pPr>
              <a:defRPr smtClean="0"/>
            </a:lvl1pPr>
          </a:lstStyle>
          <a:p>
            <a:pPr>
              <a:defRPr/>
            </a:pPr>
            <a:fld id="{8421F68F-3E06-48AA-9767-91AF984053B1}" type="datetime1">
              <a:rPr lang="en-US" altLang="en-US" smtClean="0"/>
              <a:t>5/15/2018</a:t>
            </a:fld>
            <a:endParaRPr lang="en-US" altLang="en-US"/>
          </a:p>
        </p:txBody>
      </p:sp>
      <p:sp>
        <p:nvSpPr>
          <p:cNvPr id="6" name="Footer Placeholder 4"/>
          <p:cNvSpPr>
            <a:spLocks noGrp="1"/>
          </p:cNvSpPr>
          <p:nvPr>
            <p:ph type="ftr" sz="quarter" idx="11"/>
          </p:nvPr>
        </p:nvSpPr>
        <p:spPr/>
        <p:txBody>
          <a:bodyPr/>
          <a:lstStyle>
            <a:lvl1pPr>
              <a:defRPr/>
            </a:lvl1pPr>
          </a:lstStyle>
          <a:p>
            <a:pPr>
              <a:defRPr/>
            </a:pPr>
            <a:endParaRPr lang="es-ES"/>
          </a:p>
        </p:txBody>
      </p:sp>
      <p:sp>
        <p:nvSpPr>
          <p:cNvPr id="7" name="Slide Number Placeholder 5"/>
          <p:cNvSpPr>
            <a:spLocks noGrp="1"/>
          </p:cNvSpPr>
          <p:nvPr>
            <p:ph type="sldNum" sz="quarter" idx="12"/>
          </p:nvPr>
        </p:nvSpPr>
        <p:spPr/>
        <p:txBody>
          <a:bodyPr/>
          <a:lstStyle>
            <a:lvl1pPr>
              <a:defRPr smtClean="0"/>
            </a:lvl1pPr>
          </a:lstStyle>
          <a:p>
            <a:pPr>
              <a:defRPr/>
            </a:pPr>
            <a:fld id="{3BB77C57-72E1-45F2-846B-038C138BDFAE}" type="slidenum">
              <a:rPr lang="en-US" altLang="en-US"/>
              <a:pPr>
                <a:defRPr/>
              </a:pPr>
              <a:t>‹#›</a:t>
            </a:fld>
            <a:endParaRPr lang="en-US" altLang="en-US"/>
          </a:p>
        </p:txBody>
      </p:sp>
    </p:spTree>
    <p:extLst>
      <p:ext uri="{BB962C8B-B14F-4D97-AF65-F5344CB8AC3E}">
        <p14:creationId xmlns:p14="http://schemas.microsoft.com/office/powerpoint/2010/main" val="323094325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5"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Date Placeholder 3"/>
          <p:cNvSpPr>
            <a:spLocks noGrp="1"/>
          </p:cNvSpPr>
          <p:nvPr>
            <p:ph type="dt" sz="half" idx="10"/>
          </p:nvPr>
        </p:nvSpPr>
        <p:spPr/>
        <p:txBody>
          <a:bodyPr/>
          <a:lstStyle>
            <a:lvl1pPr>
              <a:defRPr smtClean="0"/>
            </a:lvl1pPr>
          </a:lstStyle>
          <a:p>
            <a:pPr>
              <a:defRPr/>
            </a:pPr>
            <a:fld id="{D4419EF3-CFF9-4501-8844-637EFD604A87}" type="datetime1">
              <a:rPr lang="en-US" altLang="en-US" smtClean="0"/>
              <a:t>5/15/2018</a:t>
            </a:fld>
            <a:endParaRPr lang="en-US" altLang="en-US"/>
          </a:p>
        </p:txBody>
      </p:sp>
      <p:sp>
        <p:nvSpPr>
          <p:cNvPr id="7" name="Footer Placeholder 4"/>
          <p:cNvSpPr>
            <a:spLocks noGrp="1"/>
          </p:cNvSpPr>
          <p:nvPr>
            <p:ph type="ftr" sz="quarter" idx="11"/>
          </p:nvPr>
        </p:nvSpPr>
        <p:spPr/>
        <p:txBody>
          <a:bodyPr/>
          <a:lstStyle>
            <a:lvl1pPr>
              <a:defRPr/>
            </a:lvl1pPr>
          </a:lstStyle>
          <a:p>
            <a:pPr>
              <a:defRPr/>
            </a:pPr>
            <a:endParaRPr lang="es-ES"/>
          </a:p>
        </p:txBody>
      </p:sp>
      <p:sp>
        <p:nvSpPr>
          <p:cNvPr id="8" name="Slide Number Placeholder 5"/>
          <p:cNvSpPr>
            <a:spLocks noGrp="1"/>
          </p:cNvSpPr>
          <p:nvPr>
            <p:ph type="sldNum" sz="quarter" idx="12"/>
          </p:nvPr>
        </p:nvSpPr>
        <p:spPr/>
        <p:txBody>
          <a:bodyPr/>
          <a:lstStyle>
            <a:lvl1pPr>
              <a:defRPr smtClean="0"/>
            </a:lvl1pPr>
          </a:lstStyle>
          <a:p>
            <a:pPr>
              <a:defRPr/>
            </a:pPr>
            <a:fld id="{2C5C8D20-E1CB-4FE8-BAFD-1E81954EFC70}" type="slidenum">
              <a:rPr lang="en-US" altLang="en-US"/>
              <a:pPr>
                <a:defRPr/>
              </a:pPr>
              <a:t>‹#›</a:t>
            </a:fld>
            <a:endParaRPr lang="en-US" altLang="en-US"/>
          </a:p>
        </p:txBody>
      </p:sp>
    </p:spTree>
    <p:extLst>
      <p:ext uri="{BB962C8B-B14F-4D97-AF65-F5344CB8AC3E}">
        <p14:creationId xmlns:p14="http://schemas.microsoft.com/office/powerpoint/2010/main" val="119334432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7"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8" name="Date Placeholder 3"/>
          <p:cNvSpPr>
            <a:spLocks noGrp="1"/>
          </p:cNvSpPr>
          <p:nvPr>
            <p:ph type="dt" sz="half" idx="10"/>
          </p:nvPr>
        </p:nvSpPr>
        <p:spPr/>
        <p:txBody>
          <a:bodyPr/>
          <a:lstStyle>
            <a:lvl1pPr>
              <a:defRPr smtClean="0"/>
            </a:lvl1pPr>
          </a:lstStyle>
          <a:p>
            <a:pPr>
              <a:defRPr/>
            </a:pPr>
            <a:fld id="{0E1A5864-EE7A-4E17-AF13-CBFCF1C0F5E3}" type="datetime1">
              <a:rPr lang="en-US" altLang="en-US" smtClean="0"/>
              <a:t>5/15/2018</a:t>
            </a:fld>
            <a:endParaRPr lang="en-US" altLang="en-US"/>
          </a:p>
        </p:txBody>
      </p:sp>
      <p:sp>
        <p:nvSpPr>
          <p:cNvPr id="9" name="Footer Placeholder 4"/>
          <p:cNvSpPr>
            <a:spLocks noGrp="1"/>
          </p:cNvSpPr>
          <p:nvPr>
            <p:ph type="ftr" sz="quarter" idx="11"/>
          </p:nvPr>
        </p:nvSpPr>
        <p:spPr/>
        <p:txBody>
          <a:bodyPr/>
          <a:lstStyle>
            <a:lvl1pPr>
              <a:defRPr/>
            </a:lvl1pPr>
          </a:lstStyle>
          <a:p>
            <a:pPr>
              <a:defRPr/>
            </a:pPr>
            <a:endParaRPr lang="es-ES"/>
          </a:p>
        </p:txBody>
      </p:sp>
      <p:sp>
        <p:nvSpPr>
          <p:cNvPr id="10" name="Slide Number Placeholder 5"/>
          <p:cNvSpPr>
            <a:spLocks noGrp="1"/>
          </p:cNvSpPr>
          <p:nvPr>
            <p:ph type="sldNum" sz="quarter" idx="12"/>
          </p:nvPr>
        </p:nvSpPr>
        <p:spPr/>
        <p:txBody>
          <a:bodyPr/>
          <a:lstStyle>
            <a:lvl1pPr>
              <a:defRPr smtClean="0"/>
            </a:lvl1pPr>
          </a:lstStyle>
          <a:p>
            <a:pPr>
              <a:defRPr/>
            </a:pPr>
            <a:fld id="{82A85B53-979F-4833-B821-CF0552DBB499}" type="slidenum">
              <a:rPr lang="en-US" altLang="en-US"/>
              <a:pPr>
                <a:defRPr/>
              </a:pPr>
              <a:t>‹#›</a:t>
            </a:fld>
            <a:endParaRPr lang="en-US" altLang="en-US"/>
          </a:p>
        </p:txBody>
      </p:sp>
    </p:spTree>
    <p:extLst>
      <p:ext uri="{BB962C8B-B14F-4D97-AF65-F5344CB8AC3E}">
        <p14:creationId xmlns:p14="http://schemas.microsoft.com/office/powerpoint/2010/main" val="138769238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3"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p:txBody>
          <a:bodyPr/>
          <a:lstStyle/>
          <a:p>
            <a:r>
              <a:rPr lang="en-US" smtClean="0"/>
              <a:t>Click to edit Master title style</a:t>
            </a:r>
            <a:endParaRPr lang="en-US"/>
          </a:p>
        </p:txBody>
      </p:sp>
      <p:sp>
        <p:nvSpPr>
          <p:cNvPr id="4" name="Date Placeholder 3"/>
          <p:cNvSpPr>
            <a:spLocks noGrp="1"/>
          </p:cNvSpPr>
          <p:nvPr>
            <p:ph type="dt" sz="half" idx="10"/>
          </p:nvPr>
        </p:nvSpPr>
        <p:spPr/>
        <p:txBody>
          <a:bodyPr/>
          <a:lstStyle>
            <a:lvl1pPr>
              <a:defRPr smtClean="0"/>
            </a:lvl1pPr>
          </a:lstStyle>
          <a:p>
            <a:pPr>
              <a:defRPr/>
            </a:pPr>
            <a:fld id="{64B6063D-33BF-45F1-A335-70E665DE0F17}" type="datetime1">
              <a:rPr lang="en-US" altLang="en-US" smtClean="0"/>
              <a:t>5/15/2018</a:t>
            </a:fld>
            <a:endParaRPr lang="en-US" altLang="en-US"/>
          </a:p>
        </p:txBody>
      </p:sp>
      <p:sp>
        <p:nvSpPr>
          <p:cNvPr id="5" name="Footer Placeholder 4"/>
          <p:cNvSpPr>
            <a:spLocks noGrp="1"/>
          </p:cNvSpPr>
          <p:nvPr>
            <p:ph type="ftr" sz="quarter" idx="11"/>
          </p:nvPr>
        </p:nvSpPr>
        <p:spPr/>
        <p:txBody>
          <a:bodyPr/>
          <a:lstStyle>
            <a:lvl1pPr>
              <a:defRPr/>
            </a:lvl1pPr>
          </a:lstStyle>
          <a:p>
            <a:pPr>
              <a:defRPr/>
            </a:pPr>
            <a:endParaRPr lang="es-ES"/>
          </a:p>
        </p:txBody>
      </p:sp>
      <p:sp>
        <p:nvSpPr>
          <p:cNvPr id="6" name="Slide Number Placeholder 5"/>
          <p:cNvSpPr>
            <a:spLocks noGrp="1"/>
          </p:cNvSpPr>
          <p:nvPr>
            <p:ph type="sldNum" sz="quarter" idx="12"/>
          </p:nvPr>
        </p:nvSpPr>
        <p:spPr/>
        <p:txBody>
          <a:bodyPr/>
          <a:lstStyle>
            <a:lvl1pPr>
              <a:defRPr smtClean="0"/>
            </a:lvl1pPr>
          </a:lstStyle>
          <a:p>
            <a:pPr>
              <a:defRPr/>
            </a:pPr>
            <a:fld id="{D5010C0D-DB27-4A8B-AE27-E9C86DDB3B1C}" type="slidenum">
              <a:rPr lang="en-US" altLang="en-US"/>
              <a:pPr>
                <a:defRPr/>
              </a:pPr>
              <a:t>‹#›</a:t>
            </a:fld>
            <a:endParaRPr lang="en-US" altLang="en-US"/>
          </a:p>
        </p:txBody>
      </p:sp>
    </p:spTree>
    <p:extLst>
      <p:ext uri="{BB962C8B-B14F-4D97-AF65-F5344CB8AC3E}">
        <p14:creationId xmlns:p14="http://schemas.microsoft.com/office/powerpoint/2010/main" val="296623160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2"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Date Placeholder 3"/>
          <p:cNvSpPr>
            <a:spLocks noGrp="1"/>
          </p:cNvSpPr>
          <p:nvPr>
            <p:ph type="dt" sz="half" idx="10"/>
          </p:nvPr>
        </p:nvSpPr>
        <p:spPr/>
        <p:txBody>
          <a:bodyPr/>
          <a:lstStyle>
            <a:lvl1pPr>
              <a:defRPr smtClean="0"/>
            </a:lvl1pPr>
          </a:lstStyle>
          <a:p>
            <a:pPr>
              <a:defRPr/>
            </a:pPr>
            <a:fld id="{4F6B9C1F-2D20-422E-8025-DDE495E08284}" type="datetime1">
              <a:rPr lang="en-US" altLang="en-US" smtClean="0"/>
              <a:t>5/15/2018</a:t>
            </a:fld>
            <a:endParaRPr lang="en-US" altLang="en-US"/>
          </a:p>
        </p:txBody>
      </p:sp>
      <p:sp>
        <p:nvSpPr>
          <p:cNvPr id="4" name="Footer Placeholder 4"/>
          <p:cNvSpPr>
            <a:spLocks noGrp="1"/>
          </p:cNvSpPr>
          <p:nvPr>
            <p:ph type="ftr" sz="quarter" idx="11"/>
          </p:nvPr>
        </p:nvSpPr>
        <p:spPr/>
        <p:txBody>
          <a:bodyPr/>
          <a:lstStyle>
            <a:lvl1pPr>
              <a:defRPr/>
            </a:lvl1pPr>
          </a:lstStyle>
          <a:p>
            <a:pPr>
              <a:defRPr/>
            </a:pPr>
            <a:endParaRPr lang="es-ES"/>
          </a:p>
        </p:txBody>
      </p:sp>
      <p:sp>
        <p:nvSpPr>
          <p:cNvPr id="5" name="Slide Number Placeholder 5"/>
          <p:cNvSpPr>
            <a:spLocks noGrp="1"/>
          </p:cNvSpPr>
          <p:nvPr>
            <p:ph type="sldNum" sz="quarter" idx="12"/>
          </p:nvPr>
        </p:nvSpPr>
        <p:spPr/>
        <p:txBody>
          <a:bodyPr/>
          <a:lstStyle>
            <a:lvl1pPr>
              <a:defRPr smtClean="0"/>
            </a:lvl1pPr>
          </a:lstStyle>
          <a:p>
            <a:pPr>
              <a:defRPr/>
            </a:pPr>
            <a:fld id="{1B05D30C-4F8E-4FAD-B92F-57D887708927}" type="slidenum">
              <a:rPr lang="en-US" altLang="en-US"/>
              <a:pPr>
                <a:defRPr/>
              </a:pPr>
              <a:t>‹#›</a:t>
            </a:fld>
            <a:endParaRPr lang="en-US" altLang="en-US"/>
          </a:p>
        </p:txBody>
      </p:sp>
    </p:spTree>
    <p:extLst>
      <p:ext uri="{BB962C8B-B14F-4D97-AF65-F5344CB8AC3E}">
        <p14:creationId xmlns:p14="http://schemas.microsoft.com/office/powerpoint/2010/main" val="28263707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5"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smtClean="0"/>
            </a:lvl1pPr>
          </a:lstStyle>
          <a:p>
            <a:pPr>
              <a:defRPr/>
            </a:pPr>
            <a:fld id="{92504FC7-802C-45D7-83BB-7DB21011F4E4}" type="datetime1">
              <a:rPr lang="en-US" altLang="en-US" smtClean="0"/>
              <a:t>5/15/2018</a:t>
            </a:fld>
            <a:endParaRPr lang="en-US" altLang="en-US"/>
          </a:p>
        </p:txBody>
      </p:sp>
      <p:sp>
        <p:nvSpPr>
          <p:cNvPr id="7" name="Footer Placeholder 4"/>
          <p:cNvSpPr>
            <a:spLocks noGrp="1"/>
          </p:cNvSpPr>
          <p:nvPr>
            <p:ph type="ftr" sz="quarter" idx="11"/>
          </p:nvPr>
        </p:nvSpPr>
        <p:spPr/>
        <p:txBody>
          <a:bodyPr/>
          <a:lstStyle>
            <a:lvl1pPr>
              <a:defRPr/>
            </a:lvl1pPr>
          </a:lstStyle>
          <a:p>
            <a:pPr>
              <a:defRPr/>
            </a:pPr>
            <a:endParaRPr lang="es-ES"/>
          </a:p>
        </p:txBody>
      </p:sp>
      <p:sp>
        <p:nvSpPr>
          <p:cNvPr id="8" name="Slide Number Placeholder 5"/>
          <p:cNvSpPr>
            <a:spLocks noGrp="1"/>
          </p:cNvSpPr>
          <p:nvPr>
            <p:ph type="sldNum" sz="quarter" idx="12"/>
          </p:nvPr>
        </p:nvSpPr>
        <p:spPr/>
        <p:txBody>
          <a:bodyPr/>
          <a:lstStyle>
            <a:lvl1pPr>
              <a:defRPr smtClean="0"/>
            </a:lvl1pPr>
          </a:lstStyle>
          <a:p>
            <a:pPr>
              <a:defRPr/>
            </a:pPr>
            <a:fld id="{02BC3251-56EE-4D19-8BB8-D362B6939F5B}" type="slidenum">
              <a:rPr lang="en-US" altLang="en-US"/>
              <a:pPr>
                <a:defRPr/>
              </a:pPr>
              <a:t>‹#›</a:t>
            </a:fld>
            <a:endParaRPr lang="en-US" altLang="en-US"/>
          </a:p>
        </p:txBody>
      </p:sp>
    </p:spTree>
    <p:extLst>
      <p:ext uri="{BB962C8B-B14F-4D97-AF65-F5344CB8AC3E}">
        <p14:creationId xmlns:p14="http://schemas.microsoft.com/office/powerpoint/2010/main" val="273555267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pic>
        <p:nvPicPr>
          <p:cNvPr id="5" name="Imagen 6" descr="wmo-logoAcronym.jpg"/>
          <p:cNvPicPr>
            <a:picLocks noChangeAspect="1"/>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6553200" y="6321425"/>
            <a:ext cx="676275" cy="498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6" name="Date Placeholder 3"/>
          <p:cNvSpPr>
            <a:spLocks noGrp="1"/>
          </p:cNvSpPr>
          <p:nvPr>
            <p:ph type="dt" sz="half" idx="10"/>
          </p:nvPr>
        </p:nvSpPr>
        <p:spPr/>
        <p:txBody>
          <a:bodyPr/>
          <a:lstStyle>
            <a:lvl1pPr>
              <a:defRPr smtClean="0"/>
            </a:lvl1pPr>
          </a:lstStyle>
          <a:p>
            <a:pPr>
              <a:defRPr/>
            </a:pPr>
            <a:fld id="{AA26AFBC-9E4A-4298-8225-826425E6BF1D}" type="datetime1">
              <a:rPr lang="en-US" altLang="en-US" smtClean="0"/>
              <a:t>5/15/2018</a:t>
            </a:fld>
            <a:endParaRPr lang="en-US" altLang="en-US"/>
          </a:p>
        </p:txBody>
      </p:sp>
      <p:sp>
        <p:nvSpPr>
          <p:cNvPr id="7" name="Footer Placeholder 4"/>
          <p:cNvSpPr>
            <a:spLocks noGrp="1"/>
          </p:cNvSpPr>
          <p:nvPr>
            <p:ph type="ftr" sz="quarter" idx="11"/>
          </p:nvPr>
        </p:nvSpPr>
        <p:spPr/>
        <p:txBody>
          <a:bodyPr/>
          <a:lstStyle>
            <a:lvl1pPr>
              <a:defRPr/>
            </a:lvl1pPr>
          </a:lstStyle>
          <a:p>
            <a:pPr>
              <a:defRPr/>
            </a:pPr>
            <a:endParaRPr lang="es-ES"/>
          </a:p>
        </p:txBody>
      </p:sp>
      <p:sp>
        <p:nvSpPr>
          <p:cNvPr id="8" name="Slide Number Placeholder 5"/>
          <p:cNvSpPr>
            <a:spLocks noGrp="1"/>
          </p:cNvSpPr>
          <p:nvPr>
            <p:ph type="sldNum" sz="quarter" idx="12"/>
          </p:nvPr>
        </p:nvSpPr>
        <p:spPr/>
        <p:txBody>
          <a:bodyPr/>
          <a:lstStyle>
            <a:lvl1pPr>
              <a:defRPr smtClean="0"/>
            </a:lvl1pPr>
          </a:lstStyle>
          <a:p>
            <a:pPr>
              <a:defRPr/>
            </a:pPr>
            <a:fld id="{C6349034-127E-408F-A532-19D52EA252B3}" type="slidenum">
              <a:rPr lang="en-US" altLang="en-US"/>
              <a:pPr>
                <a:defRPr/>
              </a:pPr>
              <a:t>‹#›</a:t>
            </a:fld>
            <a:endParaRPr lang="en-US" altLang="en-US"/>
          </a:p>
        </p:txBody>
      </p:sp>
    </p:spTree>
    <p:extLst>
      <p:ext uri="{BB962C8B-B14F-4D97-AF65-F5344CB8AC3E}">
        <p14:creationId xmlns:p14="http://schemas.microsoft.com/office/powerpoint/2010/main" val="249020652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0">
          <a:blip r:embed="rId13"/>
          <a:srcRect/>
          <a:stretch>
            <a:fillRect/>
          </a:stretch>
        </a:blipFill>
        <a:effectLst/>
      </p:bgPr>
    </p:bg>
    <p:spTree>
      <p:nvGrpSpPr>
        <p:cNvPr id="1" name=""/>
        <p:cNvGrpSpPr/>
        <p:nvPr/>
      </p:nvGrpSpPr>
      <p:grpSpPr>
        <a:xfrm>
          <a:off x="0" y="0"/>
          <a:ext cx="0" cy="0"/>
          <a:chOff x="0" y="0"/>
          <a:chExt cx="0" cy="0"/>
        </a:xfrm>
      </p:grpSpPr>
      <p:sp>
        <p:nvSpPr>
          <p:cNvPr id="1026" name="Title Placeholder 1"/>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Text Placeholder 2"/>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4" name="Date Placeholder 3"/>
          <p:cNvSpPr>
            <a:spLocks noGrp="1"/>
          </p:cNvSpPr>
          <p:nvPr>
            <p:ph type="dt" sz="half" idx="2"/>
          </p:nvPr>
        </p:nvSpPr>
        <p:spPr>
          <a:xfrm>
            <a:off x="457200" y="6356350"/>
            <a:ext cx="2133600" cy="365125"/>
          </a:xfrm>
          <a:prstGeom prst="rect">
            <a:avLst/>
          </a:prstGeom>
        </p:spPr>
        <p:txBody>
          <a:bodyPr vert="horz" wrap="square" lIns="91440" tIns="45720" rIns="91440" bIns="45720" numCol="1" anchor="ctr" anchorCtr="0" compatLnSpc="1">
            <a:prstTxWarp prst="textNoShape">
              <a:avLst/>
            </a:prstTxWarp>
          </a:bodyPr>
          <a:lstStyle>
            <a:lvl1pPr eaLnBrk="1" hangingPunct="1">
              <a:defRPr sz="1200" smtClean="0">
                <a:solidFill>
                  <a:srgbClr val="898989"/>
                </a:solidFill>
                <a:latin typeface="Calibri" panose="020F0502020204030204" pitchFamily="34" charset="0"/>
              </a:defRPr>
            </a:lvl1pPr>
          </a:lstStyle>
          <a:p>
            <a:pPr>
              <a:defRPr/>
            </a:pPr>
            <a:fld id="{0D96BC66-E29D-4808-8CAB-B2DEECE928FF}" type="datetime1">
              <a:rPr lang="en-US" altLang="en-US" smtClean="0"/>
              <a:t>5/15/2018</a:t>
            </a:fld>
            <a:endParaRPr lang="en-US" alt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wrap="square" lIns="91440" tIns="45720" rIns="91440" bIns="45720" numCol="1" anchor="ctr" anchorCtr="0" compatLnSpc="1">
            <a:prstTxWarp prst="textNoShape">
              <a:avLst/>
            </a:prstTxWarp>
          </a:bodyPr>
          <a:lstStyle>
            <a:lvl1pPr algn="ctr" eaLnBrk="1" hangingPunct="1">
              <a:defRPr sz="1200">
                <a:solidFill>
                  <a:srgbClr val="898989"/>
                </a:solidFill>
                <a:latin typeface="Calibri" charset="0"/>
                <a:ea typeface="ＭＳ Ｐゴシック" charset="0"/>
                <a:cs typeface="ＭＳ Ｐゴシック" charset="0"/>
              </a:defRPr>
            </a:lvl1pPr>
          </a:lstStyle>
          <a:p>
            <a:pPr>
              <a:defRPr/>
            </a:pPr>
            <a:endParaRPr lang="es-E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wrap="square" lIns="91440" tIns="45720" rIns="91440" bIns="45720" numCol="1" anchor="ctr" anchorCtr="0" compatLnSpc="1">
            <a:prstTxWarp prst="textNoShape">
              <a:avLst/>
            </a:prstTxWarp>
          </a:bodyPr>
          <a:lstStyle>
            <a:lvl1pPr algn="r" eaLnBrk="1" hangingPunct="1">
              <a:defRPr sz="1200" smtClean="0">
                <a:solidFill>
                  <a:srgbClr val="898989"/>
                </a:solidFill>
                <a:latin typeface="Calibri" panose="020F0502020204030204" pitchFamily="34" charset="0"/>
              </a:defRPr>
            </a:lvl1pPr>
          </a:lstStyle>
          <a:p>
            <a:pPr>
              <a:defRPr/>
            </a:pPr>
            <a:fld id="{A1080B21-0AD0-47CD-A0F7-085C509772E5}" type="slidenum">
              <a:rPr lang="en-US" altLang="en-US"/>
              <a:pPr>
                <a:defRPr/>
              </a:pPr>
              <a:t>‹#›</a:t>
            </a:fld>
            <a:endParaRPr lang="en-US" altLang="en-US"/>
          </a:p>
        </p:txBody>
      </p:sp>
    </p:spTree>
  </p:cSld>
  <p:clrMap bg1="lt1" tx1="dk1" bg2="lt2" tx2="dk2" accent1="accent1" accent2="accent2" accent3="accent3" accent4="accent4" accent5="accent5" accent6="accent6" hlink="hlink" folHlink="folHlink"/>
  <p:sldLayoutIdLst>
    <p:sldLayoutId id="2147483741" r:id="rId1"/>
    <p:sldLayoutId id="2147483742" r:id="rId2"/>
    <p:sldLayoutId id="2147483743" r:id="rId3"/>
    <p:sldLayoutId id="2147483744" r:id="rId4"/>
    <p:sldLayoutId id="2147483745" r:id="rId5"/>
    <p:sldLayoutId id="2147483746" r:id="rId6"/>
    <p:sldLayoutId id="2147483747" r:id="rId7"/>
    <p:sldLayoutId id="2147483748" r:id="rId8"/>
    <p:sldLayoutId id="2147483749" r:id="rId9"/>
    <p:sldLayoutId id="2147483750" r:id="rId10"/>
    <p:sldLayoutId id="2147483751" r:id="rId11"/>
  </p:sldLayoutIdLst>
  <p:hf hdr="0" ftr="0" dt="0"/>
  <p:txStyles>
    <p:titleStyle>
      <a:lvl1pPr algn="l" defTabSz="457200" rtl="0" eaLnBrk="0" fontAlgn="base" hangingPunct="0">
        <a:spcBef>
          <a:spcPct val="0"/>
        </a:spcBef>
        <a:spcAft>
          <a:spcPct val="0"/>
        </a:spcAft>
        <a:defRPr sz="3600" kern="1200">
          <a:solidFill>
            <a:schemeClr val="tx1"/>
          </a:solidFill>
          <a:latin typeface="Arial"/>
          <a:ea typeface="MS PGothic" panose="020B0600070205080204" pitchFamily="34" charset="-128"/>
          <a:cs typeface="Arial"/>
        </a:defRPr>
      </a:lvl1pPr>
      <a:lvl2pPr algn="l" defTabSz="457200" rtl="0" eaLnBrk="0" fontAlgn="base" hangingPunct="0">
        <a:spcBef>
          <a:spcPct val="0"/>
        </a:spcBef>
        <a:spcAft>
          <a:spcPct val="0"/>
        </a:spcAft>
        <a:defRPr sz="3600">
          <a:solidFill>
            <a:schemeClr val="tx1"/>
          </a:solidFill>
          <a:latin typeface="Arial" pitchFamily="-65" charset="0"/>
          <a:ea typeface="MS PGothic" panose="020B0600070205080204" pitchFamily="34" charset="-128"/>
          <a:cs typeface="Arial" charset="0"/>
        </a:defRPr>
      </a:lvl2pPr>
      <a:lvl3pPr algn="l" defTabSz="457200" rtl="0" eaLnBrk="0" fontAlgn="base" hangingPunct="0">
        <a:spcBef>
          <a:spcPct val="0"/>
        </a:spcBef>
        <a:spcAft>
          <a:spcPct val="0"/>
        </a:spcAft>
        <a:defRPr sz="3600">
          <a:solidFill>
            <a:schemeClr val="tx1"/>
          </a:solidFill>
          <a:latin typeface="Arial" pitchFamily="-65" charset="0"/>
          <a:ea typeface="MS PGothic" panose="020B0600070205080204" pitchFamily="34" charset="-128"/>
          <a:cs typeface="Arial" charset="0"/>
        </a:defRPr>
      </a:lvl3pPr>
      <a:lvl4pPr algn="l" defTabSz="457200" rtl="0" eaLnBrk="0" fontAlgn="base" hangingPunct="0">
        <a:spcBef>
          <a:spcPct val="0"/>
        </a:spcBef>
        <a:spcAft>
          <a:spcPct val="0"/>
        </a:spcAft>
        <a:defRPr sz="3600">
          <a:solidFill>
            <a:schemeClr val="tx1"/>
          </a:solidFill>
          <a:latin typeface="Arial" pitchFamily="-65" charset="0"/>
          <a:ea typeface="MS PGothic" panose="020B0600070205080204" pitchFamily="34" charset="-128"/>
          <a:cs typeface="Arial" charset="0"/>
        </a:defRPr>
      </a:lvl4pPr>
      <a:lvl5pPr algn="l" defTabSz="457200" rtl="0" eaLnBrk="0" fontAlgn="base" hangingPunct="0">
        <a:spcBef>
          <a:spcPct val="0"/>
        </a:spcBef>
        <a:spcAft>
          <a:spcPct val="0"/>
        </a:spcAft>
        <a:defRPr sz="3600">
          <a:solidFill>
            <a:schemeClr val="tx1"/>
          </a:solidFill>
          <a:latin typeface="Arial" pitchFamily="-65" charset="0"/>
          <a:ea typeface="MS PGothic" panose="020B0600070205080204" pitchFamily="34" charset="-128"/>
          <a:cs typeface="Arial" charset="0"/>
        </a:defRPr>
      </a:lvl5pPr>
      <a:lvl6pPr marL="457200" algn="l" defTabSz="457200" rtl="0" fontAlgn="base">
        <a:spcBef>
          <a:spcPct val="0"/>
        </a:spcBef>
        <a:spcAft>
          <a:spcPct val="0"/>
        </a:spcAft>
        <a:defRPr sz="3600">
          <a:solidFill>
            <a:schemeClr val="tx1"/>
          </a:solidFill>
          <a:latin typeface="Arial" pitchFamily="-65" charset="0"/>
          <a:ea typeface="ＭＳ Ｐゴシック" pitchFamily="-65" charset="-128"/>
        </a:defRPr>
      </a:lvl6pPr>
      <a:lvl7pPr marL="914400" algn="l" defTabSz="457200" rtl="0" fontAlgn="base">
        <a:spcBef>
          <a:spcPct val="0"/>
        </a:spcBef>
        <a:spcAft>
          <a:spcPct val="0"/>
        </a:spcAft>
        <a:defRPr sz="3600">
          <a:solidFill>
            <a:schemeClr val="tx1"/>
          </a:solidFill>
          <a:latin typeface="Arial" pitchFamily="-65" charset="0"/>
          <a:ea typeface="ＭＳ Ｐゴシック" pitchFamily="-65" charset="-128"/>
        </a:defRPr>
      </a:lvl7pPr>
      <a:lvl8pPr marL="1371600" algn="l" defTabSz="457200" rtl="0" fontAlgn="base">
        <a:spcBef>
          <a:spcPct val="0"/>
        </a:spcBef>
        <a:spcAft>
          <a:spcPct val="0"/>
        </a:spcAft>
        <a:defRPr sz="3600">
          <a:solidFill>
            <a:schemeClr val="tx1"/>
          </a:solidFill>
          <a:latin typeface="Arial" pitchFamily="-65" charset="0"/>
          <a:ea typeface="ＭＳ Ｐゴシック" pitchFamily="-65" charset="-128"/>
        </a:defRPr>
      </a:lvl8pPr>
      <a:lvl9pPr marL="1828800" algn="l" defTabSz="457200" rtl="0" fontAlgn="base">
        <a:spcBef>
          <a:spcPct val="0"/>
        </a:spcBef>
        <a:spcAft>
          <a:spcPct val="0"/>
        </a:spcAft>
        <a:defRPr sz="3600">
          <a:solidFill>
            <a:schemeClr val="tx1"/>
          </a:solidFill>
          <a:latin typeface="Arial" pitchFamily="-65" charset="0"/>
          <a:ea typeface="ＭＳ Ｐゴシック" pitchFamily="-65" charset="-128"/>
        </a:defRPr>
      </a:lvl9pPr>
    </p:titleStyle>
    <p:bodyStyle>
      <a:lvl1pPr marL="342900" indent="-342900" algn="l" defTabSz="457200" rtl="0" eaLnBrk="0" fontAlgn="base" hangingPunct="0">
        <a:spcBef>
          <a:spcPct val="20000"/>
        </a:spcBef>
        <a:spcAft>
          <a:spcPct val="0"/>
        </a:spcAft>
        <a:buFont typeface="Arial" panose="020B0604020202020204" pitchFamily="34" charset="0"/>
        <a:buChar char="•"/>
        <a:defRPr sz="2800" kern="1200">
          <a:solidFill>
            <a:schemeClr val="tx1"/>
          </a:solidFill>
          <a:latin typeface="Arial"/>
          <a:ea typeface="MS PGothic" panose="020B0600070205080204" pitchFamily="34" charset="-128"/>
          <a:cs typeface="Arial"/>
        </a:defRPr>
      </a:lvl1pPr>
      <a:lvl2pPr marL="742950" indent="-285750" algn="l" defTabSz="457200" rtl="0" eaLnBrk="0" fontAlgn="base" hangingPunct="0">
        <a:spcBef>
          <a:spcPct val="20000"/>
        </a:spcBef>
        <a:spcAft>
          <a:spcPct val="0"/>
        </a:spcAft>
        <a:buFont typeface="Arial" panose="020B0604020202020204" pitchFamily="34" charset="0"/>
        <a:buChar char="–"/>
        <a:defRPr sz="2400" kern="1200">
          <a:solidFill>
            <a:schemeClr val="tx1"/>
          </a:solidFill>
          <a:latin typeface="Arial"/>
          <a:ea typeface="MS PGothic" panose="020B0600070205080204" pitchFamily="34" charset="-128"/>
          <a:cs typeface="Arial"/>
        </a:defRPr>
      </a:lvl2pPr>
      <a:lvl3pPr marL="1143000" indent="-228600" algn="l" defTabSz="457200" rtl="0" eaLnBrk="0" fontAlgn="base" hangingPunct="0">
        <a:spcBef>
          <a:spcPct val="20000"/>
        </a:spcBef>
        <a:spcAft>
          <a:spcPct val="0"/>
        </a:spcAft>
        <a:buFont typeface="Arial" panose="020B0604020202020204" pitchFamily="34" charset="0"/>
        <a:buChar char="•"/>
        <a:defRPr sz="2000" kern="1200">
          <a:solidFill>
            <a:schemeClr val="tx1"/>
          </a:solidFill>
          <a:latin typeface="Arial"/>
          <a:ea typeface="MS PGothic" panose="020B0600070205080204" pitchFamily="34" charset="-128"/>
          <a:cs typeface="Arial"/>
        </a:defRPr>
      </a:lvl3pPr>
      <a:lvl4pPr marL="16002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Arial"/>
          <a:ea typeface="MS PGothic" panose="020B0600070205080204" pitchFamily="34" charset="-128"/>
          <a:cs typeface="Arial"/>
        </a:defRPr>
      </a:lvl4pPr>
      <a:lvl5pPr marL="2057400" indent="-228600" algn="l" defTabSz="457200" rtl="0" eaLnBrk="0" fontAlgn="base" hangingPunct="0">
        <a:spcBef>
          <a:spcPct val="20000"/>
        </a:spcBef>
        <a:spcAft>
          <a:spcPct val="0"/>
        </a:spcAft>
        <a:buFont typeface="Arial" panose="020B0604020202020204" pitchFamily="34" charset="0"/>
        <a:buChar char="»"/>
        <a:defRPr kern="1200">
          <a:solidFill>
            <a:schemeClr val="tx1"/>
          </a:solidFill>
          <a:latin typeface="Arial"/>
          <a:ea typeface="MS PGothic" panose="020B0600070205080204" pitchFamily="34" charset="-128"/>
          <a:cs typeface="Arial"/>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prj.noc.ac.uk/gloss/"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blipFill dpi="0" rotWithShape="0">
          <a:blip r:embed="rId2"/>
          <a:srcRect/>
          <a:stretch>
            <a:fillRect/>
          </a:stretch>
        </a:blipFill>
        <a:effectLst/>
      </p:bgPr>
    </p:bg>
    <p:spTree>
      <p:nvGrpSpPr>
        <p:cNvPr id="1" name=""/>
        <p:cNvGrpSpPr/>
        <p:nvPr/>
      </p:nvGrpSpPr>
      <p:grpSpPr>
        <a:xfrm>
          <a:off x="0" y="0"/>
          <a:ext cx="0" cy="0"/>
          <a:chOff x="0" y="0"/>
          <a:chExt cx="0" cy="0"/>
        </a:xfrm>
      </p:grpSpPr>
      <p:sp>
        <p:nvSpPr>
          <p:cNvPr id="15362" name="Title 1"/>
          <p:cNvSpPr>
            <a:spLocks noGrp="1"/>
          </p:cNvSpPr>
          <p:nvPr>
            <p:ph type="ctrTitle"/>
          </p:nvPr>
        </p:nvSpPr>
        <p:spPr>
          <a:xfrm>
            <a:off x="685800" y="1609294"/>
            <a:ext cx="7772400" cy="1470025"/>
          </a:xfrm>
        </p:spPr>
        <p:txBody>
          <a:bodyPr/>
          <a:lstStyle/>
          <a:p>
            <a:pPr eaLnBrk="1" hangingPunct="1"/>
            <a:r>
              <a:rPr lang="en-US" altLang="en-US" dirty="0" smtClean="0">
                <a:latin typeface="Arial" panose="020B0604020202020204" pitchFamily="34" charset="0"/>
                <a:cs typeface="Arial" panose="020B0604020202020204" pitchFamily="34" charset="0"/>
              </a:rPr>
              <a:t>OCG-9 GLOSS Report</a:t>
            </a:r>
          </a:p>
        </p:txBody>
      </p:sp>
      <p:sp>
        <p:nvSpPr>
          <p:cNvPr id="3" name="Subtitle 2"/>
          <p:cNvSpPr>
            <a:spLocks noGrp="1"/>
          </p:cNvSpPr>
          <p:nvPr>
            <p:ph type="subTitle" idx="1"/>
          </p:nvPr>
        </p:nvSpPr>
        <p:spPr>
          <a:xfrm>
            <a:off x="1371600" y="3079050"/>
            <a:ext cx="6400800" cy="1752600"/>
          </a:xfrm>
        </p:spPr>
        <p:txBody>
          <a:bodyPr>
            <a:normAutofit fontScale="85000" lnSpcReduction="10000"/>
          </a:bodyPr>
          <a:lstStyle/>
          <a:p>
            <a:pPr eaLnBrk="1" hangingPunct="1">
              <a:buFont typeface="Arial" charset="0"/>
              <a:buNone/>
              <a:defRPr/>
            </a:pPr>
            <a:r>
              <a:rPr lang="en-US" dirty="0" err="1" smtClean="0">
                <a:solidFill>
                  <a:srgbClr val="595959"/>
                </a:solidFill>
                <a:latin typeface="Arial" charset="0"/>
                <a:ea typeface="ＭＳ Ｐゴシック" charset="0"/>
                <a:cs typeface="Arial" charset="0"/>
              </a:rPr>
              <a:t>Thorkild</a:t>
            </a:r>
            <a:r>
              <a:rPr lang="en-US" dirty="0" smtClean="0">
                <a:solidFill>
                  <a:srgbClr val="595959"/>
                </a:solidFill>
                <a:latin typeface="Arial" charset="0"/>
                <a:ea typeface="ＭＳ Ｐゴシック" charset="0"/>
                <a:cs typeface="Arial" charset="0"/>
              </a:rPr>
              <a:t> </a:t>
            </a:r>
            <a:r>
              <a:rPr lang="en-US" dirty="0" err="1" smtClean="0">
                <a:solidFill>
                  <a:srgbClr val="595959"/>
                </a:solidFill>
                <a:latin typeface="Arial" charset="0"/>
                <a:ea typeface="ＭＳ Ｐゴシック" charset="0"/>
                <a:cs typeface="Arial" charset="0"/>
              </a:rPr>
              <a:t>Aarup</a:t>
            </a:r>
            <a:r>
              <a:rPr lang="en-US" dirty="0" smtClean="0">
                <a:solidFill>
                  <a:srgbClr val="595959"/>
                </a:solidFill>
                <a:latin typeface="Arial" charset="0"/>
                <a:ea typeface="ＭＳ Ｐゴシック" charset="0"/>
                <a:cs typeface="Arial" charset="0"/>
              </a:rPr>
              <a:t> and Gary T. Mitchum</a:t>
            </a:r>
            <a:endParaRPr lang="en-US" dirty="0">
              <a:solidFill>
                <a:srgbClr val="595959"/>
              </a:solidFill>
              <a:latin typeface="Arial" charset="0"/>
              <a:ea typeface="ＭＳ Ｐゴシック" charset="0"/>
              <a:cs typeface="Arial" charset="0"/>
            </a:endParaRPr>
          </a:p>
          <a:p>
            <a:pPr eaLnBrk="1" hangingPunct="1">
              <a:buFont typeface="Arial" charset="0"/>
              <a:buNone/>
              <a:defRPr/>
            </a:pPr>
            <a:r>
              <a:rPr lang="en-US" sz="2000" dirty="0" smtClean="0">
                <a:solidFill>
                  <a:srgbClr val="595959"/>
                </a:solidFill>
                <a:latin typeface="Arial" charset="0"/>
                <a:ea typeface="ＭＳ Ｐゴシック" charset="0"/>
                <a:cs typeface="Arial" charset="0"/>
              </a:rPr>
              <a:t>GLOSS Technical Secretary and Chair of the Group of Experts</a:t>
            </a:r>
          </a:p>
          <a:p>
            <a:pPr eaLnBrk="1" hangingPunct="1">
              <a:buFont typeface="Arial" charset="0"/>
              <a:buNone/>
              <a:defRPr/>
            </a:pPr>
            <a:endParaRPr lang="en-US" sz="2000" dirty="0">
              <a:solidFill>
                <a:srgbClr val="595959"/>
              </a:solidFill>
              <a:latin typeface="Arial" charset="0"/>
              <a:ea typeface="ＭＳ Ｐゴシック" charset="0"/>
              <a:cs typeface="Arial" charset="0"/>
            </a:endParaRPr>
          </a:p>
          <a:p>
            <a:pPr eaLnBrk="1" hangingPunct="1">
              <a:buFont typeface="Arial" charset="0"/>
              <a:buNone/>
              <a:defRPr/>
            </a:pPr>
            <a:endParaRPr lang="en-US" sz="1600" dirty="0">
              <a:solidFill>
                <a:srgbClr val="595959"/>
              </a:solidFill>
              <a:latin typeface="Arial" charset="0"/>
              <a:ea typeface="ＭＳ Ｐゴシック" charset="0"/>
              <a:cs typeface="Arial" charset="0"/>
            </a:endParaRPr>
          </a:p>
          <a:p>
            <a:pPr eaLnBrk="1" hangingPunct="1">
              <a:buFont typeface="Arial" charset="0"/>
              <a:buNone/>
              <a:defRPr/>
            </a:pPr>
            <a:r>
              <a:rPr lang="en-US" sz="1600" dirty="0">
                <a:solidFill>
                  <a:srgbClr val="595959"/>
                </a:solidFill>
                <a:latin typeface="Arial" charset="0"/>
                <a:ea typeface="ＭＳ Ｐゴシック" charset="0"/>
                <a:cs typeface="Arial" charset="0"/>
              </a:rPr>
              <a:t>9</a:t>
            </a:r>
            <a:r>
              <a:rPr lang="en-US" sz="1600" dirty="0" smtClean="0">
                <a:solidFill>
                  <a:srgbClr val="595959"/>
                </a:solidFill>
                <a:latin typeface="Arial" charset="0"/>
                <a:ea typeface="ＭＳ Ｐゴシック" charset="0"/>
                <a:cs typeface="Arial" charset="0"/>
              </a:rPr>
              <a:t>th </a:t>
            </a:r>
            <a:r>
              <a:rPr lang="en-US" sz="1600" dirty="0">
                <a:solidFill>
                  <a:srgbClr val="595959"/>
                </a:solidFill>
                <a:latin typeface="Arial" charset="0"/>
                <a:ea typeface="ＭＳ Ｐゴシック" charset="0"/>
                <a:cs typeface="Arial" charset="0"/>
              </a:rPr>
              <a:t>Session of the JCOMM Observations Coordination </a:t>
            </a:r>
            <a:r>
              <a:rPr lang="en-US" sz="1600" dirty="0" smtClean="0">
                <a:solidFill>
                  <a:srgbClr val="595959"/>
                </a:solidFill>
                <a:latin typeface="Arial" charset="0"/>
                <a:ea typeface="ＭＳ Ｐゴシック" charset="0"/>
                <a:cs typeface="Arial" charset="0"/>
              </a:rPr>
              <a:t>Group</a:t>
            </a:r>
          </a:p>
          <a:p>
            <a:pPr eaLnBrk="1" hangingPunct="1">
              <a:defRPr/>
            </a:pPr>
            <a:r>
              <a:rPr lang="en-US" sz="1600" dirty="0">
                <a:solidFill>
                  <a:srgbClr val="595959"/>
                </a:solidFill>
                <a:latin typeface="Arial" charset="0"/>
                <a:ea typeface="ＭＳ Ｐゴシック" charset="0"/>
                <a:cs typeface="Arial" charset="0"/>
              </a:rPr>
              <a:t>14 - 17th May 2018, Brest, France</a:t>
            </a:r>
          </a:p>
          <a:p>
            <a:pPr eaLnBrk="1" hangingPunct="1">
              <a:buFont typeface="Arial" charset="0"/>
              <a:buNone/>
              <a:defRPr/>
            </a:pPr>
            <a:endParaRPr lang="en-US" sz="1600" dirty="0">
              <a:solidFill>
                <a:srgbClr val="595959"/>
              </a:solidFill>
              <a:latin typeface="Arial" charset="0"/>
              <a:ea typeface="ＭＳ Ｐゴシック" charset="0"/>
              <a:cs typeface="Arial" charset="0"/>
            </a:endParaRPr>
          </a:p>
          <a:p>
            <a:pPr eaLnBrk="1" hangingPunct="1">
              <a:buFont typeface="Arial" charset="0"/>
              <a:buNone/>
              <a:defRPr/>
            </a:pPr>
            <a:endParaRPr lang="en-US" sz="1600" dirty="0" smtClean="0">
              <a:solidFill>
                <a:srgbClr val="595959"/>
              </a:solidFill>
              <a:latin typeface="Arial" charset="0"/>
              <a:ea typeface="ＭＳ Ｐゴシック" charset="0"/>
              <a:cs typeface="Arial" charset="0"/>
            </a:endParaRPr>
          </a:p>
        </p:txBody>
      </p:sp>
      <p:sp>
        <p:nvSpPr>
          <p:cNvPr id="2" name="Slide Number Placeholder 1"/>
          <p:cNvSpPr>
            <a:spLocks noGrp="1"/>
          </p:cNvSpPr>
          <p:nvPr>
            <p:ph type="sldNum" sz="quarter" idx="12"/>
          </p:nvPr>
        </p:nvSpPr>
        <p:spPr/>
        <p:txBody>
          <a:bodyPr/>
          <a:lstStyle/>
          <a:p>
            <a:pPr>
              <a:defRPr/>
            </a:pPr>
            <a:fld id="{CD87954C-23B1-4188-AFA1-4D0F3B8978D8}" type="slidenum">
              <a:rPr lang="en-US" altLang="en-US" smtClean="0"/>
              <a:pPr>
                <a:defRPr/>
              </a:pPr>
              <a:t>1</a:t>
            </a:fld>
            <a:endParaRPr lang="en-US" altLang="en-US"/>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a:t>Sea Level data centers &amp; </a:t>
            </a:r>
            <a:r>
              <a:rPr lang="en-US" u="sng" dirty="0" smtClean="0"/>
              <a:t>Impact (</a:t>
            </a:r>
            <a:r>
              <a:rPr lang="en-US" u="sng" dirty="0" err="1" smtClean="0"/>
              <a:t>cont</a:t>
            </a:r>
            <a:r>
              <a:rPr lang="en-US" u="sng" dirty="0" smtClean="0"/>
              <a:t>)</a:t>
            </a:r>
            <a:endParaRPr lang="en-US" u="sng" dirty="0"/>
          </a:p>
        </p:txBody>
      </p:sp>
      <p:sp>
        <p:nvSpPr>
          <p:cNvPr id="3" name="Content Placeholder 2"/>
          <p:cNvSpPr>
            <a:spLocks noGrp="1"/>
          </p:cNvSpPr>
          <p:nvPr>
            <p:ph idx="1"/>
          </p:nvPr>
        </p:nvSpPr>
        <p:spPr/>
        <p:txBody>
          <a:bodyPr/>
          <a:lstStyle/>
          <a:p>
            <a:r>
              <a:rPr lang="en-US" sz="2400" dirty="0" smtClean="0"/>
              <a:t>PSMSL annual report (2016) stated that for 2012-2016 </a:t>
            </a:r>
            <a:r>
              <a:rPr lang="en-US" sz="2400" b="1" dirty="0" smtClean="0"/>
              <a:t>very </a:t>
            </a:r>
            <a:r>
              <a:rPr lang="en-US" sz="2400" b="1" dirty="0"/>
              <a:t>conservatively </a:t>
            </a:r>
            <a:r>
              <a:rPr lang="en-US" sz="2400" b="1" dirty="0" smtClean="0"/>
              <a:t>traced 331 </a:t>
            </a:r>
            <a:r>
              <a:rPr lang="en-US" sz="2400" b="1" dirty="0"/>
              <a:t>peer reviewed papers over 5 </a:t>
            </a:r>
            <a:r>
              <a:rPr lang="en-US" sz="2400" b="1" dirty="0" smtClean="0"/>
              <a:t>years</a:t>
            </a:r>
            <a:r>
              <a:rPr lang="en-US" sz="2400" dirty="0" smtClean="0"/>
              <a:t>, (~ </a:t>
            </a:r>
            <a:r>
              <a:rPr lang="en-US" sz="2400" dirty="0"/>
              <a:t>66 </a:t>
            </a:r>
            <a:r>
              <a:rPr lang="en-US" sz="2400" dirty="0" smtClean="0"/>
              <a:t>papers/year), based </a:t>
            </a:r>
            <a:r>
              <a:rPr lang="en-US" sz="2400" dirty="0"/>
              <a:t>on data downloaded from PSMSL </a:t>
            </a:r>
          </a:p>
          <a:p>
            <a:r>
              <a:rPr lang="en-US" sz="2400" dirty="0"/>
              <a:t>SONEL had listed 27 peer reviewed papers for 2017 (http://www.sonel.org/-Users-feedback-.html?lang=en ) based on SONEL data</a:t>
            </a:r>
            <a:r>
              <a:rPr lang="en-US" sz="2400" dirty="0" smtClean="0"/>
              <a:t>.</a:t>
            </a:r>
            <a:endParaRPr lang="en-US" sz="2400" dirty="0"/>
          </a:p>
          <a:p>
            <a:pPr marL="0" indent="0">
              <a:buNone/>
            </a:pPr>
            <a:endParaRPr lang="en-US" sz="2400" dirty="0"/>
          </a:p>
          <a:p>
            <a:pPr marL="0" indent="0">
              <a:buNone/>
            </a:pPr>
            <a:r>
              <a:rPr lang="en-US" sz="2400" dirty="0" smtClean="0"/>
              <a:t>A  </a:t>
            </a:r>
            <a:r>
              <a:rPr lang="en-US" sz="2400" dirty="0"/>
              <a:t>very conservative estimate  is that the four data centers at least lead to 150-200 papers per year. To this you should also add the GESLA papers.</a:t>
            </a:r>
          </a:p>
          <a:p>
            <a:pPr marL="0" indent="0">
              <a:buNone/>
            </a:pPr>
            <a:endParaRPr lang="en-US" dirty="0"/>
          </a:p>
        </p:txBody>
      </p:sp>
      <p:sp>
        <p:nvSpPr>
          <p:cNvPr id="4" name="Slide Number Placeholder 3"/>
          <p:cNvSpPr>
            <a:spLocks noGrp="1"/>
          </p:cNvSpPr>
          <p:nvPr>
            <p:ph type="sldNum" sz="quarter" idx="12"/>
          </p:nvPr>
        </p:nvSpPr>
        <p:spPr/>
        <p:txBody>
          <a:bodyPr/>
          <a:lstStyle/>
          <a:p>
            <a:pPr>
              <a:defRPr/>
            </a:pPr>
            <a:fld id="{FDE24B9A-6BAC-407A-A775-D1BA3A7FE22A}" type="slidenum">
              <a:rPr lang="en-US" altLang="en-US" smtClean="0"/>
              <a:pPr>
                <a:defRPr/>
              </a:pPr>
              <a:t>10</a:t>
            </a:fld>
            <a:endParaRPr lang="en-US" altLang="en-US"/>
          </a:p>
        </p:txBody>
      </p:sp>
    </p:spTree>
    <p:extLst>
      <p:ext uri="{BB962C8B-B14F-4D97-AF65-F5344CB8AC3E}">
        <p14:creationId xmlns:p14="http://schemas.microsoft.com/office/powerpoint/2010/main" val="2814031214"/>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945198"/>
          </a:xfrm>
        </p:spPr>
        <p:txBody>
          <a:bodyPr/>
          <a:lstStyle/>
          <a:p>
            <a:r>
              <a:rPr lang="en-US" u="sng" dirty="0"/>
              <a:t>Sea Level data centers &amp; Impact (</a:t>
            </a:r>
            <a:r>
              <a:rPr lang="en-US" u="sng" dirty="0" err="1"/>
              <a:t>cont</a:t>
            </a:r>
            <a:r>
              <a:rPr lang="en-US" u="sng" dirty="0"/>
              <a:t>)</a:t>
            </a:r>
          </a:p>
        </p:txBody>
      </p:sp>
      <p:sp>
        <p:nvSpPr>
          <p:cNvPr id="3" name="Content Placeholder 2"/>
          <p:cNvSpPr>
            <a:spLocks noGrp="1"/>
          </p:cNvSpPr>
          <p:nvPr>
            <p:ph idx="1"/>
          </p:nvPr>
        </p:nvSpPr>
        <p:spPr>
          <a:xfrm>
            <a:off x="457200" y="945198"/>
            <a:ext cx="8229600" cy="5272722"/>
          </a:xfrm>
        </p:spPr>
        <p:txBody>
          <a:bodyPr/>
          <a:lstStyle/>
          <a:p>
            <a:r>
              <a:rPr lang="en-US" sz="2000" dirty="0" smtClean="0"/>
              <a:t>Aside </a:t>
            </a:r>
            <a:r>
              <a:rPr lang="en-US" sz="2000" dirty="0"/>
              <a:t>from the publications that are generated from downloads, </a:t>
            </a:r>
            <a:r>
              <a:rPr lang="en-US" sz="2000" dirty="0" smtClean="0"/>
              <a:t>there is a very </a:t>
            </a:r>
            <a:r>
              <a:rPr lang="en-US" sz="2000" dirty="0"/>
              <a:t>considerable amount of web-traffic that goes to each of these </a:t>
            </a:r>
            <a:r>
              <a:rPr lang="en-US" sz="2000" dirty="0" smtClean="0"/>
              <a:t>centers, and SL data is used for </a:t>
            </a:r>
            <a:r>
              <a:rPr lang="en-US" sz="2000" dirty="0"/>
              <a:t>other products generated (and for which there is virtually no acknowledgement</a:t>
            </a:r>
            <a:r>
              <a:rPr lang="en-US" sz="2000" dirty="0" smtClean="0"/>
              <a:t>) </a:t>
            </a:r>
          </a:p>
          <a:p>
            <a:r>
              <a:rPr lang="en-US" sz="2000" dirty="0"/>
              <a:t>In early 2016 we wrote on the SLSMF web-page:</a:t>
            </a:r>
            <a:endParaRPr lang="en-US" sz="2000" i="1" dirty="0"/>
          </a:p>
          <a:p>
            <a:pPr marL="0" indent="0">
              <a:buNone/>
            </a:pPr>
            <a:r>
              <a:rPr lang="en-US" sz="2000" i="1" dirty="0" smtClean="0"/>
              <a:t>The </a:t>
            </a:r>
            <a:r>
              <a:rPr lang="en-US" sz="2000" i="1" dirty="0"/>
              <a:t>number of active stations that are tracked by the facility is now </a:t>
            </a:r>
            <a:r>
              <a:rPr lang="en-US" sz="2000" i="1" dirty="0" smtClean="0"/>
              <a:t>829 - </a:t>
            </a:r>
            <a:r>
              <a:rPr lang="en-US" sz="2000" i="1" dirty="0"/>
              <a:t>an increase of 50 stations during 2015.</a:t>
            </a:r>
          </a:p>
          <a:p>
            <a:r>
              <a:rPr lang="en-US" sz="2000" i="1" dirty="0"/>
              <a:t>For the year the accumulated number of web-hits was 508.85M as </a:t>
            </a:r>
            <a:r>
              <a:rPr lang="en-US" sz="2000" i="1" dirty="0" smtClean="0"/>
              <a:t>compared 384.19M </a:t>
            </a:r>
            <a:r>
              <a:rPr lang="en-US" sz="2000" i="1" dirty="0"/>
              <a:t>as reported in 2014 summary.</a:t>
            </a:r>
          </a:p>
          <a:p>
            <a:r>
              <a:rPr lang="en-US" sz="2000" i="1" dirty="0"/>
              <a:t>For 2015 the downloaded data was 5264.74GB versus 1422.59GB (in 2014).</a:t>
            </a:r>
          </a:p>
          <a:p>
            <a:r>
              <a:rPr lang="en-US" sz="2000" i="1" dirty="0" smtClean="0"/>
              <a:t>Much </a:t>
            </a:r>
            <a:r>
              <a:rPr lang="en-US" sz="2000" i="1" dirty="0"/>
              <a:t>of this traffic is in regards to Tsunami monitoring. </a:t>
            </a:r>
            <a:r>
              <a:rPr lang="en-US" sz="2000" i="1" dirty="0" smtClean="0"/>
              <a:t>(2017 </a:t>
            </a:r>
            <a:r>
              <a:rPr lang="en-US" sz="2000" i="1" dirty="0"/>
              <a:t>numbers </a:t>
            </a:r>
            <a:r>
              <a:rPr lang="en-US" sz="2000" i="1" dirty="0" smtClean="0"/>
              <a:t>likely higher and  </a:t>
            </a:r>
            <a:r>
              <a:rPr lang="en-US" sz="2000" i="1" dirty="0"/>
              <a:t>SLSMF now tracks 853 </a:t>
            </a:r>
            <a:r>
              <a:rPr lang="en-US" sz="2000" i="1" dirty="0" smtClean="0"/>
              <a:t>stations).</a:t>
            </a:r>
          </a:p>
          <a:p>
            <a:endParaRPr lang="en-US" sz="2000" i="1" dirty="0" smtClean="0"/>
          </a:p>
          <a:p>
            <a:r>
              <a:rPr lang="en-US" sz="2000" dirty="0" smtClean="0"/>
              <a:t>With more denser and improved real time SL network =&gt; faster confirmation/cancellation of TSU alerts; </a:t>
            </a:r>
            <a:endParaRPr lang="en-US" sz="2000" dirty="0"/>
          </a:p>
          <a:p>
            <a:pPr marL="0" indent="0">
              <a:buNone/>
            </a:pPr>
            <a:r>
              <a:rPr lang="en-US" dirty="0" smtClean="0"/>
              <a:t> </a:t>
            </a:r>
            <a:endParaRPr lang="en-US" dirty="0"/>
          </a:p>
          <a:p>
            <a:endParaRPr lang="en-US" dirty="0"/>
          </a:p>
          <a:p>
            <a:endParaRPr lang="en-US" dirty="0"/>
          </a:p>
        </p:txBody>
      </p:sp>
      <p:sp>
        <p:nvSpPr>
          <p:cNvPr id="4" name="Slide Number Placeholder 3"/>
          <p:cNvSpPr>
            <a:spLocks noGrp="1"/>
          </p:cNvSpPr>
          <p:nvPr>
            <p:ph type="sldNum" sz="quarter" idx="12"/>
          </p:nvPr>
        </p:nvSpPr>
        <p:spPr/>
        <p:txBody>
          <a:bodyPr/>
          <a:lstStyle/>
          <a:p>
            <a:pPr>
              <a:defRPr/>
            </a:pPr>
            <a:fld id="{FDE24B9A-6BAC-407A-A775-D1BA3A7FE22A}" type="slidenum">
              <a:rPr lang="en-US" altLang="en-US" smtClean="0"/>
              <a:pPr>
                <a:defRPr/>
              </a:pPr>
              <a:t>11</a:t>
            </a:fld>
            <a:endParaRPr lang="en-US" altLang="en-US"/>
          </a:p>
        </p:txBody>
      </p:sp>
    </p:spTree>
    <p:extLst>
      <p:ext uri="{BB962C8B-B14F-4D97-AF65-F5344CB8AC3E}">
        <p14:creationId xmlns:p14="http://schemas.microsoft.com/office/powerpoint/2010/main" val="21328499"/>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558"/>
            <a:ext cx="8458200" cy="822642"/>
          </a:xfrm>
        </p:spPr>
        <p:txBody>
          <a:bodyPr/>
          <a:lstStyle/>
          <a:p>
            <a:pPr algn="ctr"/>
            <a:r>
              <a:rPr lang="en-US" u="sng" dirty="0" smtClean="0"/>
              <a:t>Other achievements since 2005</a:t>
            </a:r>
            <a:r>
              <a:rPr lang="en-US" dirty="0" smtClean="0"/>
              <a:t> </a:t>
            </a:r>
            <a:endParaRPr lang="en-US" dirty="0"/>
          </a:p>
        </p:txBody>
      </p:sp>
      <p:sp>
        <p:nvSpPr>
          <p:cNvPr id="3" name="Content Placeholder 2"/>
          <p:cNvSpPr>
            <a:spLocks noGrp="1"/>
          </p:cNvSpPr>
          <p:nvPr>
            <p:ph idx="1"/>
          </p:nvPr>
        </p:nvSpPr>
        <p:spPr>
          <a:xfrm>
            <a:off x="106680" y="944880"/>
            <a:ext cx="9037320" cy="5166360"/>
          </a:xfrm>
        </p:spPr>
        <p:txBody>
          <a:bodyPr/>
          <a:lstStyle/>
          <a:p>
            <a:r>
              <a:rPr lang="en-US" sz="2600" dirty="0" err="1" smtClean="0"/>
              <a:t>OceanObs</a:t>
            </a:r>
            <a:r>
              <a:rPr lang="en-US" sz="2600" dirty="0" smtClean="0"/>
              <a:t> community paper 2009</a:t>
            </a:r>
          </a:p>
          <a:p>
            <a:r>
              <a:rPr lang="en-US" sz="2600" dirty="0" smtClean="0"/>
              <a:t>GLOSS </a:t>
            </a:r>
            <a:r>
              <a:rPr lang="en-US" sz="2600" dirty="0" err="1" smtClean="0"/>
              <a:t>Impl</a:t>
            </a:r>
            <a:r>
              <a:rPr lang="en-US" sz="2600" dirty="0" smtClean="0"/>
              <a:t> Plan 2012</a:t>
            </a:r>
          </a:p>
          <a:p>
            <a:r>
              <a:rPr lang="en-US" sz="2600" dirty="0" smtClean="0"/>
              <a:t>Tide Gauge </a:t>
            </a:r>
            <a:r>
              <a:rPr lang="en-US" sz="2600" dirty="0"/>
              <a:t>installations (IOC installations + national investments)</a:t>
            </a:r>
            <a:endParaRPr lang="en-US" sz="2600" dirty="0" smtClean="0"/>
          </a:p>
          <a:p>
            <a:r>
              <a:rPr lang="en-US" sz="2600" dirty="0" smtClean="0"/>
              <a:t>Manual </a:t>
            </a:r>
            <a:r>
              <a:rPr lang="en-US" sz="2600" dirty="0"/>
              <a:t>on Sea Level Measurement and Interpretation</a:t>
            </a:r>
            <a:r>
              <a:rPr lang="en-US" sz="2600" dirty="0" smtClean="0"/>
              <a:t>. (Vol IV [2006] and </a:t>
            </a:r>
            <a:r>
              <a:rPr lang="en-US" sz="2600" dirty="0" err="1" smtClean="0"/>
              <a:t>vol</a:t>
            </a:r>
            <a:r>
              <a:rPr lang="en-US" sz="2600" dirty="0" smtClean="0"/>
              <a:t> V [2016; </a:t>
            </a:r>
            <a:r>
              <a:rPr lang="en-US" sz="2600" dirty="0" err="1" smtClean="0"/>
              <a:t>Eng</a:t>
            </a:r>
            <a:r>
              <a:rPr lang="en-US" sz="2600" dirty="0" smtClean="0"/>
              <a:t>; </a:t>
            </a:r>
            <a:r>
              <a:rPr lang="en-US" sz="2600" dirty="0" err="1" smtClean="0"/>
              <a:t>Fre</a:t>
            </a:r>
            <a:r>
              <a:rPr lang="en-US" sz="2600" dirty="0" smtClean="0"/>
              <a:t>; Spa])</a:t>
            </a:r>
          </a:p>
          <a:p>
            <a:r>
              <a:rPr lang="en-US" sz="2600" dirty="0" smtClean="0"/>
              <a:t>Training courses</a:t>
            </a:r>
          </a:p>
          <a:p>
            <a:r>
              <a:rPr lang="en-US" sz="2600" dirty="0" smtClean="0"/>
              <a:t>Technical exchange visits (Fellowship program ~ 25)</a:t>
            </a:r>
          </a:p>
          <a:p>
            <a:r>
              <a:rPr lang="en-US" sz="2600" dirty="0" smtClean="0"/>
              <a:t>Technical &amp; scientific workshops</a:t>
            </a:r>
          </a:p>
          <a:p>
            <a:r>
              <a:rPr lang="en-US" sz="2600" dirty="0" smtClean="0"/>
              <a:t>Data archaeology campaigns</a:t>
            </a:r>
          </a:p>
          <a:p>
            <a:r>
              <a:rPr lang="en-US" sz="2600" dirty="0"/>
              <a:t>Engagement with WCRP (2006, 2011, 2018) SL </a:t>
            </a:r>
            <a:r>
              <a:rPr lang="en-US" sz="2600" dirty="0" err="1"/>
              <a:t>conf</a:t>
            </a:r>
            <a:endParaRPr lang="en-US" sz="2600" dirty="0"/>
          </a:p>
          <a:p>
            <a:endParaRPr lang="en-US" dirty="0" smtClean="0"/>
          </a:p>
          <a:p>
            <a:endParaRPr lang="en-US" dirty="0"/>
          </a:p>
        </p:txBody>
      </p:sp>
      <p:sp>
        <p:nvSpPr>
          <p:cNvPr id="4" name="Slide Number Placeholder 3"/>
          <p:cNvSpPr>
            <a:spLocks noGrp="1"/>
          </p:cNvSpPr>
          <p:nvPr>
            <p:ph type="sldNum" sz="quarter" idx="12"/>
          </p:nvPr>
        </p:nvSpPr>
        <p:spPr/>
        <p:txBody>
          <a:bodyPr/>
          <a:lstStyle/>
          <a:p>
            <a:pPr>
              <a:defRPr/>
            </a:pPr>
            <a:fld id="{FDE24B9A-6BAC-407A-A775-D1BA3A7FE22A}" type="slidenum">
              <a:rPr lang="en-US" altLang="en-US" smtClean="0"/>
              <a:pPr>
                <a:defRPr/>
              </a:pPr>
              <a:t>12</a:t>
            </a:fld>
            <a:endParaRPr lang="en-US" altLang="en-US"/>
          </a:p>
        </p:txBody>
      </p:sp>
    </p:spTree>
    <p:extLst>
      <p:ext uri="{BB962C8B-B14F-4D97-AF65-F5344CB8AC3E}">
        <p14:creationId xmlns:p14="http://schemas.microsoft.com/office/powerpoint/2010/main" val="321165518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a:xfrm>
            <a:off x="457200" y="404812"/>
            <a:ext cx="8142288" cy="5802259"/>
          </a:xfrm>
        </p:spPr>
        <p:txBody>
          <a:bodyPr/>
          <a:lstStyle/>
          <a:p>
            <a:pPr algn="ctr"/>
            <a:r>
              <a:rPr lang="en-US" altLang="en-US" u="sng" dirty="0" smtClean="0">
                <a:latin typeface="Arial" panose="020B0604020202020204" pitchFamily="34" charset="0"/>
                <a:cs typeface="Arial" panose="020B0604020202020204" pitchFamily="34" charset="0"/>
              </a:rPr>
              <a:t>GLOSS Web Pages</a:t>
            </a:r>
            <a:r>
              <a:rPr lang="en-US" altLang="en-US" dirty="0" smtClean="0">
                <a:latin typeface="Arial" panose="020B0604020202020204" pitchFamily="34" charset="0"/>
                <a:cs typeface="Arial" panose="020B0604020202020204" pitchFamily="34" charset="0"/>
              </a:rPr>
              <a:t/>
            </a:r>
            <a:br>
              <a:rPr lang="en-US" altLang="en-US" dirty="0" smtClean="0">
                <a:latin typeface="Arial" panose="020B0604020202020204" pitchFamily="34" charset="0"/>
                <a:cs typeface="Arial" panose="020B0604020202020204" pitchFamily="34" charset="0"/>
              </a:rPr>
            </a:br>
            <a:r>
              <a:rPr lang="en-US" altLang="en-US" sz="2400" dirty="0" smtClean="0">
                <a:latin typeface="Arial" panose="020B0604020202020204" pitchFamily="34" charset="0"/>
                <a:cs typeface="Arial" panose="020B0604020202020204" pitchFamily="34" charset="0"/>
              </a:rPr>
              <a:t/>
            </a:r>
            <a:br>
              <a:rPr lang="en-US" altLang="en-US" sz="2400" dirty="0" smtClean="0">
                <a:latin typeface="Arial" panose="020B0604020202020204" pitchFamily="34" charset="0"/>
                <a:cs typeface="Arial" panose="020B0604020202020204" pitchFamily="34" charset="0"/>
              </a:rPr>
            </a:br>
            <a:r>
              <a:rPr lang="en-US" altLang="en-US" sz="2400" dirty="0" smtClean="0">
                <a:latin typeface="Arial" panose="020B0604020202020204" pitchFamily="34" charset="0"/>
                <a:cs typeface="Arial" panose="020B0604020202020204" pitchFamily="34" charset="0"/>
              </a:rPr>
              <a:t>A functioning draft is live on the development site </a:t>
            </a:r>
            <a:r>
              <a:rPr lang="en-US" altLang="en-US" sz="2400" dirty="0">
                <a:latin typeface="Arial" panose="020B0604020202020204" pitchFamily="34" charset="0"/>
                <a:cs typeface="Arial" panose="020B0604020202020204" pitchFamily="34" charset="0"/>
              </a:rPr>
              <a:t>(</a:t>
            </a:r>
            <a:r>
              <a:rPr lang="en-US" altLang="en-US" sz="2400" dirty="0">
                <a:latin typeface="Arial" panose="020B0604020202020204" pitchFamily="34" charset="0"/>
                <a:cs typeface="Arial" panose="020B0604020202020204" pitchFamily="34" charset="0"/>
                <a:hlinkClick r:id="rId2"/>
              </a:rPr>
              <a:t>http://prj.noc.ac.uk/gloss</a:t>
            </a:r>
            <a:r>
              <a:rPr lang="en-US" altLang="en-US" sz="2400" dirty="0" smtClean="0">
                <a:latin typeface="Arial" panose="020B0604020202020204" pitchFamily="34" charset="0"/>
                <a:cs typeface="Arial" panose="020B0604020202020204" pitchFamily="34" charset="0"/>
                <a:hlinkClick r:id="rId2"/>
              </a:rPr>
              <a:t>/</a:t>
            </a:r>
            <a:r>
              <a:rPr lang="en-US" altLang="en-US" sz="2400" dirty="0" smtClean="0">
                <a:latin typeface="Arial" panose="020B0604020202020204" pitchFamily="34" charset="0"/>
                <a:cs typeface="Arial" panose="020B0604020202020204" pitchFamily="34" charset="0"/>
              </a:rPr>
              <a:t>)</a:t>
            </a:r>
            <a:r>
              <a:rPr lang="en-US" altLang="en-US" sz="2400" dirty="0" smtClean="0">
                <a:latin typeface="Arial" panose="020B0604020202020204" pitchFamily="34" charset="0"/>
                <a:cs typeface="Arial" panose="020B0604020202020204" pitchFamily="34" charset="0"/>
              </a:rPr>
              <a:t/>
            </a:r>
            <a:br>
              <a:rPr lang="en-US" altLang="en-US" sz="2400" dirty="0" smtClean="0">
                <a:latin typeface="Arial" panose="020B0604020202020204" pitchFamily="34" charset="0"/>
                <a:cs typeface="Arial" panose="020B0604020202020204" pitchFamily="34" charset="0"/>
              </a:rPr>
            </a:br>
            <a:r>
              <a:rPr lang="en-US" altLang="en-US" sz="2400" dirty="0" smtClean="0">
                <a:latin typeface="Arial" panose="020B0604020202020204" pitchFamily="34" charset="0"/>
                <a:cs typeface="Arial" panose="020B0604020202020204" pitchFamily="34" charset="0"/>
              </a:rPr>
              <a:t>and we expect </a:t>
            </a:r>
            <a:r>
              <a:rPr lang="en-US" altLang="en-US" sz="2400" dirty="0" smtClean="0">
                <a:latin typeface="Arial" panose="020B0604020202020204" pitchFamily="34" charset="0"/>
                <a:cs typeface="Arial" panose="020B0604020202020204" pitchFamily="34" charset="0"/>
              </a:rPr>
              <a:t>the site will be active very shortly.</a:t>
            </a:r>
            <a:r>
              <a:rPr lang="en-US" altLang="en-US" sz="2400" dirty="0">
                <a:latin typeface="Arial" panose="020B0604020202020204" pitchFamily="34" charset="0"/>
                <a:cs typeface="Arial" panose="020B0604020202020204" pitchFamily="34" charset="0"/>
              </a:rPr>
              <a:t/>
            </a:r>
            <a:br>
              <a:rPr lang="en-US" altLang="en-US" sz="2400" dirty="0">
                <a:latin typeface="Arial" panose="020B0604020202020204" pitchFamily="34" charset="0"/>
                <a:cs typeface="Arial" panose="020B0604020202020204" pitchFamily="34" charset="0"/>
              </a:rPr>
            </a:br>
            <a:r>
              <a:rPr lang="en-US" altLang="en-US" sz="2400" dirty="0">
                <a:latin typeface="Arial" panose="020B0604020202020204" pitchFamily="34" charset="0"/>
                <a:cs typeface="Arial" panose="020B0604020202020204" pitchFamily="34" charset="0"/>
              </a:rPr>
              <a:t/>
            </a:r>
            <a:br>
              <a:rPr lang="en-US" altLang="en-US" sz="2400" dirty="0">
                <a:latin typeface="Arial" panose="020B0604020202020204" pitchFamily="34" charset="0"/>
                <a:cs typeface="Arial" panose="020B0604020202020204" pitchFamily="34" charset="0"/>
              </a:rPr>
            </a:br>
            <a:r>
              <a:rPr lang="en-US" altLang="en-US" sz="2400" dirty="0" smtClean="0">
                <a:latin typeface="Arial" panose="020B0604020202020204" pitchFamily="34" charset="0"/>
                <a:cs typeface="Arial" panose="020B0604020202020204" pitchFamily="34" charset="0"/>
              </a:rPr>
              <a:t>This is just the beginning, however. We are already working on updates and a redesign that is consistent with our proposed revisions to the Implementation Plan.</a:t>
            </a:r>
            <a:br>
              <a:rPr lang="en-US" altLang="en-US" sz="2400" dirty="0" smtClean="0">
                <a:latin typeface="Arial" panose="020B0604020202020204" pitchFamily="34" charset="0"/>
                <a:cs typeface="Arial" panose="020B0604020202020204" pitchFamily="34" charset="0"/>
              </a:rPr>
            </a:br>
            <a:r>
              <a:rPr lang="en-US" altLang="en-US" sz="2400" dirty="0">
                <a:latin typeface="Arial" panose="020B0604020202020204" pitchFamily="34" charset="0"/>
                <a:cs typeface="Arial" panose="020B0604020202020204" pitchFamily="34" charset="0"/>
              </a:rPr>
              <a:t/>
            </a:r>
            <a:br>
              <a:rPr lang="en-US" altLang="en-US" sz="2400" dirty="0">
                <a:latin typeface="Arial" panose="020B0604020202020204" pitchFamily="34" charset="0"/>
                <a:cs typeface="Arial" panose="020B0604020202020204" pitchFamily="34" charset="0"/>
              </a:rPr>
            </a:br>
            <a:r>
              <a:rPr lang="en-US" altLang="en-US" sz="2400" dirty="0" smtClean="0">
                <a:latin typeface="Arial" panose="020B0604020202020204" pitchFamily="34" charset="0"/>
                <a:cs typeface="Arial" panose="020B0604020202020204" pitchFamily="34" charset="0"/>
              </a:rPr>
              <a:t>We also intend to make the web site the central user access point for GLOSS data in the coming year.</a:t>
            </a:r>
            <a:r>
              <a:rPr lang="en-US" altLang="en-US" dirty="0">
                <a:latin typeface="Arial" panose="020B0604020202020204" pitchFamily="34" charset="0"/>
                <a:cs typeface="Arial" panose="020B0604020202020204" pitchFamily="34" charset="0"/>
              </a:rPr>
              <a:t/>
            </a:r>
            <a:br>
              <a:rPr lang="en-US" altLang="en-US" dirty="0">
                <a:latin typeface="Arial" panose="020B0604020202020204" pitchFamily="34" charset="0"/>
                <a:cs typeface="Arial" panose="020B0604020202020204" pitchFamily="34" charset="0"/>
              </a:rPr>
            </a:br>
            <a:endParaRPr lang="en-US" altLang="en-US" dirty="0" smtClean="0">
              <a:latin typeface="Arial" panose="020B0604020202020204" pitchFamily="34" charset="0"/>
              <a:cs typeface="Arial" panose="020B0604020202020204" pitchFamily="34" charset="0"/>
            </a:endParaRPr>
          </a:p>
        </p:txBody>
      </p:sp>
      <p:sp>
        <p:nvSpPr>
          <p:cNvPr id="2" name="Slide Number Placeholder 1"/>
          <p:cNvSpPr>
            <a:spLocks noGrp="1"/>
          </p:cNvSpPr>
          <p:nvPr>
            <p:ph type="sldNum" sz="quarter" idx="12"/>
          </p:nvPr>
        </p:nvSpPr>
        <p:spPr/>
        <p:txBody>
          <a:bodyPr/>
          <a:lstStyle/>
          <a:p>
            <a:pPr>
              <a:defRPr/>
            </a:pPr>
            <a:fld id="{FDE24B9A-6BAC-407A-A775-D1BA3A7FE22A}" type="slidenum">
              <a:rPr lang="en-US" altLang="en-US" smtClean="0"/>
              <a:pPr>
                <a:defRPr/>
              </a:pPr>
              <a:t>2</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Outcomes of the 2017 GE meeting</a:t>
            </a:r>
            <a:endParaRPr lang="en-US" u="sng" dirty="0"/>
          </a:p>
        </p:txBody>
      </p:sp>
      <p:sp>
        <p:nvSpPr>
          <p:cNvPr id="3" name="Content Placeholder 2"/>
          <p:cNvSpPr>
            <a:spLocks noGrp="1"/>
          </p:cNvSpPr>
          <p:nvPr>
            <p:ph idx="1"/>
          </p:nvPr>
        </p:nvSpPr>
        <p:spPr/>
        <p:txBody>
          <a:bodyPr/>
          <a:lstStyle/>
          <a:p>
            <a:pPr marL="0" indent="0" algn="ctr">
              <a:buNone/>
            </a:pPr>
            <a:r>
              <a:rPr lang="en-US" sz="2400" dirty="0" smtClean="0"/>
              <a:t>We met in New York the weekend before the </a:t>
            </a:r>
            <a:br>
              <a:rPr lang="en-US" sz="2400" dirty="0" smtClean="0"/>
            </a:br>
            <a:r>
              <a:rPr lang="en-US" sz="2400" dirty="0" smtClean="0"/>
              <a:t>WCRP Sea Level meeting.</a:t>
            </a:r>
          </a:p>
          <a:p>
            <a:pPr marL="0" indent="0" algn="ctr">
              <a:buNone/>
            </a:pPr>
            <a:endParaRPr lang="en-US" sz="2400" dirty="0"/>
          </a:p>
          <a:p>
            <a:pPr marL="0" indent="0" algn="ctr">
              <a:buNone/>
            </a:pPr>
            <a:r>
              <a:rPr lang="en-US" sz="2400" dirty="0" smtClean="0"/>
              <a:t>David </a:t>
            </a:r>
            <a:r>
              <a:rPr lang="en-US" sz="2400" dirty="0" err="1" smtClean="0"/>
              <a:t>Legler</a:t>
            </a:r>
            <a:r>
              <a:rPr lang="en-US" sz="2400" dirty="0" smtClean="0"/>
              <a:t> and Katy Hill were able to join us, which hopefully gave JCOMM-OCG more insight into GLOSS and GLOSS more insight into JCOMM-OCG.</a:t>
            </a:r>
          </a:p>
          <a:p>
            <a:pPr marL="0" indent="0" algn="ctr">
              <a:buNone/>
            </a:pPr>
            <a:endParaRPr lang="en-US" sz="2400" dirty="0"/>
          </a:p>
          <a:p>
            <a:pPr marL="0" indent="0" algn="ctr">
              <a:buNone/>
            </a:pPr>
            <a:r>
              <a:rPr lang="en-US" sz="2400" dirty="0" smtClean="0"/>
              <a:t>Results from this meeting are the main focus </a:t>
            </a:r>
            <a:br>
              <a:rPr lang="en-US" sz="2400" dirty="0" smtClean="0"/>
            </a:br>
            <a:r>
              <a:rPr lang="en-US" sz="2400" dirty="0" smtClean="0"/>
              <a:t>of this report and most of the remaining</a:t>
            </a:r>
            <a:br>
              <a:rPr lang="en-US" sz="2400" dirty="0" smtClean="0"/>
            </a:br>
            <a:r>
              <a:rPr lang="en-US" sz="2400" dirty="0" smtClean="0"/>
              <a:t>slides concern this meeting.</a:t>
            </a:r>
            <a:endParaRPr lang="en-US" sz="2400" dirty="0"/>
          </a:p>
        </p:txBody>
      </p:sp>
      <p:sp>
        <p:nvSpPr>
          <p:cNvPr id="4" name="Slide Number Placeholder 3"/>
          <p:cNvSpPr>
            <a:spLocks noGrp="1"/>
          </p:cNvSpPr>
          <p:nvPr>
            <p:ph type="sldNum" sz="quarter" idx="12"/>
          </p:nvPr>
        </p:nvSpPr>
        <p:spPr/>
        <p:txBody>
          <a:bodyPr/>
          <a:lstStyle/>
          <a:p>
            <a:pPr>
              <a:defRPr/>
            </a:pPr>
            <a:fld id="{FDE24B9A-6BAC-407A-A775-D1BA3A7FE22A}" type="slidenum">
              <a:rPr lang="en-US" altLang="en-US" smtClean="0"/>
              <a:pPr>
                <a:defRPr/>
              </a:pPr>
              <a:t>3</a:t>
            </a:fld>
            <a:endParaRPr lang="en-US" altLang="en-US"/>
          </a:p>
        </p:txBody>
      </p:sp>
    </p:spTree>
    <p:extLst>
      <p:ext uri="{BB962C8B-B14F-4D97-AF65-F5344CB8AC3E}">
        <p14:creationId xmlns:p14="http://schemas.microsoft.com/office/powerpoint/2010/main" val="2335912091"/>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8659"/>
            <a:ext cx="8229600" cy="1143000"/>
          </a:xfrm>
        </p:spPr>
        <p:txBody>
          <a:bodyPr/>
          <a:lstStyle/>
          <a:p>
            <a:pPr algn="ctr"/>
            <a:r>
              <a:rPr lang="en-US" u="sng" dirty="0" smtClean="0"/>
              <a:t>GLOSS Implementation Plan</a:t>
            </a:r>
            <a:endParaRPr lang="en-US" u="sng" dirty="0"/>
          </a:p>
        </p:txBody>
      </p:sp>
      <p:sp>
        <p:nvSpPr>
          <p:cNvPr id="3" name="Content Placeholder 2"/>
          <p:cNvSpPr>
            <a:spLocks noGrp="1"/>
          </p:cNvSpPr>
          <p:nvPr>
            <p:ph idx="1"/>
          </p:nvPr>
        </p:nvSpPr>
        <p:spPr>
          <a:xfrm>
            <a:off x="457200" y="1246700"/>
            <a:ext cx="8229600" cy="4525963"/>
          </a:xfrm>
        </p:spPr>
        <p:txBody>
          <a:bodyPr/>
          <a:lstStyle/>
          <a:p>
            <a:pPr marL="0" indent="0" algn="ctr">
              <a:buNone/>
            </a:pPr>
            <a:r>
              <a:rPr lang="en-US" sz="2400" dirty="0" smtClean="0"/>
              <a:t>Last year we told this group that our vision was to update the GLOSS Implementation Plan with a focus on the missions that GLOSS serves, as opposed to the present view that focuses on the data center structure.</a:t>
            </a:r>
          </a:p>
          <a:p>
            <a:pPr marL="0" indent="0" algn="ctr">
              <a:buNone/>
            </a:pPr>
            <a:endParaRPr lang="en-US" sz="2400" dirty="0"/>
          </a:p>
          <a:p>
            <a:pPr marL="0" indent="0" algn="ctr">
              <a:buNone/>
            </a:pPr>
            <a:r>
              <a:rPr lang="en-US" sz="2400" dirty="0" smtClean="0"/>
              <a:t>The GLOSS Group of Experts discussed this in detail, endorsed this vision, and charged the Chair of the GE </a:t>
            </a:r>
            <a:br>
              <a:rPr lang="en-US" sz="2400" dirty="0" smtClean="0"/>
            </a:br>
            <a:r>
              <a:rPr lang="en-US" sz="2400" dirty="0" smtClean="0"/>
              <a:t>with drafting an update to the Implementation Plan.</a:t>
            </a:r>
          </a:p>
          <a:p>
            <a:pPr marL="0" indent="0" algn="ctr">
              <a:buNone/>
            </a:pPr>
            <a:endParaRPr lang="en-US" sz="2400" dirty="0"/>
          </a:p>
          <a:p>
            <a:pPr marL="0" indent="0" algn="ctr">
              <a:buNone/>
            </a:pPr>
            <a:r>
              <a:rPr lang="en-US" sz="2400" dirty="0" smtClean="0"/>
              <a:t>The update is in progress and a summary will be part of a paper for the OceanObs19 special issue in Frontiers in Marine Science.</a:t>
            </a:r>
            <a:endParaRPr lang="en-US" sz="2400" dirty="0"/>
          </a:p>
        </p:txBody>
      </p:sp>
      <p:sp>
        <p:nvSpPr>
          <p:cNvPr id="4" name="Slide Number Placeholder 3"/>
          <p:cNvSpPr>
            <a:spLocks noGrp="1"/>
          </p:cNvSpPr>
          <p:nvPr>
            <p:ph type="sldNum" sz="quarter" idx="12"/>
          </p:nvPr>
        </p:nvSpPr>
        <p:spPr/>
        <p:txBody>
          <a:bodyPr/>
          <a:lstStyle/>
          <a:p>
            <a:pPr>
              <a:defRPr/>
            </a:pPr>
            <a:fld id="{FDE24B9A-6BAC-407A-A775-D1BA3A7FE22A}" type="slidenum">
              <a:rPr lang="en-US" altLang="en-US" smtClean="0"/>
              <a:pPr>
                <a:defRPr/>
              </a:pPr>
              <a:t>4</a:t>
            </a:fld>
            <a:endParaRPr lang="en-US" altLang="en-US"/>
          </a:p>
        </p:txBody>
      </p:sp>
    </p:spTree>
    <p:extLst>
      <p:ext uri="{BB962C8B-B14F-4D97-AF65-F5344CB8AC3E}">
        <p14:creationId xmlns:p14="http://schemas.microsoft.com/office/powerpoint/2010/main" val="270747528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GLOSS Data Access</a:t>
            </a:r>
            <a:endParaRPr lang="en-US" u="sng" dirty="0"/>
          </a:p>
        </p:txBody>
      </p:sp>
      <p:sp>
        <p:nvSpPr>
          <p:cNvPr id="3" name="Content Placeholder 2"/>
          <p:cNvSpPr>
            <a:spLocks noGrp="1"/>
          </p:cNvSpPr>
          <p:nvPr>
            <p:ph idx="1"/>
          </p:nvPr>
        </p:nvSpPr>
        <p:spPr>
          <a:xfrm>
            <a:off x="457200" y="1491712"/>
            <a:ext cx="8229600" cy="4525963"/>
          </a:xfrm>
        </p:spPr>
        <p:txBody>
          <a:bodyPr/>
          <a:lstStyle/>
          <a:p>
            <a:pPr marL="0" indent="0" algn="ctr">
              <a:buNone/>
            </a:pPr>
            <a:r>
              <a:rPr lang="en-US" sz="2400" dirty="0" smtClean="0"/>
              <a:t>A major point of discussion at the GE meeting was how to simplify user access to the various GLOSS data streams.</a:t>
            </a:r>
          </a:p>
          <a:p>
            <a:pPr marL="0" indent="0" algn="ctr">
              <a:buNone/>
            </a:pPr>
            <a:endParaRPr lang="en-US" sz="2400" dirty="0"/>
          </a:p>
          <a:p>
            <a:pPr marL="0" indent="0" algn="ctr">
              <a:buNone/>
            </a:pPr>
            <a:r>
              <a:rPr lang="en-US" sz="2400" dirty="0" smtClean="0"/>
              <a:t>The group concluded that the present system needed updating and charged the data center directors, under the leadership of Philip Thompson, to address this issue.</a:t>
            </a:r>
          </a:p>
          <a:p>
            <a:pPr marL="0" indent="0" algn="ctr">
              <a:buNone/>
            </a:pPr>
            <a:endParaRPr lang="en-US" sz="2400" dirty="0" smtClean="0"/>
          </a:p>
          <a:p>
            <a:pPr marL="0" indent="0" algn="ctr">
              <a:buNone/>
            </a:pPr>
            <a:r>
              <a:rPr lang="en-US" sz="2400" dirty="0" smtClean="0"/>
              <a:t>The aim is to have a single access point on the new GLOSS web pages, and to have a single file per station presenting a unified format to the users.</a:t>
            </a:r>
            <a:endParaRPr lang="en-US" sz="2400" dirty="0"/>
          </a:p>
        </p:txBody>
      </p:sp>
      <p:sp>
        <p:nvSpPr>
          <p:cNvPr id="4" name="Slide Number Placeholder 3"/>
          <p:cNvSpPr>
            <a:spLocks noGrp="1"/>
          </p:cNvSpPr>
          <p:nvPr>
            <p:ph type="sldNum" sz="quarter" idx="12"/>
          </p:nvPr>
        </p:nvSpPr>
        <p:spPr/>
        <p:txBody>
          <a:bodyPr/>
          <a:lstStyle/>
          <a:p>
            <a:pPr>
              <a:defRPr/>
            </a:pPr>
            <a:fld id="{FDE24B9A-6BAC-407A-A775-D1BA3A7FE22A}" type="slidenum">
              <a:rPr lang="en-US" altLang="en-US" smtClean="0"/>
              <a:pPr>
                <a:defRPr/>
              </a:pPr>
              <a:t>5</a:t>
            </a:fld>
            <a:endParaRPr lang="en-US" altLang="en-US"/>
          </a:p>
        </p:txBody>
      </p:sp>
    </p:spTree>
    <p:extLst>
      <p:ext uri="{BB962C8B-B14F-4D97-AF65-F5344CB8AC3E}">
        <p14:creationId xmlns:p14="http://schemas.microsoft.com/office/powerpoint/2010/main" val="32183951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8916"/>
            <a:ext cx="8229600" cy="1143000"/>
          </a:xfrm>
        </p:spPr>
        <p:txBody>
          <a:bodyPr/>
          <a:lstStyle/>
          <a:p>
            <a:pPr algn="ctr"/>
            <a:r>
              <a:rPr lang="en-US" u="sng" dirty="0" smtClean="0"/>
              <a:t>GLOSS Governance</a:t>
            </a:r>
            <a:endParaRPr lang="en-US" u="sng" dirty="0"/>
          </a:p>
        </p:txBody>
      </p:sp>
      <p:sp>
        <p:nvSpPr>
          <p:cNvPr id="3" name="Content Placeholder 2"/>
          <p:cNvSpPr>
            <a:spLocks noGrp="1"/>
          </p:cNvSpPr>
          <p:nvPr>
            <p:ph idx="1"/>
          </p:nvPr>
        </p:nvSpPr>
        <p:spPr>
          <a:xfrm>
            <a:off x="457200" y="1103798"/>
            <a:ext cx="8229600" cy="4525963"/>
          </a:xfrm>
        </p:spPr>
        <p:txBody>
          <a:bodyPr/>
          <a:lstStyle/>
          <a:p>
            <a:pPr marL="0" indent="0" algn="ctr">
              <a:buNone/>
            </a:pPr>
            <a:r>
              <a:rPr lang="en-US" sz="2400" dirty="0" smtClean="0"/>
              <a:t>GLOSS was organized 30 years ago with a governance structure that is not flexible enough to meet modern demands. Specifically, taking decisions only at the biennial Group of Experts meetings needs to be evaluated.</a:t>
            </a:r>
          </a:p>
          <a:p>
            <a:pPr marL="0" indent="0" algn="ctr">
              <a:buNone/>
            </a:pPr>
            <a:endParaRPr lang="en-US" sz="2400" dirty="0"/>
          </a:p>
          <a:p>
            <a:pPr marL="0" indent="0" algn="ctr">
              <a:buNone/>
            </a:pPr>
            <a:r>
              <a:rPr lang="en-US" sz="2400" dirty="0" smtClean="0"/>
              <a:t>The group discussed this at length and agreed that the Chair should address this issue in the update to the Implementation Plan. The proposal is to allow the present Advisory Group to endorse changes recommended by the Chair, and to have these proposals voted on via email by the full Group of Experts, which is defined as the full set of IOC Member State representatives, without waiting for the next Group of Experts meeting.</a:t>
            </a:r>
            <a:endParaRPr lang="en-US" sz="2400" dirty="0"/>
          </a:p>
        </p:txBody>
      </p:sp>
      <p:sp>
        <p:nvSpPr>
          <p:cNvPr id="4" name="Slide Number Placeholder 3"/>
          <p:cNvSpPr>
            <a:spLocks noGrp="1"/>
          </p:cNvSpPr>
          <p:nvPr>
            <p:ph type="sldNum" sz="quarter" idx="12"/>
          </p:nvPr>
        </p:nvSpPr>
        <p:spPr/>
        <p:txBody>
          <a:bodyPr/>
          <a:lstStyle/>
          <a:p>
            <a:pPr>
              <a:defRPr/>
            </a:pPr>
            <a:fld id="{FDE24B9A-6BAC-407A-A775-D1BA3A7FE22A}" type="slidenum">
              <a:rPr lang="en-US" altLang="en-US" smtClean="0"/>
              <a:pPr>
                <a:defRPr/>
              </a:pPr>
              <a:t>6</a:t>
            </a:fld>
            <a:endParaRPr lang="en-US" altLang="en-US"/>
          </a:p>
        </p:txBody>
      </p:sp>
    </p:spTree>
    <p:extLst>
      <p:ext uri="{BB962C8B-B14F-4D97-AF65-F5344CB8AC3E}">
        <p14:creationId xmlns:p14="http://schemas.microsoft.com/office/powerpoint/2010/main" val="1782894787"/>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
            </a:r>
            <a:br>
              <a:rPr lang="en-US" u="sng" dirty="0" smtClean="0"/>
            </a:br>
            <a:r>
              <a:rPr lang="es-ES" u="sng" dirty="0"/>
              <a:t> </a:t>
            </a:r>
            <a:br>
              <a:rPr lang="es-ES" u="sng" dirty="0"/>
            </a:br>
            <a:r>
              <a:rPr lang="es-ES" u="sng" dirty="0" smtClean="0"/>
              <a:t>The GESLA </a:t>
            </a:r>
            <a:r>
              <a:rPr lang="es-ES" u="sng" dirty="0" err="1" smtClean="0"/>
              <a:t>Product</a:t>
            </a:r>
            <a:r>
              <a:rPr lang="es-ES" u="sng" dirty="0" smtClean="0"/>
              <a:t/>
            </a:r>
            <a:br>
              <a:rPr lang="es-ES" u="sng" dirty="0" smtClean="0"/>
            </a:br>
            <a:r>
              <a:rPr lang="es-ES" sz="2000" dirty="0"/>
              <a:t>(</a:t>
            </a:r>
            <a:r>
              <a:rPr lang="es-ES" sz="2000" dirty="0" smtClean="0"/>
              <a:t>Global </a:t>
            </a:r>
            <a:r>
              <a:rPr lang="es-ES" sz="2000" dirty="0"/>
              <a:t>Extreme Sea </a:t>
            </a:r>
            <a:r>
              <a:rPr lang="es-ES" sz="2000" dirty="0" err="1"/>
              <a:t>Level</a:t>
            </a:r>
            <a:r>
              <a:rPr lang="es-ES" sz="2000" dirty="0"/>
              <a:t> </a:t>
            </a:r>
            <a:r>
              <a:rPr lang="es-ES" sz="2000" dirty="0" err="1" smtClean="0"/>
              <a:t>Analysis</a:t>
            </a:r>
            <a:r>
              <a:rPr lang="es-ES" sz="2000" dirty="0" smtClean="0"/>
              <a:t>, </a:t>
            </a:r>
            <a:r>
              <a:rPr lang="es-ES" sz="2000" dirty="0" err="1" smtClean="0"/>
              <a:t>Version</a:t>
            </a:r>
            <a:r>
              <a:rPr lang="es-ES" sz="2000" dirty="0" smtClean="0"/>
              <a:t> 2)</a:t>
            </a:r>
            <a:r>
              <a:rPr lang="es-ES" sz="2000" dirty="0"/>
              <a:t/>
            </a:r>
            <a:br>
              <a:rPr lang="es-ES" sz="2000" dirty="0"/>
            </a:br>
            <a:r>
              <a:rPr lang="es-ES" u="sng" dirty="0"/>
              <a:t/>
            </a:r>
            <a:br>
              <a:rPr lang="es-ES" u="sng" dirty="0"/>
            </a:br>
            <a:endParaRPr lang="en-US" u="sng" dirty="0"/>
          </a:p>
        </p:txBody>
      </p:sp>
      <p:sp>
        <p:nvSpPr>
          <p:cNvPr id="3" name="Content Placeholder 2"/>
          <p:cNvSpPr>
            <a:spLocks noGrp="1"/>
          </p:cNvSpPr>
          <p:nvPr>
            <p:ph idx="1"/>
          </p:nvPr>
        </p:nvSpPr>
        <p:spPr/>
        <p:txBody>
          <a:bodyPr/>
          <a:lstStyle/>
          <a:p>
            <a:pPr marL="0" indent="0" algn="ctr">
              <a:buNone/>
            </a:pPr>
            <a:r>
              <a:rPr lang="en-US" sz="2400" dirty="0" smtClean="0"/>
              <a:t>Due to problems in some parts of the world in delivering sea level data in a timely manner, Philip Woodworth and John Hunter created the GESLA product, which is largely GLOSS data supplemented by solicited contributions from countries not meeting GLOSS data delivery requirements.</a:t>
            </a:r>
          </a:p>
          <a:p>
            <a:pPr marL="0" indent="0" algn="ctr">
              <a:buNone/>
            </a:pPr>
            <a:endParaRPr lang="en-US" sz="2400" dirty="0"/>
          </a:p>
          <a:p>
            <a:pPr marL="0" indent="0" algn="ctr">
              <a:buNone/>
            </a:pPr>
            <a:r>
              <a:rPr lang="en-US" sz="2400" dirty="0" smtClean="0"/>
              <a:t>With the agreement of Phil Woodworth and Ivan Haigh, who took over GESLA from Woodworth and Hunter, GESLA will become a GLOSS product. Philip Thompson at the Hawaii GLOSS data center is the lead on this.</a:t>
            </a:r>
            <a:endParaRPr lang="en-US" sz="2400" dirty="0"/>
          </a:p>
        </p:txBody>
      </p:sp>
      <p:sp>
        <p:nvSpPr>
          <p:cNvPr id="4" name="Slide Number Placeholder 3"/>
          <p:cNvSpPr>
            <a:spLocks noGrp="1"/>
          </p:cNvSpPr>
          <p:nvPr>
            <p:ph type="sldNum" sz="quarter" idx="12"/>
          </p:nvPr>
        </p:nvSpPr>
        <p:spPr/>
        <p:txBody>
          <a:bodyPr/>
          <a:lstStyle/>
          <a:p>
            <a:pPr>
              <a:defRPr/>
            </a:pPr>
            <a:fld id="{FDE24B9A-6BAC-407A-A775-D1BA3A7FE22A}" type="slidenum">
              <a:rPr lang="en-US" altLang="en-US" smtClean="0"/>
              <a:pPr>
                <a:defRPr/>
              </a:pPr>
              <a:t>7</a:t>
            </a:fld>
            <a:endParaRPr lang="en-US" altLang="en-US"/>
          </a:p>
        </p:txBody>
      </p:sp>
    </p:spTree>
    <p:extLst>
      <p:ext uri="{BB962C8B-B14F-4D97-AF65-F5344CB8AC3E}">
        <p14:creationId xmlns:p14="http://schemas.microsoft.com/office/powerpoint/2010/main" val="1711430044"/>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Other items</a:t>
            </a:r>
            <a:endParaRPr lang="en-US" u="sng" dirty="0"/>
          </a:p>
        </p:txBody>
      </p:sp>
      <p:sp>
        <p:nvSpPr>
          <p:cNvPr id="3" name="Content Placeholder 2"/>
          <p:cNvSpPr>
            <a:spLocks noGrp="1"/>
          </p:cNvSpPr>
          <p:nvPr>
            <p:ph idx="1"/>
          </p:nvPr>
        </p:nvSpPr>
        <p:spPr/>
        <p:txBody>
          <a:bodyPr/>
          <a:lstStyle/>
          <a:p>
            <a:pPr marL="0" indent="0" algn="ctr">
              <a:buNone/>
            </a:pPr>
            <a:r>
              <a:rPr lang="en-US" sz="2400" dirty="0" smtClean="0"/>
              <a:t>We continue to produce GLOSS status data on a weekly basis that is available to JCOMM-OPS.</a:t>
            </a:r>
          </a:p>
          <a:p>
            <a:pPr marL="0" indent="0" algn="ctr">
              <a:buNone/>
            </a:pPr>
            <a:endParaRPr lang="en-US" sz="2400" dirty="0"/>
          </a:p>
          <a:p>
            <a:pPr marL="0" indent="0" algn="ctr">
              <a:buNone/>
            </a:pPr>
            <a:r>
              <a:rPr lang="en-US" sz="2400" dirty="0" smtClean="0"/>
              <a:t>We have been working to contribute appropriately to the JCOMM Report Card, and look forward to further guidance from this meeting on what is needed.</a:t>
            </a:r>
          </a:p>
          <a:p>
            <a:pPr marL="0" indent="0" algn="ctr">
              <a:buNone/>
            </a:pPr>
            <a:endParaRPr lang="en-US" sz="2400" dirty="0"/>
          </a:p>
          <a:p>
            <a:pPr marL="0" indent="0" algn="ctr">
              <a:buNone/>
            </a:pPr>
            <a:r>
              <a:rPr lang="en-US" sz="2400" dirty="0" smtClean="0"/>
              <a:t>We are working on supporting Juliette’s work on Best Practices documentation, but progress has been a little slow. We will remedy that in the coming year.</a:t>
            </a:r>
            <a:endParaRPr lang="en-US" sz="2400" dirty="0"/>
          </a:p>
        </p:txBody>
      </p:sp>
      <p:sp>
        <p:nvSpPr>
          <p:cNvPr id="4" name="Slide Number Placeholder 3"/>
          <p:cNvSpPr>
            <a:spLocks noGrp="1"/>
          </p:cNvSpPr>
          <p:nvPr>
            <p:ph type="sldNum" sz="quarter" idx="12"/>
          </p:nvPr>
        </p:nvSpPr>
        <p:spPr/>
        <p:txBody>
          <a:bodyPr/>
          <a:lstStyle/>
          <a:p>
            <a:pPr>
              <a:defRPr/>
            </a:pPr>
            <a:fld id="{FDE24B9A-6BAC-407A-A775-D1BA3A7FE22A}" type="slidenum">
              <a:rPr lang="en-US" altLang="en-US" smtClean="0"/>
              <a:pPr>
                <a:defRPr/>
              </a:pPr>
              <a:t>8</a:t>
            </a:fld>
            <a:endParaRPr lang="en-US" altLang="en-US"/>
          </a:p>
        </p:txBody>
      </p:sp>
    </p:spTree>
    <p:extLst>
      <p:ext uri="{BB962C8B-B14F-4D97-AF65-F5344CB8AC3E}">
        <p14:creationId xmlns:p14="http://schemas.microsoft.com/office/powerpoint/2010/main" val="375482497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u="sng" dirty="0" smtClean="0"/>
              <a:t>Sea Level data centers &amp; Impact</a:t>
            </a:r>
            <a:endParaRPr lang="en-US" u="sng" dirty="0"/>
          </a:p>
        </p:txBody>
      </p:sp>
      <p:sp>
        <p:nvSpPr>
          <p:cNvPr id="3" name="Content Placeholder 2"/>
          <p:cNvSpPr>
            <a:spLocks noGrp="1"/>
          </p:cNvSpPr>
          <p:nvPr>
            <p:ph idx="1"/>
          </p:nvPr>
        </p:nvSpPr>
        <p:spPr/>
        <p:txBody>
          <a:bodyPr/>
          <a:lstStyle/>
          <a:p>
            <a:pPr marL="0" indent="0">
              <a:buNone/>
            </a:pPr>
            <a:r>
              <a:rPr lang="en-US" sz="2000" dirty="0"/>
              <a:t>Number of hits in GOOGLE Scholar (scholar.google.com)  for publications (peer and non-peer reviewed 2017)  </a:t>
            </a:r>
            <a:r>
              <a:rPr lang="en-US" sz="2000" dirty="0" smtClean="0"/>
              <a:t>excl. </a:t>
            </a:r>
            <a:r>
              <a:rPr lang="en-US" sz="2000" dirty="0"/>
              <a:t>patents and </a:t>
            </a:r>
            <a:r>
              <a:rPr lang="en-US" sz="2000" dirty="0" smtClean="0"/>
              <a:t>citations through </a:t>
            </a:r>
            <a:r>
              <a:rPr lang="en-US" sz="2000" dirty="0"/>
              <a:t>search on exact term quotation marks:</a:t>
            </a:r>
          </a:p>
          <a:p>
            <a:endParaRPr lang="en-US" sz="2000" dirty="0"/>
          </a:p>
          <a:p>
            <a:pPr marL="0" indent="0">
              <a:buNone/>
            </a:pPr>
            <a:r>
              <a:rPr lang="en-US" sz="2000" dirty="0"/>
              <a:t>“Permanent Service for Mean Sea Level”       </a:t>
            </a:r>
            <a:r>
              <a:rPr lang="en-US" sz="2000" dirty="0" smtClean="0"/>
              <a:t>                        </a:t>
            </a:r>
            <a:r>
              <a:rPr lang="en-US" sz="2000" dirty="0"/>
              <a:t>188</a:t>
            </a:r>
          </a:p>
          <a:p>
            <a:pPr marL="0" indent="0">
              <a:buNone/>
            </a:pPr>
            <a:r>
              <a:rPr lang="en-US" sz="2000" dirty="0" smtClean="0"/>
              <a:t>“</a:t>
            </a:r>
            <a:r>
              <a:rPr lang="en-US" sz="2000" dirty="0" err="1" smtClean="0"/>
              <a:t>Système</a:t>
            </a:r>
            <a:r>
              <a:rPr lang="en-US" sz="2000" dirty="0" smtClean="0"/>
              <a:t> </a:t>
            </a:r>
            <a:r>
              <a:rPr lang="en-US" sz="2000" dirty="0" err="1"/>
              <a:t>d'Observation</a:t>
            </a:r>
            <a:r>
              <a:rPr lang="en-US" sz="2000" dirty="0"/>
              <a:t> du </a:t>
            </a:r>
            <a:r>
              <a:rPr lang="en-US" sz="2000" dirty="0" err="1"/>
              <a:t>Niveau</a:t>
            </a:r>
            <a:r>
              <a:rPr lang="en-US" sz="2000" dirty="0"/>
              <a:t> des </a:t>
            </a:r>
            <a:r>
              <a:rPr lang="en-US" sz="2000" dirty="0" err="1"/>
              <a:t>Eaux</a:t>
            </a:r>
            <a:r>
              <a:rPr lang="en-US" sz="2000" dirty="0"/>
              <a:t> </a:t>
            </a:r>
            <a:r>
              <a:rPr lang="en-US" sz="2000" dirty="0" err="1"/>
              <a:t>Littorales</a:t>
            </a:r>
            <a:r>
              <a:rPr lang="en-US" sz="2000" dirty="0"/>
              <a:t>” </a:t>
            </a:r>
            <a:r>
              <a:rPr lang="en-US" sz="2000" dirty="0" smtClean="0"/>
              <a:t>         11</a:t>
            </a:r>
            <a:endParaRPr lang="en-US" sz="2000" dirty="0"/>
          </a:p>
          <a:p>
            <a:pPr marL="0" indent="0">
              <a:buNone/>
            </a:pPr>
            <a:r>
              <a:rPr lang="en-US" sz="2000" dirty="0"/>
              <a:t>“University of Hawaii Sea Level Center” </a:t>
            </a:r>
            <a:r>
              <a:rPr lang="en-US" sz="2000" dirty="0" smtClean="0"/>
              <a:t>                                   </a:t>
            </a:r>
            <a:r>
              <a:rPr lang="en-US" sz="2000" dirty="0"/>
              <a:t>68</a:t>
            </a:r>
          </a:p>
          <a:p>
            <a:pPr marL="0" indent="0">
              <a:buNone/>
            </a:pPr>
            <a:r>
              <a:rPr lang="en-US" sz="2000" dirty="0"/>
              <a:t>“Sea Level Station Monitoring Facility</a:t>
            </a:r>
            <a:r>
              <a:rPr lang="en-US" sz="2000" dirty="0" smtClean="0"/>
              <a:t>”                                      </a:t>
            </a:r>
            <a:r>
              <a:rPr lang="en-US" sz="2000" dirty="0"/>
              <a:t>24</a:t>
            </a:r>
          </a:p>
          <a:p>
            <a:pPr marL="0" indent="0">
              <a:buNone/>
            </a:pPr>
            <a:r>
              <a:rPr lang="en-US" sz="2000" b="1" dirty="0"/>
              <a:t>Total                                                                                        </a:t>
            </a:r>
            <a:r>
              <a:rPr lang="en-US" sz="2000" b="1" dirty="0" smtClean="0"/>
              <a:t> 291</a:t>
            </a:r>
            <a:endParaRPr lang="en-US" sz="2000" b="1" dirty="0"/>
          </a:p>
          <a:p>
            <a:endParaRPr lang="en-US" dirty="0"/>
          </a:p>
        </p:txBody>
      </p:sp>
      <p:sp>
        <p:nvSpPr>
          <p:cNvPr id="4" name="Slide Number Placeholder 3"/>
          <p:cNvSpPr>
            <a:spLocks noGrp="1"/>
          </p:cNvSpPr>
          <p:nvPr>
            <p:ph type="sldNum" sz="quarter" idx="12"/>
          </p:nvPr>
        </p:nvSpPr>
        <p:spPr/>
        <p:txBody>
          <a:bodyPr/>
          <a:lstStyle/>
          <a:p>
            <a:pPr>
              <a:defRPr/>
            </a:pPr>
            <a:fld id="{FDE24B9A-6BAC-407A-A775-D1BA3A7FE22A}" type="slidenum">
              <a:rPr lang="en-US" altLang="en-US" smtClean="0"/>
              <a:pPr>
                <a:defRPr/>
              </a:pPr>
              <a:t>9</a:t>
            </a:fld>
            <a:endParaRPr lang="en-US" altLang="en-US"/>
          </a:p>
        </p:txBody>
      </p:sp>
    </p:spTree>
    <p:extLst>
      <p:ext uri="{BB962C8B-B14F-4D97-AF65-F5344CB8AC3E}">
        <p14:creationId xmlns:p14="http://schemas.microsoft.com/office/powerpoint/2010/main" val="4138609016"/>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2053</TotalTime>
  <Words>900</Words>
  <Application>Microsoft Office PowerPoint</Application>
  <PresentationFormat>On-screen Show (4:3)</PresentationFormat>
  <Paragraphs>85</Paragraphs>
  <Slides>12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12</vt:i4>
      </vt:variant>
    </vt:vector>
  </HeadingPairs>
  <TitlesOfParts>
    <vt:vector size="17" baseType="lpstr">
      <vt:lpstr>Calibri</vt:lpstr>
      <vt:lpstr>MS PGothic</vt:lpstr>
      <vt:lpstr>MS PGothic</vt:lpstr>
      <vt:lpstr>Arial</vt:lpstr>
      <vt:lpstr>Office Theme</vt:lpstr>
      <vt:lpstr>OCG-9 GLOSS Report</vt:lpstr>
      <vt:lpstr>GLOSS Web Pages  A functioning draft is live on the development site (http://prj.noc.ac.uk/gloss/) and we expect the site will be active very shortly.  This is just the beginning, however. We are already working on updates and a redesign that is consistent with our proposed revisions to the Implementation Plan.  We also intend to make the web site the central user access point for GLOSS data in the coming year. </vt:lpstr>
      <vt:lpstr>Outcomes of the 2017 GE meeting</vt:lpstr>
      <vt:lpstr>GLOSS Implementation Plan</vt:lpstr>
      <vt:lpstr>GLOSS Data Access</vt:lpstr>
      <vt:lpstr>GLOSS Governance</vt:lpstr>
      <vt:lpstr>   The GESLA Product (Global Extreme Sea Level Analysis, Version 2)  </vt:lpstr>
      <vt:lpstr>Other items</vt:lpstr>
      <vt:lpstr>Sea Level data centers &amp; Impact</vt:lpstr>
      <vt:lpstr>Sea Level data centers &amp; Impact (cont)</vt:lpstr>
      <vt:lpstr>Sea Level data centers &amp; Impact (cont)</vt:lpstr>
      <vt:lpstr>Other achievements since 2005 </vt:lpstr>
    </vt:vector>
  </TitlesOfParts>
  <Company>IOC/UNESCO</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[Observations] Programme Area Title</dc:title>
  <dc:creator>Albert Fischer</dc:creator>
  <cp:lastModifiedBy>Aarup, T.</cp:lastModifiedBy>
  <cp:revision>49</cp:revision>
  <dcterms:created xsi:type="dcterms:W3CDTF">2012-05-20T06:31:11Z</dcterms:created>
  <dcterms:modified xsi:type="dcterms:W3CDTF">2018-05-15T07:56:24Z</dcterms:modified>
</cp:coreProperties>
</file>