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handoutMasterIdLst>
    <p:handoutMasterId r:id="rId27"/>
  </p:handoutMasterIdLst>
  <p:sldIdLst>
    <p:sldId id="297" r:id="rId3"/>
    <p:sldId id="275" r:id="rId4"/>
    <p:sldId id="341" r:id="rId5"/>
    <p:sldId id="349" r:id="rId6"/>
    <p:sldId id="273" r:id="rId7"/>
    <p:sldId id="357" r:id="rId8"/>
    <p:sldId id="328" r:id="rId9"/>
    <p:sldId id="329" r:id="rId10"/>
    <p:sldId id="327" r:id="rId11"/>
    <p:sldId id="326" r:id="rId12"/>
    <p:sldId id="330" r:id="rId13"/>
    <p:sldId id="331" r:id="rId14"/>
    <p:sldId id="324" r:id="rId15"/>
    <p:sldId id="333" r:id="rId16"/>
    <p:sldId id="340" r:id="rId17"/>
    <p:sldId id="352" r:id="rId18"/>
    <p:sldId id="351" r:id="rId19"/>
    <p:sldId id="353" r:id="rId20"/>
    <p:sldId id="356" r:id="rId21"/>
    <p:sldId id="346" r:id="rId22"/>
    <p:sldId id="316" r:id="rId23"/>
    <p:sldId id="302" r:id="rId24"/>
    <p:sldId id="257" r:id="rId25"/>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oso, Vinicius" initials="LV"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1D0B"/>
    <a:srgbClr val="925C20"/>
    <a:srgbClr val="6B72B1"/>
    <a:srgbClr val="921508"/>
    <a:srgbClr val="A91809"/>
    <a:srgbClr val="346AB1"/>
    <a:srgbClr val="0068B1"/>
    <a:srgbClr val="0069B1"/>
    <a:srgbClr val="3967A4"/>
    <a:srgbClr val="3C8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52" autoAdjust="0"/>
    <p:restoredTop sz="87583" autoAdjust="0"/>
  </p:normalViewPr>
  <p:slideViewPr>
    <p:cSldViewPr snapToGrid="0">
      <p:cViewPr varScale="1">
        <p:scale>
          <a:sx n="89" d="100"/>
          <a:sy n="89" d="100"/>
        </p:scale>
        <p:origin x="1496"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CCB42-54F4-44E3-A896-6681079E17C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57CE0E3-C357-4D1B-B5DB-1057EF58FC1B}">
      <dgm:prSet custT="1"/>
      <dgm:spPr>
        <a:solidFill>
          <a:schemeClr val="accent5">
            <a:lumMod val="75000"/>
          </a:schemeClr>
        </a:solidFill>
      </dgm:spPr>
      <dgm:t>
        <a:bodyPr/>
        <a:lstStyle/>
        <a:p>
          <a:r>
            <a:rPr lang="en-US" sz="1400" dirty="0"/>
            <a:t>PORTFOLIO </a:t>
          </a:r>
          <a:endParaRPr lang="en-US" sz="600" dirty="0"/>
        </a:p>
        <a:p>
          <a:r>
            <a:rPr lang="en-US" sz="1100" dirty="0"/>
            <a:t>Selection of contributions to realize the Goals of the Decade with proactive monitoring and adjustment base on performance, risk and objectives </a:t>
          </a:r>
        </a:p>
        <a:p>
          <a:endParaRPr lang="en-AU" sz="1100" b="1" dirty="0"/>
        </a:p>
      </dgm:t>
    </dgm:pt>
    <dgm:pt modelId="{07022D88-B8CA-4FAC-A3B6-CE978B69A6E0}" type="parTrans" cxnId="{5935CD00-4A97-4F97-8E82-25ABC805809E}">
      <dgm:prSet/>
      <dgm:spPr/>
      <dgm:t>
        <a:bodyPr/>
        <a:lstStyle/>
        <a:p>
          <a:endParaRPr lang="en-US"/>
        </a:p>
      </dgm:t>
    </dgm:pt>
    <dgm:pt modelId="{EDECFABA-E985-4458-8FE8-A5C047E41C6E}" type="sibTrans" cxnId="{5935CD00-4A97-4F97-8E82-25ABC805809E}">
      <dgm:prSet/>
      <dgm:spPr/>
      <dgm:t>
        <a:bodyPr/>
        <a:lstStyle/>
        <a:p>
          <a:endParaRPr lang="en-US"/>
        </a:p>
      </dgm:t>
    </dgm:pt>
    <dgm:pt modelId="{6D016BD2-D33B-4804-91DB-6398157399DB}">
      <dgm:prSet custT="1"/>
      <dgm:spPr>
        <a:solidFill>
          <a:schemeClr val="accent5">
            <a:lumMod val="40000"/>
            <a:lumOff val="60000"/>
          </a:schemeClr>
        </a:solidFill>
      </dgm:spPr>
      <dgm:t>
        <a:bodyPr/>
        <a:lstStyle/>
        <a:p>
          <a:r>
            <a:rPr lang="en-AU" sz="1400" dirty="0"/>
            <a:t>PROJECTS</a:t>
          </a:r>
          <a:r>
            <a:rPr lang="en-AU" sz="1600" dirty="0"/>
            <a:t>  </a:t>
          </a:r>
        </a:p>
        <a:p>
          <a:r>
            <a:rPr lang="en-AU" sz="1100" dirty="0"/>
            <a:t>Management of execution, resources, budget and schedule to deliver a specific project outcome/benefit</a:t>
          </a:r>
        </a:p>
      </dgm:t>
    </dgm:pt>
    <dgm:pt modelId="{B2FB6D38-59FA-42DF-BDE4-60FF309B9D47}" type="parTrans" cxnId="{DEC8E87B-0FAD-4A1C-976A-BDEDDD60347F}">
      <dgm:prSet/>
      <dgm:spPr/>
      <dgm:t>
        <a:bodyPr/>
        <a:lstStyle/>
        <a:p>
          <a:endParaRPr lang="en-US"/>
        </a:p>
      </dgm:t>
    </dgm:pt>
    <dgm:pt modelId="{EF711448-8315-4016-BDF3-04E26FF68F2D}" type="sibTrans" cxnId="{DEC8E87B-0FAD-4A1C-976A-BDEDDD60347F}">
      <dgm:prSet/>
      <dgm:spPr/>
      <dgm:t>
        <a:bodyPr/>
        <a:lstStyle/>
        <a:p>
          <a:endParaRPr lang="en-US"/>
        </a:p>
      </dgm:t>
    </dgm:pt>
    <dgm:pt modelId="{024FE2F5-E6C4-4B3A-9C0C-4F6755FC674B}">
      <dgm:prSet custT="1"/>
      <dgm:spPr>
        <a:solidFill>
          <a:schemeClr val="accent5">
            <a:lumMod val="60000"/>
            <a:lumOff val="40000"/>
          </a:schemeClr>
        </a:solidFill>
      </dgm:spPr>
      <dgm:t>
        <a:bodyPr/>
        <a:lstStyle/>
        <a:p>
          <a:r>
            <a:rPr lang="en-AU" sz="1400" b="0" dirty="0"/>
            <a:t>PROGRAMMES</a:t>
          </a:r>
        </a:p>
        <a:p>
          <a:r>
            <a:rPr lang="en-AU" sz="1100" b="0" dirty="0"/>
            <a:t>Management of all the projects (grouped into Programmes) that are necessary to realise the expected benefits and outcomes</a:t>
          </a:r>
          <a:endParaRPr lang="en-AU" sz="1100" b="1" dirty="0"/>
        </a:p>
      </dgm:t>
    </dgm:pt>
    <dgm:pt modelId="{4BF1CEB8-EEFA-4422-85DA-ED611F457910}" type="parTrans" cxnId="{E7E3AB90-F34F-4A9F-BB8D-1A94AFB9007E}">
      <dgm:prSet/>
      <dgm:spPr/>
      <dgm:t>
        <a:bodyPr/>
        <a:lstStyle/>
        <a:p>
          <a:endParaRPr lang="en-US"/>
        </a:p>
      </dgm:t>
    </dgm:pt>
    <dgm:pt modelId="{10B187A3-7FC0-409D-93F8-6EE906C87A36}" type="sibTrans" cxnId="{E7E3AB90-F34F-4A9F-BB8D-1A94AFB9007E}">
      <dgm:prSet/>
      <dgm:spPr/>
      <dgm:t>
        <a:bodyPr/>
        <a:lstStyle/>
        <a:p>
          <a:endParaRPr lang="en-US"/>
        </a:p>
      </dgm:t>
    </dgm:pt>
    <dgm:pt modelId="{814D72C7-ACD3-4403-B427-02E251BF50CF}">
      <dgm:prSet custT="1"/>
      <dgm:spPr>
        <a:solidFill>
          <a:schemeClr val="accent5">
            <a:lumMod val="50000"/>
          </a:schemeClr>
        </a:solidFill>
      </dgm:spPr>
      <dgm:t>
        <a:bodyPr/>
        <a:lstStyle/>
        <a:p>
          <a:pPr rtl="0"/>
          <a:r>
            <a:rPr kumimoji="0" lang="en-AU" sz="1400" b="0" i="0" u="none" strike="noStrike" cap="none" spc="0" normalizeH="0" baseline="0" noProof="0" dirty="0">
              <a:ln>
                <a:noFill/>
              </a:ln>
              <a:solidFill>
                <a:prstClr val="white"/>
              </a:solidFill>
              <a:effectLst/>
              <a:uLnTx/>
              <a:uFillTx/>
              <a:latin typeface="Calibri" panose="020F0502020204030204"/>
              <a:ea typeface="+mn-ea"/>
              <a:cs typeface="+mn-cs"/>
            </a:rPr>
            <a:t>THE DECADE </a:t>
          </a:r>
        </a:p>
        <a:p>
          <a:pPr rtl="0"/>
          <a:r>
            <a:rPr kumimoji="0" lang="en-AU" sz="1100" b="0" i="0" u="none" strike="noStrike" cap="none" spc="0" normalizeH="0" baseline="0" noProof="0" dirty="0">
              <a:ln>
                <a:noFill/>
              </a:ln>
              <a:solidFill>
                <a:prstClr val="white"/>
              </a:solidFill>
              <a:effectLst/>
              <a:uLnTx/>
              <a:uFillTx/>
              <a:latin typeface="Calibri" panose="020F0502020204030204"/>
              <a:ea typeface="+mn-ea"/>
              <a:cs typeface="+mn-cs"/>
            </a:rPr>
            <a:t>The leadership, processes and structure to enable delivery of a successful Decade of Ocean Science for Sustainable Development</a:t>
          </a:r>
        </a:p>
      </dgm:t>
    </dgm:pt>
    <dgm:pt modelId="{148E8201-4BBD-4DB9-865E-C32B89AE3F3A}" type="parTrans" cxnId="{1C771573-8959-403C-8FFC-A9BA1B69450F}">
      <dgm:prSet/>
      <dgm:spPr/>
      <dgm:t>
        <a:bodyPr/>
        <a:lstStyle/>
        <a:p>
          <a:endParaRPr lang="en-US"/>
        </a:p>
      </dgm:t>
    </dgm:pt>
    <dgm:pt modelId="{6A00925B-1873-4A13-B43B-370055E0242F}" type="sibTrans" cxnId="{1C771573-8959-403C-8FFC-A9BA1B69450F}">
      <dgm:prSet/>
      <dgm:spPr/>
      <dgm:t>
        <a:bodyPr/>
        <a:lstStyle/>
        <a:p>
          <a:endParaRPr lang="en-US"/>
        </a:p>
      </dgm:t>
    </dgm:pt>
    <dgm:pt modelId="{A2500B94-8D93-4437-BBC3-AC55C3DFF656}" type="pres">
      <dgm:prSet presAssocID="{9C5CCB42-54F4-44E3-A896-6681079E17C6}" presName="Name0" presStyleCnt="0">
        <dgm:presLayoutVars>
          <dgm:chMax val="7"/>
          <dgm:resizeHandles val="exact"/>
        </dgm:presLayoutVars>
      </dgm:prSet>
      <dgm:spPr/>
    </dgm:pt>
    <dgm:pt modelId="{D5FC0CD5-0EAB-41EA-AF73-6C08CBA4A586}" type="pres">
      <dgm:prSet presAssocID="{9C5CCB42-54F4-44E3-A896-6681079E17C6}" presName="comp1" presStyleCnt="0"/>
      <dgm:spPr/>
    </dgm:pt>
    <dgm:pt modelId="{DCAAE268-4B92-4734-BD8C-35C41F37D658}" type="pres">
      <dgm:prSet presAssocID="{9C5CCB42-54F4-44E3-A896-6681079E17C6}" presName="circle1" presStyleLbl="node1" presStyleIdx="0" presStyleCnt="4" custScaleX="163785" custLinFactNeighborX="-3490" custLinFactNeighborY="732"/>
      <dgm:spPr/>
    </dgm:pt>
    <dgm:pt modelId="{567A2440-0226-4AF8-A01A-1917E71AC788}" type="pres">
      <dgm:prSet presAssocID="{9C5CCB42-54F4-44E3-A896-6681079E17C6}" presName="c1text" presStyleLbl="node1" presStyleIdx="0" presStyleCnt="4">
        <dgm:presLayoutVars>
          <dgm:bulletEnabled val="1"/>
        </dgm:presLayoutVars>
      </dgm:prSet>
      <dgm:spPr/>
    </dgm:pt>
    <dgm:pt modelId="{5AEC3239-2CBB-4BC8-A2D4-662A87D7E9F9}" type="pres">
      <dgm:prSet presAssocID="{9C5CCB42-54F4-44E3-A896-6681079E17C6}" presName="comp2" presStyleCnt="0"/>
      <dgm:spPr/>
    </dgm:pt>
    <dgm:pt modelId="{A8DC0FC8-3D19-4721-A798-026D186D1465}" type="pres">
      <dgm:prSet presAssocID="{9C5CCB42-54F4-44E3-A896-6681079E17C6}" presName="circle2" presStyleLbl="node1" presStyleIdx="1" presStyleCnt="4" custScaleX="152907"/>
      <dgm:spPr/>
    </dgm:pt>
    <dgm:pt modelId="{5B561CF0-FD07-4346-967D-9DDD4F5E9102}" type="pres">
      <dgm:prSet presAssocID="{9C5CCB42-54F4-44E3-A896-6681079E17C6}" presName="c2text" presStyleLbl="node1" presStyleIdx="1" presStyleCnt="4">
        <dgm:presLayoutVars>
          <dgm:bulletEnabled val="1"/>
        </dgm:presLayoutVars>
      </dgm:prSet>
      <dgm:spPr/>
    </dgm:pt>
    <dgm:pt modelId="{43A24342-36F1-4A60-A9C0-4CAF27E50D28}" type="pres">
      <dgm:prSet presAssocID="{9C5CCB42-54F4-44E3-A896-6681079E17C6}" presName="comp3" presStyleCnt="0"/>
      <dgm:spPr/>
    </dgm:pt>
    <dgm:pt modelId="{A38177B1-DB85-4073-A463-F43672C8918C}" type="pres">
      <dgm:prSet presAssocID="{9C5CCB42-54F4-44E3-A896-6681079E17C6}" presName="circle3" presStyleLbl="node1" presStyleIdx="2" presStyleCnt="4" custScaleX="164003"/>
      <dgm:spPr/>
    </dgm:pt>
    <dgm:pt modelId="{5D6666F7-F618-4D4E-B12C-17FFA935543C}" type="pres">
      <dgm:prSet presAssocID="{9C5CCB42-54F4-44E3-A896-6681079E17C6}" presName="c3text" presStyleLbl="node1" presStyleIdx="2" presStyleCnt="4">
        <dgm:presLayoutVars>
          <dgm:bulletEnabled val="1"/>
        </dgm:presLayoutVars>
      </dgm:prSet>
      <dgm:spPr/>
    </dgm:pt>
    <dgm:pt modelId="{F058FD0B-D75E-4B56-8F44-DC063C6EAE31}" type="pres">
      <dgm:prSet presAssocID="{9C5CCB42-54F4-44E3-A896-6681079E17C6}" presName="comp4" presStyleCnt="0"/>
      <dgm:spPr/>
    </dgm:pt>
    <dgm:pt modelId="{0A27E89C-CF79-4288-A693-2AF3DBD3E441}" type="pres">
      <dgm:prSet presAssocID="{9C5CCB42-54F4-44E3-A896-6681079E17C6}" presName="circle4" presStyleLbl="node1" presStyleIdx="3" presStyleCnt="4" custScaleX="170174"/>
      <dgm:spPr/>
    </dgm:pt>
    <dgm:pt modelId="{BA484C82-5822-4BDB-B9C3-385BCA76A3B9}" type="pres">
      <dgm:prSet presAssocID="{9C5CCB42-54F4-44E3-A896-6681079E17C6}" presName="c4text" presStyleLbl="node1" presStyleIdx="3" presStyleCnt="4">
        <dgm:presLayoutVars>
          <dgm:bulletEnabled val="1"/>
        </dgm:presLayoutVars>
      </dgm:prSet>
      <dgm:spPr/>
    </dgm:pt>
  </dgm:ptLst>
  <dgm:cxnLst>
    <dgm:cxn modelId="{5935CD00-4A97-4F97-8E82-25ABC805809E}" srcId="{9C5CCB42-54F4-44E3-A896-6681079E17C6}" destId="{657CE0E3-C357-4D1B-B5DB-1057EF58FC1B}" srcOrd="1" destOrd="0" parTransId="{07022D88-B8CA-4FAC-A3B6-CE978B69A6E0}" sibTransId="{EDECFABA-E985-4458-8FE8-A5C047E41C6E}"/>
    <dgm:cxn modelId="{FB3AA21E-D4E1-4E34-8F88-87E542A1A68A}" type="presOf" srcId="{814D72C7-ACD3-4403-B427-02E251BF50CF}" destId="{DCAAE268-4B92-4734-BD8C-35C41F37D658}" srcOrd="0" destOrd="0" presId="urn:microsoft.com/office/officeart/2005/8/layout/venn2"/>
    <dgm:cxn modelId="{FD66C324-AD39-40A6-B594-0A57099E8353}" type="presOf" srcId="{024FE2F5-E6C4-4B3A-9C0C-4F6755FC674B}" destId="{A38177B1-DB85-4073-A463-F43672C8918C}" srcOrd="0" destOrd="0" presId="urn:microsoft.com/office/officeart/2005/8/layout/venn2"/>
    <dgm:cxn modelId="{58505C25-E901-4622-9430-07E03769982C}" type="presOf" srcId="{657CE0E3-C357-4D1B-B5DB-1057EF58FC1B}" destId="{5B561CF0-FD07-4346-967D-9DDD4F5E9102}" srcOrd="1" destOrd="0" presId="urn:microsoft.com/office/officeart/2005/8/layout/venn2"/>
    <dgm:cxn modelId="{4E8D192D-F85D-4E51-B692-D34E41AE4510}" type="presOf" srcId="{024FE2F5-E6C4-4B3A-9C0C-4F6755FC674B}" destId="{5D6666F7-F618-4D4E-B12C-17FFA935543C}" srcOrd="1" destOrd="0" presId="urn:microsoft.com/office/officeart/2005/8/layout/venn2"/>
    <dgm:cxn modelId="{D966B22D-D28C-442F-BF8C-DF77BD764852}" type="presOf" srcId="{6D016BD2-D33B-4804-91DB-6398157399DB}" destId="{0A27E89C-CF79-4288-A693-2AF3DBD3E441}" srcOrd="0" destOrd="0" presId="urn:microsoft.com/office/officeart/2005/8/layout/venn2"/>
    <dgm:cxn modelId="{36781749-119F-437E-9FC6-9A919660CCA1}" type="presOf" srcId="{657CE0E3-C357-4D1B-B5DB-1057EF58FC1B}" destId="{A8DC0FC8-3D19-4721-A798-026D186D1465}" srcOrd="0" destOrd="0" presId="urn:microsoft.com/office/officeart/2005/8/layout/venn2"/>
    <dgm:cxn modelId="{1C771573-8959-403C-8FFC-A9BA1B69450F}" srcId="{9C5CCB42-54F4-44E3-A896-6681079E17C6}" destId="{814D72C7-ACD3-4403-B427-02E251BF50CF}" srcOrd="0" destOrd="0" parTransId="{148E8201-4BBD-4DB9-865E-C32B89AE3F3A}" sibTransId="{6A00925B-1873-4A13-B43B-370055E0242F}"/>
    <dgm:cxn modelId="{90D1A276-5B1C-453E-A85C-1DC9378E0300}" type="presOf" srcId="{814D72C7-ACD3-4403-B427-02E251BF50CF}" destId="{567A2440-0226-4AF8-A01A-1917E71AC788}" srcOrd="1" destOrd="0" presId="urn:microsoft.com/office/officeart/2005/8/layout/venn2"/>
    <dgm:cxn modelId="{DEC8E87B-0FAD-4A1C-976A-BDEDDD60347F}" srcId="{9C5CCB42-54F4-44E3-A896-6681079E17C6}" destId="{6D016BD2-D33B-4804-91DB-6398157399DB}" srcOrd="3" destOrd="0" parTransId="{B2FB6D38-59FA-42DF-BDE4-60FF309B9D47}" sibTransId="{EF711448-8315-4016-BDF3-04E26FF68F2D}"/>
    <dgm:cxn modelId="{86053784-3FC8-430D-8585-B6B8A58F2BD3}" type="presOf" srcId="{6D016BD2-D33B-4804-91DB-6398157399DB}" destId="{BA484C82-5822-4BDB-B9C3-385BCA76A3B9}" srcOrd="1" destOrd="0" presId="urn:microsoft.com/office/officeart/2005/8/layout/venn2"/>
    <dgm:cxn modelId="{E7E3AB90-F34F-4A9F-BB8D-1A94AFB9007E}" srcId="{9C5CCB42-54F4-44E3-A896-6681079E17C6}" destId="{024FE2F5-E6C4-4B3A-9C0C-4F6755FC674B}" srcOrd="2" destOrd="0" parTransId="{4BF1CEB8-EEFA-4422-85DA-ED611F457910}" sibTransId="{10B187A3-7FC0-409D-93F8-6EE906C87A36}"/>
    <dgm:cxn modelId="{941A58F3-AD10-47AB-8DDE-1874B3297AF4}" type="presOf" srcId="{9C5CCB42-54F4-44E3-A896-6681079E17C6}" destId="{A2500B94-8D93-4437-BBC3-AC55C3DFF656}" srcOrd="0" destOrd="0" presId="urn:microsoft.com/office/officeart/2005/8/layout/venn2"/>
    <dgm:cxn modelId="{C476DB95-13E0-4868-9470-C947D0183F5C}" type="presParOf" srcId="{A2500B94-8D93-4437-BBC3-AC55C3DFF656}" destId="{D5FC0CD5-0EAB-41EA-AF73-6C08CBA4A586}" srcOrd="0" destOrd="0" presId="urn:microsoft.com/office/officeart/2005/8/layout/venn2"/>
    <dgm:cxn modelId="{630DE798-1E9B-42F9-BE6A-5FE3365FC004}" type="presParOf" srcId="{D5FC0CD5-0EAB-41EA-AF73-6C08CBA4A586}" destId="{DCAAE268-4B92-4734-BD8C-35C41F37D658}" srcOrd="0" destOrd="0" presId="urn:microsoft.com/office/officeart/2005/8/layout/venn2"/>
    <dgm:cxn modelId="{C2F75C95-EA5C-4382-B0B0-D96975E14A88}" type="presParOf" srcId="{D5FC0CD5-0EAB-41EA-AF73-6C08CBA4A586}" destId="{567A2440-0226-4AF8-A01A-1917E71AC788}" srcOrd="1" destOrd="0" presId="urn:microsoft.com/office/officeart/2005/8/layout/venn2"/>
    <dgm:cxn modelId="{C933FF3E-E89C-4D4E-A744-C1E15AEC76C3}" type="presParOf" srcId="{A2500B94-8D93-4437-BBC3-AC55C3DFF656}" destId="{5AEC3239-2CBB-4BC8-A2D4-662A87D7E9F9}" srcOrd="1" destOrd="0" presId="urn:microsoft.com/office/officeart/2005/8/layout/venn2"/>
    <dgm:cxn modelId="{F8325215-19C1-4CA2-B2DB-1A4BA4EC6BB2}" type="presParOf" srcId="{5AEC3239-2CBB-4BC8-A2D4-662A87D7E9F9}" destId="{A8DC0FC8-3D19-4721-A798-026D186D1465}" srcOrd="0" destOrd="0" presId="urn:microsoft.com/office/officeart/2005/8/layout/venn2"/>
    <dgm:cxn modelId="{A0413FCD-9AEB-4AF4-93D0-7361E1A325EC}" type="presParOf" srcId="{5AEC3239-2CBB-4BC8-A2D4-662A87D7E9F9}" destId="{5B561CF0-FD07-4346-967D-9DDD4F5E9102}" srcOrd="1" destOrd="0" presId="urn:microsoft.com/office/officeart/2005/8/layout/venn2"/>
    <dgm:cxn modelId="{3B0425BB-19D4-4F99-B266-82F39F929A04}" type="presParOf" srcId="{A2500B94-8D93-4437-BBC3-AC55C3DFF656}" destId="{43A24342-36F1-4A60-A9C0-4CAF27E50D28}" srcOrd="2" destOrd="0" presId="urn:microsoft.com/office/officeart/2005/8/layout/venn2"/>
    <dgm:cxn modelId="{327B2511-7648-4916-A639-6623EDDF099E}" type="presParOf" srcId="{43A24342-36F1-4A60-A9C0-4CAF27E50D28}" destId="{A38177B1-DB85-4073-A463-F43672C8918C}" srcOrd="0" destOrd="0" presId="urn:microsoft.com/office/officeart/2005/8/layout/venn2"/>
    <dgm:cxn modelId="{F74FBC2C-578B-47E8-BCEF-43D6EBD0072D}" type="presParOf" srcId="{43A24342-36F1-4A60-A9C0-4CAF27E50D28}" destId="{5D6666F7-F618-4D4E-B12C-17FFA935543C}" srcOrd="1" destOrd="0" presId="urn:microsoft.com/office/officeart/2005/8/layout/venn2"/>
    <dgm:cxn modelId="{B9DC0FAD-1AB4-4153-8ECF-0BB96CF4DA0F}" type="presParOf" srcId="{A2500B94-8D93-4437-BBC3-AC55C3DFF656}" destId="{F058FD0B-D75E-4B56-8F44-DC063C6EAE31}" srcOrd="3" destOrd="0" presId="urn:microsoft.com/office/officeart/2005/8/layout/venn2"/>
    <dgm:cxn modelId="{84566958-27C8-4EFD-A1D7-212037D6C505}" type="presParOf" srcId="{F058FD0B-D75E-4B56-8F44-DC063C6EAE31}" destId="{0A27E89C-CF79-4288-A693-2AF3DBD3E441}" srcOrd="0" destOrd="0" presId="urn:microsoft.com/office/officeart/2005/8/layout/venn2"/>
    <dgm:cxn modelId="{8D3394AF-68FC-4857-85B4-A7FAB45D4BD0}" type="presParOf" srcId="{F058FD0B-D75E-4B56-8F44-DC063C6EAE31}" destId="{BA484C82-5822-4BDB-B9C3-385BCA76A3B9}"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EEB74A-B3CC-4075-96F3-3B36D702A600}" type="doc">
      <dgm:prSet loTypeId="urn:microsoft.com/office/officeart/2005/8/layout/gear1" loCatId="relationship" qsTypeId="urn:microsoft.com/office/officeart/2005/8/quickstyle/simple1" qsCatId="simple" csTypeId="urn:microsoft.com/office/officeart/2005/8/colors/colorful3" csCatId="colorful" phldr="1"/>
      <dgm:spPr/>
      <dgm:t>
        <a:bodyPr/>
        <a:lstStyle/>
        <a:p>
          <a:endParaRPr lang="en-US"/>
        </a:p>
      </dgm:t>
    </dgm:pt>
    <dgm:pt modelId="{F2F524B7-679C-48B3-BCD6-3330E2FD5AC0}">
      <dgm:prSet phldrT="[Text]"/>
      <dgm:spPr/>
      <dgm:t>
        <a:bodyPr/>
        <a:lstStyle/>
        <a:p>
          <a:r>
            <a:rPr lang="en-US" dirty="0"/>
            <a:t>Ocean Science &amp; technology  </a:t>
          </a:r>
        </a:p>
      </dgm:t>
    </dgm:pt>
    <dgm:pt modelId="{83BF750B-6AB1-4902-BD64-2CD6D47109EB}" type="parTrans" cxnId="{48B947F5-24D7-40D3-A922-A9E651A78C0D}">
      <dgm:prSet/>
      <dgm:spPr/>
      <dgm:t>
        <a:bodyPr/>
        <a:lstStyle/>
        <a:p>
          <a:endParaRPr lang="en-US"/>
        </a:p>
      </dgm:t>
    </dgm:pt>
    <dgm:pt modelId="{3B5098AF-CE37-4D7D-9034-BB64B9429CAF}" type="sibTrans" cxnId="{48B947F5-24D7-40D3-A922-A9E651A78C0D}">
      <dgm:prSet/>
      <dgm:spPr>
        <a:solidFill>
          <a:schemeClr val="accent3">
            <a:lumMod val="75000"/>
          </a:schemeClr>
        </a:solidFill>
      </dgm:spPr>
      <dgm:t>
        <a:bodyPr/>
        <a:lstStyle/>
        <a:p>
          <a:endParaRPr lang="en-US"/>
        </a:p>
      </dgm:t>
    </dgm:pt>
    <dgm:pt modelId="{5F67AF86-AF0A-4716-89A1-47BE2328563A}">
      <dgm:prSet phldrT="[Text]"/>
      <dgm:spPr/>
      <dgm:t>
        <a:bodyPr/>
        <a:lstStyle/>
        <a:p>
          <a:r>
            <a:rPr lang="en-US" dirty="0"/>
            <a:t>Ocean policy  sustainable development</a:t>
          </a:r>
        </a:p>
      </dgm:t>
    </dgm:pt>
    <dgm:pt modelId="{C0364920-E23D-4A48-90F9-881D72C0A69F}" type="parTrans" cxnId="{39F96929-B8EF-4B7A-8584-391D37DECC92}">
      <dgm:prSet/>
      <dgm:spPr/>
      <dgm:t>
        <a:bodyPr/>
        <a:lstStyle/>
        <a:p>
          <a:endParaRPr lang="en-US"/>
        </a:p>
      </dgm:t>
    </dgm:pt>
    <dgm:pt modelId="{6FB22DD8-2330-4A03-90A2-808E1153A2E5}" type="sibTrans" cxnId="{39F96929-B8EF-4B7A-8584-391D37DECC92}">
      <dgm:prSet/>
      <dgm:spPr>
        <a:solidFill>
          <a:schemeClr val="bg1"/>
        </a:solidFill>
      </dgm:spPr>
      <dgm:t>
        <a:bodyPr/>
        <a:lstStyle/>
        <a:p>
          <a:endParaRPr lang="en-US"/>
        </a:p>
      </dgm:t>
    </dgm:pt>
    <dgm:pt modelId="{109D05E1-4F98-4FC4-8842-C4E484FE3246}">
      <dgm:prSet/>
      <dgm:spPr/>
      <dgm:t>
        <a:bodyPr/>
        <a:lstStyle/>
        <a:p>
          <a:endParaRPr lang="en-US"/>
        </a:p>
      </dgm:t>
    </dgm:pt>
    <dgm:pt modelId="{3F91C39E-A528-4C0B-AB3F-D09D8F794C2C}" type="parTrans" cxnId="{EA27E0B2-BB93-4033-873E-EF0669E0C991}">
      <dgm:prSet/>
      <dgm:spPr/>
      <dgm:t>
        <a:bodyPr/>
        <a:lstStyle/>
        <a:p>
          <a:endParaRPr lang="en-US"/>
        </a:p>
      </dgm:t>
    </dgm:pt>
    <dgm:pt modelId="{39CF18E1-5C98-4CE8-8118-113C35705B6A}" type="sibTrans" cxnId="{EA27E0B2-BB93-4033-873E-EF0669E0C991}">
      <dgm:prSet/>
      <dgm:spPr/>
      <dgm:t>
        <a:bodyPr/>
        <a:lstStyle/>
        <a:p>
          <a:endParaRPr lang="en-US"/>
        </a:p>
      </dgm:t>
    </dgm:pt>
    <dgm:pt modelId="{68D668C4-2968-4EFF-9282-2352A2E67749}">
      <dgm:prSet phldrT="[Text]" custLinFactNeighborX="17875" custLinFactNeighborY="-8865"/>
      <dgm:spPr/>
      <dgm:t>
        <a:bodyPr/>
        <a:lstStyle/>
        <a:p>
          <a:endParaRPr lang="en-US"/>
        </a:p>
      </dgm:t>
    </dgm:pt>
    <dgm:pt modelId="{4667D550-185E-4A05-BD4C-FC509FF142D2}" type="parTrans" cxnId="{2D777422-57F7-4F57-8C54-25789AD14381}">
      <dgm:prSet/>
      <dgm:spPr/>
      <dgm:t>
        <a:bodyPr/>
        <a:lstStyle/>
        <a:p>
          <a:endParaRPr lang="en-US"/>
        </a:p>
      </dgm:t>
    </dgm:pt>
    <dgm:pt modelId="{80735C26-D535-44AA-B395-27B7E3E3A921}" type="sibTrans" cxnId="{2D777422-57F7-4F57-8C54-25789AD14381}">
      <dgm:prSet custLinFactNeighborX="43849" custLinFactNeighborY="-43014"/>
      <dgm:spPr/>
      <dgm:t>
        <a:bodyPr/>
        <a:lstStyle/>
        <a:p>
          <a:endParaRPr lang="en-US"/>
        </a:p>
      </dgm:t>
    </dgm:pt>
    <dgm:pt modelId="{22F95AB7-64F2-49B1-9757-51AC30437D86}">
      <dgm:prSet/>
      <dgm:spPr/>
      <dgm:t>
        <a:bodyPr/>
        <a:lstStyle/>
        <a:p>
          <a:endParaRPr lang="en-US"/>
        </a:p>
      </dgm:t>
    </dgm:pt>
    <dgm:pt modelId="{C4BCABD0-E4D3-4799-BBFE-458B423E7DCC}" type="parTrans" cxnId="{B9179B3F-8622-4BA0-88B5-0703E2E402F5}">
      <dgm:prSet/>
      <dgm:spPr/>
      <dgm:t>
        <a:bodyPr/>
        <a:lstStyle/>
        <a:p>
          <a:endParaRPr lang="en-US"/>
        </a:p>
      </dgm:t>
    </dgm:pt>
    <dgm:pt modelId="{D9A5A776-6C74-46EC-B722-9A4EE2FB24B0}" type="sibTrans" cxnId="{B9179B3F-8622-4BA0-88B5-0703E2E402F5}">
      <dgm:prSet/>
      <dgm:spPr/>
      <dgm:t>
        <a:bodyPr/>
        <a:lstStyle/>
        <a:p>
          <a:endParaRPr lang="en-US"/>
        </a:p>
      </dgm:t>
    </dgm:pt>
    <dgm:pt modelId="{34C6DFD6-70AE-4018-BAEF-05D665229E03}">
      <dgm:prSet/>
      <dgm:spPr/>
      <dgm:t>
        <a:bodyPr/>
        <a:lstStyle/>
        <a:p>
          <a:endParaRPr lang="en-US"/>
        </a:p>
      </dgm:t>
    </dgm:pt>
    <dgm:pt modelId="{FFD38A59-F550-4481-B8B1-F10FC1A9B637}" type="parTrans" cxnId="{109D3721-7887-4B84-8A02-C571F9B7A2C7}">
      <dgm:prSet/>
      <dgm:spPr/>
      <dgm:t>
        <a:bodyPr/>
        <a:lstStyle/>
        <a:p>
          <a:endParaRPr lang="en-US"/>
        </a:p>
      </dgm:t>
    </dgm:pt>
    <dgm:pt modelId="{CCC829BC-B58B-4A05-958B-3B04EAF19891}" type="sibTrans" cxnId="{109D3721-7887-4B84-8A02-C571F9B7A2C7}">
      <dgm:prSet/>
      <dgm:spPr/>
      <dgm:t>
        <a:bodyPr/>
        <a:lstStyle/>
        <a:p>
          <a:endParaRPr lang="en-US"/>
        </a:p>
      </dgm:t>
    </dgm:pt>
    <dgm:pt modelId="{7142CBC5-5FA3-443C-B38B-9FF0E935D7F7}">
      <dgm:prSet phldrT="[Text]" custLinFactNeighborX="12905" custLinFactNeighborY="-12460"/>
      <dgm:spPr/>
      <dgm:t>
        <a:bodyPr/>
        <a:lstStyle/>
        <a:p>
          <a:endParaRPr lang="en-US"/>
        </a:p>
      </dgm:t>
    </dgm:pt>
    <dgm:pt modelId="{1793A4F9-7993-4943-BDC4-04FE78A768E3}" type="parTrans" cxnId="{190DCD62-4A68-41E4-95FB-1CC5813CE31C}">
      <dgm:prSet/>
      <dgm:spPr/>
      <dgm:t>
        <a:bodyPr/>
        <a:lstStyle/>
        <a:p>
          <a:endParaRPr lang="en-US"/>
        </a:p>
      </dgm:t>
    </dgm:pt>
    <dgm:pt modelId="{9422831B-4318-4E0D-9154-B6B81C0CCEA9}" type="sibTrans" cxnId="{190DCD62-4A68-41E4-95FB-1CC5813CE31C}">
      <dgm:prSet custAng="20009235" custFlipHor="1" custScaleX="141921" custLinFactNeighborX="5077" custLinFactNeighborY="15627"/>
      <dgm:spPr/>
      <dgm:t>
        <a:bodyPr/>
        <a:lstStyle/>
        <a:p>
          <a:endParaRPr lang="en-US"/>
        </a:p>
      </dgm:t>
    </dgm:pt>
    <dgm:pt modelId="{703F81BF-D3D0-4DC9-B461-2E9C81E8D6DB}">
      <dgm:prSet phldrT="[Text]" custLinFactNeighborX="12905" custLinFactNeighborY="-12460"/>
      <dgm:spPr/>
      <dgm:t>
        <a:bodyPr/>
        <a:lstStyle/>
        <a:p>
          <a:endParaRPr lang="en-US"/>
        </a:p>
      </dgm:t>
    </dgm:pt>
    <dgm:pt modelId="{41B29662-7A90-413E-8298-4A105FBFAAD1}" type="parTrans" cxnId="{8D656244-BAFD-4C8A-BE9E-03F012C2AB39}">
      <dgm:prSet/>
      <dgm:spPr/>
      <dgm:t>
        <a:bodyPr/>
        <a:lstStyle/>
        <a:p>
          <a:endParaRPr lang="en-US"/>
        </a:p>
      </dgm:t>
    </dgm:pt>
    <dgm:pt modelId="{453C861B-063B-40D5-8048-CBEC5751AA78}" type="sibTrans" cxnId="{8D656244-BAFD-4C8A-BE9E-03F012C2AB39}">
      <dgm:prSet custAng="20009235" custFlipHor="1" custScaleX="141921" custLinFactNeighborX="5077" custLinFactNeighborY="15627"/>
      <dgm:spPr/>
      <dgm:t>
        <a:bodyPr/>
        <a:lstStyle/>
        <a:p>
          <a:endParaRPr lang="en-US"/>
        </a:p>
      </dgm:t>
    </dgm:pt>
    <dgm:pt modelId="{77BE9816-8249-4693-9D6E-35D422F6B164}">
      <dgm:prSet phldrT="[Text]" custLinFactNeighborX="16510" custLinFactNeighborY="-7388"/>
      <dgm:spPr/>
      <dgm:t>
        <a:bodyPr/>
        <a:lstStyle/>
        <a:p>
          <a:endParaRPr lang="en-US"/>
        </a:p>
      </dgm:t>
    </dgm:pt>
    <dgm:pt modelId="{A936C405-19C3-4E55-9421-89D4D4B9166D}" type="parTrans" cxnId="{AA064782-814A-4A7F-AF18-D83287FA5AB0}">
      <dgm:prSet/>
      <dgm:spPr/>
      <dgm:t>
        <a:bodyPr/>
        <a:lstStyle/>
        <a:p>
          <a:endParaRPr lang="en-US"/>
        </a:p>
      </dgm:t>
    </dgm:pt>
    <dgm:pt modelId="{648AF818-ABA2-4227-BE0E-B9F2CE869252}" type="sibTrans" cxnId="{AA064782-814A-4A7F-AF18-D83287FA5AB0}">
      <dgm:prSet custAng="20009235" custFlipHor="1" custScaleX="141921" custLinFactNeighborX="5077" custLinFactNeighborY="15627"/>
      <dgm:spPr/>
      <dgm:t>
        <a:bodyPr/>
        <a:lstStyle/>
        <a:p>
          <a:endParaRPr lang="en-US"/>
        </a:p>
      </dgm:t>
    </dgm:pt>
    <dgm:pt modelId="{B876DCD7-684F-451B-8B90-55F6E9F3739A}">
      <dgm:prSet phldrT="[Text]" custLinFactNeighborX="16510" custLinFactNeighborY="-7388"/>
      <dgm:spPr/>
      <dgm:t>
        <a:bodyPr/>
        <a:lstStyle/>
        <a:p>
          <a:endParaRPr lang="en-US"/>
        </a:p>
      </dgm:t>
    </dgm:pt>
    <dgm:pt modelId="{C076A236-29D4-4E4A-940B-7B924E24EF36}" type="parTrans" cxnId="{8BEE1759-B318-475D-9A4F-8343E6B1C604}">
      <dgm:prSet/>
      <dgm:spPr/>
      <dgm:t>
        <a:bodyPr/>
        <a:lstStyle/>
        <a:p>
          <a:endParaRPr lang="en-US"/>
        </a:p>
      </dgm:t>
    </dgm:pt>
    <dgm:pt modelId="{F541B09D-0F20-4724-966F-967DACA340F1}" type="sibTrans" cxnId="{8BEE1759-B318-475D-9A4F-8343E6B1C604}">
      <dgm:prSet custAng="20009235" custFlipHor="1" custScaleX="141921" custLinFactNeighborX="5077" custLinFactNeighborY="15627"/>
      <dgm:spPr/>
      <dgm:t>
        <a:bodyPr/>
        <a:lstStyle/>
        <a:p>
          <a:endParaRPr lang="en-US"/>
        </a:p>
      </dgm:t>
    </dgm:pt>
    <dgm:pt modelId="{91053B7E-3519-412E-9DF3-E40E6336E5A7}">
      <dgm:prSet phldrT="[Text]"/>
      <dgm:spPr/>
      <dgm:t>
        <a:bodyPr/>
        <a:lstStyle/>
        <a:p>
          <a:r>
            <a:rPr lang="en-US" dirty="0"/>
            <a:t>Businesses and industries </a:t>
          </a:r>
        </a:p>
      </dgm:t>
    </dgm:pt>
    <dgm:pt modelId="{BCF41C82-966C-4D37-9895-AF0FFFB7E56F}" type="sibTrans" cxnId="{24B58532-2824-4422-8F15-EAA99CE5ECC5}">
      <dgm:prSet/>
      <dgm:spPr>
        <a:solidFill>
          <a:schemeClr val="bg1"/>
        </a:solidFill>
      </dgm:spPr>
      <dgm:t>
        <a:bodyPr/>
        <a:lstStyle/>
        <a:p>
          <a:endParaRPr lang="en-US"/>
        </a:p>
      </dgm:t>
    </dgm:pt>
    <dgm:pt modelId="{B1F7FDB8-9F12-4DE3-B200-7806AFEBB9F9}" type="parTrans" cxnId="{24B58532-2824-4422-8F15-EAA99CE5ECC5}">
      <dgm:prSet/>
      <dgm:spPr/>
      <dgm:t>
        <a:bodyPr/>
        <a:lstStyle/>
        <a:p>
          <a:endParaRPr lang="en-US"/>
        </a:p>
      </dgm:t>
    </dgm:pt>
    <dgm:pt modelId="{F7458EDA-2086-428B-BAD0-CC353A5FB8D6}" type="pres">
      <dgm:prSet presAssocID="{29EEB74A-B3CC-4075-96F3-3B36D702A600}" presName="composite" presStyleCnt="0">
        <dgm:presLayoutVars>
          <dgm:chMax val="3"/>
          <dgm:animLvl val="lvl"/>
          <dgm:resizeHandles val="exact"/>
        </dgm:presLayoutVars>
      </dgm:prSet>
      <dgm:spPr/>
    </dgm:pt>
    <dgm:pt modelId="{062AB30F-01AA-4BE7-9F60-1B184F966D2C}" type="pres">
      <dgm:prSet presAssocID="{91053B7E-3519-412E-9DF3-E40E6336E5A7}" presName="gear1" presStyleLbl="node1" presStyleIdx="0" presStyleCnt="3" custScaleX="81473" custScaleY="81152" custLinFactNeighborX="30477" custLinFactNeighborY="-18787">
        <dgm:presLayoutVars>
          <dgm:chMax val="1"/>
          <dgm:bulletEnabled val="1"/>
        </dgm:presLayoutVars>
      </dgm:prSet>
      <dgm:spPr/>
    </dgm:pt>
    <dgm:pt modelId="{4B048048-949E-4753-8AAD-F4AA4E7F1C52}" type="pres">
      <dgm:prSet presAssocID="{91053B7E-3519-412E-9DF3-E40E6336E5A7}" presName="gear1srcNode" presStyleLbl="node1" presStyleIdx="0" presStyleCnt="3"/>
      <dgm:spPr/>
    </dgm:pt>
    <dgm:pt modelId="{2CE9051B-45EF-4963-8078-0949AF32EBE6}" type="pres">
      <dgm:prSet presAssocID="{91053B7E-3519-412E-9DF3-E40E6336E5A7}" presName="gear1dstNode" presStyleLbl="node1" presStyleIdx="0" presStyleCnt="3"/>
      <dgm:spPr/>
    </dgm:pt>
    <dgm:pt modelId="{DA4FEAB0-60C9-407D-A597-C278890744AC}" type="pres">
      <dgm:prSet presAssocID="{F2F524B7-679C-48B3-BCD6-3330E2FD5AC0}" presName="gear2" presStyleLbl="node1" presStyleIdx="1" presStyleCnt="3" custScaleX="138665" custScaleY="133786" custLinFactNeighborX="27400" custLinFactNeighborY="8363">
        <dgm:presLayoutVars>
          <dgm:chMax val="1"/>
          <dgm:bulletEnabled val="1"/>
        </dgm:presLayoutVars>
      </dgm:prSet>
      <dgm:spPr/>
    </dgm:pt>
    <dgm:pt modelId="{71C29F5D-CE26-4E7A-9878-D2F1FE22CD3D}" type="pres">
      <dgm:prSet presAssocID="{F2F524B7-679C-48B3-BCD6-3330E2FD5AC0}" presName="gear2srcNode" presStyleLbl="node1" presStyleIdx="1" presStyleCnt="3"/>
      <dgm:spPr/>
    </dgm:pt>
    <dgm:pt modelId="{7065B0F0-B805-4DAE-A708-E1B3214C6BD6}" type="pres">
      <dgm:prSet presAssocID="{F2F524B7-679C-48B3-BCD6-3330E2FD5AC0}" presName="gear2dstNode" presStyleLbl="node1" presStyleIdx="1" presStyleCnt="3"/>
      <dgm:spPr/>
    </dgm:pt>
    <dgm:pt modelId="{8567C482-71D2-429D-B6F3-1E0BE82E97AC}" type="pres">
      <dgm:prSet presAssocID="{5F67AF86-AF0A-4716-89A1-47BE2328563A}" presName="gear3" presStyleLbl="node1" presStyleIdx="2" presStyleCnt="3" custLinFactNeighborX="19223" custLinFactNeighborY="-7274"/>
      <dgm:spPr/>
    </dgm:pt>
    <dgm:pt modelId="{DDFEF109-DE92-4C22-A64E-B9860F1684EF}" type="pres">
      <dgm:prSet presAssocID="{5F67AF86-AF0A-4716-89A1-47BE2328563A}" presName="gear3tx" presStyleLbl="node1" presStyleIdx="2" presStyleCnt="3">
        <dgm:presLayoutVars>
          <dgm:chMax val="1"/>
          <dgm:bulletEnabled val="1"/>
        </dgm:presLayoutVars>
      </dgm:prSet>
      <dgm:spPr/>
    </dgm:pt>
    <dgm:pt modelId="{06E0D9A7-35CF-4C01-9DA5-B391BBBD14E6}" type="pres">
      <dgm:prSet presAssocID="{5F67AF86-AF0A-4716-89A1-47BE2328563A}" presName="gear3srcNode" presStyleLbl="node1" presStyleIdx="2" presStyleCnt="3"/>
      <dgm:spPr/>
    </dgm:pt>
    <dgm:pt modelId="{05A03F0A-6EF6-4E2F-A777-0364BBD9805B}" type="pres">
      <dgm:prSet presAssocID="{5F67AF86-AF0A-4716-89A1-47BE2328563A}" presName="gear3dstNode" presStyleLbl="node1" presStyleIdx="2" presStyleCnt="3"/>
      <dgm:spPr/>
    </dgm:pt>
    <dgm:pt modelId="{3BDFBBCD-49DF-4D6E-8673-3F1EBFADD7FD}" type="pres">
      <dgm:prSet presAssocID="{BCF41C82-966C-4D37-9895-AF0FFFB7E56F}" presName="connector1" presStyleLbl="sibTrans2D1" presStyleIdx="0" presStyleCnt="3" custLinFactNeighborX="78607" custLinFactNeighborY="-29507"/>
      <dgm:spPr/>
    </dgm:pt>
    <dgm:pt modelId="{3B91AB3A-ADC2-49CF-B9E8-C26E6C72CE86}" type="pres">
      <dgm:prSet presAssocID="{3B5098AF-CE37-4D7D-9034-BB64B9429CAF}" presName="connector2" presStyleLbl="sibTrans2D1" presStyleIdx="1" presStyleCnt="3" custAng="19621615" custFlipVert="0" custFlipHor="1" custScaleX="14171" custScaleY="13096" custLinFactNeighborX="-712" custLinFactNeighborY="-40819"/>
      <dgm:spPr/>
    </dgm:pt>
    <dgm:pt modelId="{05DEC811-9F4B-4ACE-B634-303C15809344}" type="pres">
      <dgm:prSet presAssocID="{6FB22DD8-2330-4A03-90A2-808E1153A2E5}" presName="connector3" presStyleLbl="sibTrans2D1" presStyleIdx="2" presStyleCnt="3" custAng="20961858" custFlipHor="1" custScaleX="141921" custLinFactX="28797" custLinFactNeighborX="100000" custLinFactNeighborY="-4752"/>
      <dgm:spPr/>
    </dgm:pt>
  </dgm:ptLst>
  <dgm:cxnLst>
    <dgm:cxn modelId="{FD08261D-18E3-4F46-A0A8-66C531DB6145}" type="presOf" srcId="{29EEB74A-B3CC-4075-96F3-3B36D702A600}" destId="{F7458EDA-2086-428B-BAD0-CC353A5FB8D6}" srcOrd="0" destOrd="0" presId="urn:microsoft.com/office/officeart/2005/8/layout/gear1"/>
    <dgm:cxn modelId="{109D3721-7887-4B84-8A02-C571F9B7A2C7}" srcId="{29EEB74A-B3CC-4075-96F3-3B36D702A600}" destId="{34C6DFD6-70AE-4018-BAEF-05D665229E03}" srcOrd="6" destOrd="0" parTransId="{FFD38A59-F550-4481-B8B1-F10FC1A9B637}" sibTransId="{CCC829BC-B58B-4A05-958B-3B04EAF19891}"/>
    <dgm:cxn modelId="{2D777422-57F7-4F57-8C54-25789AD14381}" srcId="{29EEB74A-B3CC-4075-96F3-3B36D702A600}" destId="{68D668C4-2968-4EFF-9282-2352A2E67749}" srcOrd="4" destOrd="0" parTransId="{4667D550-185E-4A05-BD4C-FC509FF142D2}" sibTransId="{80735C26-D535-44AA-B395-27B7E3E3A921}"/>
    <dgm:cxn modelId="{39F96929-B8EF-4B7A-8584-391D37DECC92}" srcId="{29EEB74A-B3CC-4075-96F3-3B36D702A600}" destId="{5F67AF86-AF0A-4716-89A1-47BE2328563A}" srcOrd="2" destOrd="0" parTransId="{C0364920-E23D-4A48-90F9-881D72C0A69F}" sibTransId="{6FB22DD8-2330-4A03-90A2-808E1153A2E5}"/>
    <dgm:cxn modelId="{24B58532-2824-4422-8F15-EAA99CE5ECC5}" srcId="{29EEB74A-B3CC-4075-96F3-3B36D702A600}" destId="{91053B7E-3519-412E-9DF3-E40E6336E5A7}" srcOrd="0" destOrd="0" parTransId="{B1F7FDB8-9F12-4DE3-B200-7806AFEBB9F9}" sibTransId="{BCF41C82-966C-4D37-9895-AF0FFFB7E56F}"/>
    <dgm:cxn modelId="{B9179B3F-8622-4BA0-88B5-0703E2E402F5}" srcId="{29EEB74A-B3CC-4075-96F3-3B36D702A600}" destId="{22F95AB7-64F2-49B1-9757-51AC30437D86}" srcOrd="5" destOrd="0" parTransId="{C4BCABD0-E4D3-4799-BBFE-458B423E7DCC}" sibTransId="{D9A5A776-6C74-46EC-B722-9A4EE2FB24B0}"/>
    <dgm:cxn modelId="{3D550840-4974-4AC3-9FEF-7AB3EACD0E4C}" type="presOf" srcId="{BCF41C82-966C-4D37-9895-AF0FFFB7E56F}" destId="{3BDFBBCD-49DF-4D6E-8673-3F1EBFADD7FD}" srcOrd="0" destOrd="0" presId="urn:microsoft.com/office/officeart/2005/8/layout/gear1"/>
    <dgm:cxn modelId="{C1AA8142-287F-4CA6-B629-FBBBBDF131B9}" type="presOf" srcId="{91053B7E-3519-412E-9DF3-E40E6336E5A7}" destId="{4B048048-949E-4753-8AAD-F4AA4E7F1C52}" srcOrd="1" destOrd="0" presId="urn:microsoft.com/office/officeart/2005/8/layout/gear1"/>
    <dgm:cxn modelId="{8D656244-BAFD-4C8A-BE9E-03F012C2AB39}" srcId="{29EEB74A-B3CC-4075-96F3-3B36D702A600}" destId="{703F81BF-D3D0-4DC9-B461-2E9C81E8D6DB}" srcOrd="8" destOrd="0" parTransId="{41B29662-7A90-413E-8298-4A105FBFAAD1}" sibTransId="{453C861B-063B-40D5-8048-CBEC5751AA78}"/>
    <dgm:cxn modelId="{8BEE1759-B318-475D-9A4F-8343E6B1C604}" srcId="{29EEB74A-B3CC-4075-96F3-3B36D702A600}" destId="{B876DCD7-684F-451B-8B90-55F6E9F3739A}" srcOrd="10" destOrd="0" parTransId="{C076A236-29D4-4E4A-940B-7B924E24EF36}" sibTransId="{F541B09D-0F20-4724-966F-967DACA340F1}"/>
    <dgm:cxn modelId="{190DCD62-4A68-41E4-95FB-1CC5813CE31C}" srcId="{29EEB74A-B3CC-4075-96F3-3B36D702A600}" destId="{7142CBC5-5FA3-443C-B38B-9FF0E935D7F7}" srcOrd="7" destOrd="0" parTransId="{1793A4F9-7993-4943-BDC4-04FE78A768E3}" sibTransId="{9422831B-4318-4E0D-9154-B6B81C0CCEA9}"/>
    <dgm:cxn modelId="{529B3165-E137-480D-861C-B0CA89657A88}" type="presOf" srcId="{3B5098AF-CE37-4D7D-9034-BB64B9429CAF}" destId="{3B91AB3A-ADC2-49CF-B9E8-C26E6C72CE86}" srcOrd="0" destOrd="0" presId="urn:microsoft.com/office/officeart/2005/8/layout/gear1"/>
    <dgm:cxn modelId="{9063A76E-1F95-474B-AD86-2BDF47D11301}" type="presOf" srcId="{F2F524B7-679C-48B3-BCD6-3330E2FD5AC0}" destId="{71C29F5D-CE26-4E7A-9878-D2F1FE22CD3D}" srcOrd="1" destOrd="0" presId="urn:microsoft.com/office/officeart/2005/8/layout/gear1"/>
    <dgm:cxn modelId="{05182B73-CB7E-41FB-B8EF-9D846B80DC6D}" type="presOf" srcId="{91053B7E-3519-412E-9DF3-E40E6336E5A7}" destId="{2CE9051B-45EF-4963-8078-0949AF32EBE6}" srcOrd="2" destOrd="0" presId="urn:microsoft.com/office/officeart/2005/8/layout/gear1"/>
    <dgm:cxn modelId="{AA064782-814A-4A7F-AF18-D83287FA5AB0}" srcId="{29EEB74A-B3CC-4075-96F3-3B36D702A600}" destId="{77BE9816-8249-4693-9D6E-35D422F6B164}" srcOrd="9" destOrd="0" parTransId="{A936C405-19C3-4E55-9421-89D4D4B9166D}" sibTransId="{648AF818-ABA2-4227-BE0E-B9F2CE869252}"/>
    <dgm:cxn modelId="{2222D19C-C56B-47AF-AED5-7FD9517D4996}" type="presOf" srcId="{F2F524B7-679C-48B3-BCD6-3330E2FD5AC0}" destId="{7065B0F0-B805-4DAE-A708-E1B3214C6BD6}" srcOrd="2" destOrd="0" presId="urn:microsoft.com/office/officeart/2005/8/layout/gear1"/>
    <dgm:cxn modelId="{E55E23AF-188F-4435-BDF9-A7A433D13253}" type="presOf" srcId="{F2F524B7-679C-48B3-BCD6-3330E2FD5AC0}" destId="{DA4FEAB0-60C9-407D-A597-C278890744AC}" srcOrd="0" destOrd="0" presId="urn:microsoft.com/office/officeart/2005/8/layout/gear1"/>
    <dgm:cxn modelId="{EA27E0B2-BB93-4033-873E-EF0669E0C991}" srcId="{29EEB74A-B3CC-4075-96F3-3B36D702A600}" destId="{109D05E1-4F98-4FC4-8842-C4E484FE3246}" srcOrd="3" destOrd="0" parTransId="{3F91C39E-A528-4C0B-AB3F-D09D8F794C2C}" sibTransId="{39CF18E1-5C98-4CE8-8118-113C35705B6A}"/>
    <dgm:cxn modelId="{F486EBC7-189A-4259-9D11-1038E244B15B}" type="presOf" srcId="{5F67AF86-AF0A-4716-89A1-47BE2328563A}" destId="{06E0D9A7-35CF-4C01-9DA5-B391BBBD14E6}" srcOrd="2" destOrd="0" presId="urn:microsoft.com/office/officeart/2005/8/layout/gear1"/>
    <dgm:cxn modelId="{38FC53CA-5676-445B-84BE-EFA21BE05DCE}" type="presOf" srcId="{5F67AF86-AF0A-4716-89A1-47BE2328563A}" destId="{8567C482-71D2-429D-B6F3-1E0BE82E97AC}" srcOrd="0" destOrd="0" presId="urn:microsoft.com/office/officeart/2005/8/layout/gear1"/>
    <dgm:cxn modelId="{74B8D5CF-E563-4291-98E4-49108B963C99}" type="presOf" srcId="{6FB22DD8-2330-4A03-90A2-808E1153A2E5}" destId="{05DEC811-9F4B-4ACE-B634-303C15809344}" srcOrd="0" destOrd="0" presId="urn:microsoft.com/office/officeart/2005/8/layout/gear1"/>
    <dgm:cxn modelId="{FCAAA3D6-4493-4440-B6F4-8EFF5672EF86}" type="presOf" srcId="{5F67AF86-AF0A-4716-89A1-47BE2328563A}" destId="{DDFEF109-DE92-4C22-A64E-B9860F1684EF}" srcOrd="1" destOrd="0" presId="urn:microsoft.com/office/officeart/2005/8/layout/gear1"/>
    <dgm:cxn modelId="{CC7050DC-7CA3-4EB2-B2B4-838D273827FF}" type="presOf" srcId="{5F67AF86-AF0A-4716-89A1-47BE2328563A}" destId="{05A03F0A-6EF6-4E2F-A777-0364BBD9805B}" srcOrd="3" destOrd="0" presId="urn:microsoft.com/office/officeart/2005/8/layout/gear1"/>
    <dgm:cxn modelId="{84F848F0-C267-4741-BDF5-2954B4454BC5}" type="presOf" srcId="{91053B7E-3519-412E-9DF3-E40E6336E5A7}" destId="{062AB30F-01AA-4BE7-9F60-1B184F966D2C}" srcOrd="0" destOrd="0" presId="urn:microsoft.com/office/officeart/2005/8/layout/gear1"/>
    <dgm:cxn modelId="{48B947F5-24D7-40D3-A922-A9E651A78C0D}" srcId="{29EEB74A-B3CC-4075-96F3-3B36D702A600}" destId="{F2F524B7-679C-48B3-BCD6-3330E2FD5AC0}" srcOrd="1" destOrd="0" parTransId="{83BF750B-6AB1-4902-BD64-2CD6D47109EB}" sibTransId="{3B5098AF-CE37-4D7D-9034-BB64B9429CAF}"/>
    <dgm:cxn modelId="{99835B30-1A1D-4CBC-992F-72D7294A4F4B}" type="presParOf" srcId="{F7458EDA-2086-428B-BAD0-CC353A5FB8D6}" destId="{062AB30F-01AA-4BE7-9F60-1B184F966D2C}" srcOrd="0" destOrd="0" presId="urn:microsoft.com/office/officeart/2005/8/layout/gear1"/>
    <dgm:cxn modelId="{FA149D3D-AB16-4B15-8CDC-71143EB3E3E0}" type="presParOf" srcId="{F7458EDA-2086-428B-BAD0-CC353A5FB8D6}" destId="{4B048048-949E-4753-8AAD-F4AA4E7F1C52}" srcOrd="1" destOrd="0" presId="urn:microsoft.com/office/officeart/2005/8/layout/gear1"/>
    <dgm:cxn modelId="{B4F21F6E-71BE-4D61-A362-6130EE69C0BB}" type="presParOf" srcId="{F7458EDA-2086-428B-BAD0-CC353A5FB8D6}" destId="{2CE9051B-45EF-4963-8078-0949AF32EBE6}" srcOrd="2" destOrd="0" presId="urn:microsoft.com/office/officeart/2005/8/layout/gear1"/>
    <dgm:cxn modelId="{133B5C37-1EBC-49EC-B66F-41DD1620B7BA}" type="presParOf" srcId="{F7458EDA-2086-428B-BAD0-CC353A5FB8D6}" destId="{DA4FEAB0-60C9-407D-A597-C278890744AC}" srcOrd="3" destOrd="0" presId="urn:microsoft.com/office/officeart/2005/8/layout/gear1"/>
    <dgm:cxn modelId="{8A0ECF15-5C2F-4C3A-BB86-2B22A1A906EF}" type="presParOf" srcId="{F7458EDA-2086-428B-BAD0-CC353A5FB8D6}" destId="{71C29F5D-CE26-4E7A-9878-D2F1FE22CD3D}" srcOrd="4" destOrd="0" presId="urn:microsoft.com/office/officeart/2005/8/layout/gear1"/>
    <dgm:cxn modelId="{727E2D8A-5F7E-47C7-A37F-46782CED6C59}" type="presParOf" srcId="{F7458EDA-2086-428B-BAD0-CC353A5FB8D6}" destId="{7065B0F0-B805-4DAE-A708-E1B3214C6BD6}" srcOrd="5" destOrd="0" presId="urn:microsoft.com/office/officeart/2005/8/layout/gear1"/>
    <dgm:cxn modelId="{7F53E2AA-067C-4E4C-8987-6D6E10DC6C0D}" type="presParOf" srcId="{F7458EDA-2086-428B-BAD0-CC353A5FB8D6}" destId="{8567C482-71D2-429D-B6F3-1E0BE82E97AC}" srcOrd="6" destOrd="0" presId="urn:microsoft.com/office/officeart/2005/8/layout/gear1"/>
    <dgm:cxn modelId="{3916A47A-8D8E-4D25-9B0E-38203828ECC3}" type="presParOf" srcId="{F7458EDA-2086-428B-BAD0-CC353A5FB8D6}" destId="{DDFEF109-DE92-4C22-A64E-B9860F1684EF}" srcOrd="7" destOrd="0" presId="urn:microsoft.com/office/officeart/2005/8/layout/gear1"/>
    <dgm:cxn modelId="{F245436E-C221-47B2-A5FE-201E8FB6052E}" type="presParOf" srcId="{F7458EDA-2086-428B-BAD0-CC353A5FB8D6}" destId="{06E0D9A7-35CF-4C01-9DA5-B391BBBD14E6}" srcOrd="8" destOrd="0" presId="urn:microsoft.com/office/officeart/2005/8/layout/gear1"/>
    <dgm:cxn modelId="{EC072BBD-B885-48CA-A22A-7157D61C8F84}" type="presParOf" srcId="{F7458EDA-2086-428B-BAD0-CC353A5FB8D6}" destId="{05A03F0A-6EF6-4E2F-A777-0364BBD9805B}" srcOrd="9" destOrd="0" presId="urn:microsoft.com/office/officeart/2005/8/layout/gear1"/>
    <dgm:cxn modelId="{A276A091-E31D-4007-8659-E24EE4BAC033}" type="presParOf" srcId="{F7458EDA-2086-428B-BAD0-CC353A5FB8D6}" destId="{3BDFBBCD-49DF-4D6E-8673-3F1EBFADD7FD}" srcOrd="10" destOrd="0" presId="urn:microsoft.com/office/officeart/2005/8/layout/gear1"/>
    <dgm:cxn modelId="{62417B17-7ACA-46D2-B8E5-8F2522797A07}" type="presParOf" srcId="{F7458EDA-2086-428B-BAD0-CC353A5FB8D6}" destId="{3B91AB3A-ADC2-49CF-B9E8-C26E6C72CE86}" srcOrd="11" destOrd="0" presId="urn:microsoft.com/office/officeart/2005/8/layout/gear1"/>
    <dgm:cxn modelId="{8056D29D-F691-48B6-B393-8956C5450E83}" type="presParOf" srcId="{F7458EDA-2086-428B-BAD0-CC353A5FB8D6}" destId="{05DEC811-9F4B-4ACE-B634-303C1580934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AE268-4B92-4734-BD8C-35C41F37D658}">
      <dsp:nvSpPr>
        <dsp:cNvPr id="0" name=""/>
        <dsp:cNvSpPr/>
      </dsp:nvSpPr>
      <dsp:spPr>
        <a:xfrm>
          <a:off x="32799" y="0"/>
          <a:ext cx="9867436" cy="6024628"/>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THE DECADE </a:t>
          </a:r>
        </a:p>
        <a:p>
          <a:pPr marL="0" lvl="0" indent="0" algn="ctr" defTabSz="622300" rtl="0">
            <a:lnSpc>
              <a:spcPct val="90000"/>
            </a:lnSpc>
            <a:spcBef>
              <a:spcPct val="0"/>
            </a:spcBef>
            <a:spcAft>
              <a:spcPct val="35000"/>
            </a:spcAft>
            <a:buNone/>
          </a:pPr>
          <a:r>
            <a:rPr kumimoji="0" lang="en-AU" sz="1100" b="0" i="0" u="none" strike="noStrike" kern="1200" cap="none" spc="0" normalizeH="0" baseline="0" noProof="0" dirty="0">
              <a:ln>
                <a:noFill/>
              </a:ln>
              <a:solidFill>
                <a:prstClr val="white"/>
              </a:solidFill>
              <a:effectLst/>
              <a:uLnTx/>
              <a:uFillTx/>
              <a:latin typeface="Calibri" panose="020F0502020204030204"/>
              <a:ea typeface="+mn-ea"/>
              <a:cs typeface="+mn-cs"/>
            </a:rPr>
            <a:t>The leadership, processes and structure to enable delivery of a successful Decade of Ocean Science for Sustainable Development</a:t>
          </a:r>
        </a:p>
      </dsp:txBody>
      <dsp:txXfrm>
        <a:off x="3587050" y="301231"/>
        <a:ext cx="2758935" cy="903694"/>
      </dsp:txXfrm>
    </dsp:sp>
    <dsp:sp modelId="{A8DC0FC8-3D19-4721-A798-026D186D1465}">
      <dsp:nvSpPr>
        <dsp:cNvPr id="0" name=""/>
        <dsp:cNvSpPr/>
      </dsp:nvSpPr>
      <dsp:spPr>
        <a:xfrm>
          <a:off x="1491946" y="1204925"/>
          <a:ext cx="7369662" cy="4819702"/>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PORTFOLIO </a:t>
          </a:r>
          <a:endParaRPr lang="en-US" sz="600" kern="1200" dirty="0"/>
        </a:p>
        <a:p>
          <a:pPr marL="0" lvl="0" indent="0" algn="ctr" defTabSz="622300">
            <a:lnSpc>
              <a:spcPct val="90000"/>
            </a:lnSpc>
            <a:spcBef>
              <a:spcPct val="0"/>
            </a:spcBef>
            <a:spcAft>
              <a:spcPct val="35000"/>
            </a:spcAft>
            <a:buNone/>
          </a:pPr>
          <a:r>
            <a:rPr lang="en-US" sz="1100" kern="1200" dirty="0"/>
            <a:t>Selection of contributions to realize the Goals of the Decade with proactive monitoring and adjustment base on performance, risk and objectives </a:t>
          </a:r>
        </a:p>
        <a:p>
          <a:pPr marL="0" lvl="0" indent="0" algn="ctr" defTabSz="622300">
            <a:lnSpc>
              <a:spcPct val="90000"/>
            </a:lnSpc>
            <a:spcBef>
              <a:spcPct val="0"/>
            </a:spcBef>
            <a:spcAft>
              <a:spcPct val="35000"/>
            </a:spcAft>
            <a:buNone/>
          </a:pPr>
          <a:endParaRPr lang="en-AU" sz="1100" b="1" kern="1200" dirty="0"/>
        </a:p>
      </dsp:txBody>
      <dsp:txXfrm>
        <a:off x="3888929" y="1494107"/>
        <a:ext cx="2575696" cy="867546"/>
      </dsp:txXfrm>
    </dsp:sp>
    <dsp:sp modelId="{A38177B1-DB85-4073-A463-F43672C8918C}">
      <dsp:nvSpPr>
        <dsp:cNvPr id="0" name=""/>
        <dsp:cNvSpPr/>
      </dsp:nvSpPr>
      <dsp:spPr>
        <a:xfrm>
          <a:off x="2212606" y="2409851"/>
          <a:ext cx="5928342" cy="3614776"/>
        </a:xfrm>
        <a:prstGeom prst="ellips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b="0" kern="1200" dirty="0"/>
            <a:t>PROGRAMMES</a:t>
          </a:r>
        </a:p>
        <a:p>
          <a:pPr marL="0" lvl="0" indent="0" algn="ctr" defTabSz="622300">
            <a:lnSpc>
              <a:spcPct val="90000"/>
            </a:lnSpc>
            <a:spcBef>
              <a:spcPct val="0"/>
            </a:spcBef>
            <a:spcAft>
              <a:spcPct val="35000"/>
            </a:spcAft>
            <a:buNone/>
          </a:pPr>
          <a:r>
            <a:rPr lang="en-AU" sz="1100" b="0" kern="1200" dirty="0"/>
            <a:t>Management of all the projects (grouped into Programmes) that are necessary to realise the expected benefits and outcomes</a:t>
          </a:r>
          <a:endParaRPr lang="en-AU" sz="1100" b="1" kern="1200" dirty="0"/>
        </a:p>
      </dsp:txBody>
      <dsp:txXfrm>
        <a:off x="3795473" y="2680959"/>
        <a:ext cx="2762607" cy="813324"/>
      </dsp:txXfrm>
    </dsp:sp>
    <dsp:sp modelId="{0A27E89C-CF79-4288-A693-2AF3DBD3E441}">
      <dsp:nvSpPr>
        <dsp:cNvPr id="0" name=""/>
        <dsp:cNvSpPr/>
      </dsp:nvSpPr>
      <dsp:spPr>
        <a:xfrm>
          <a:off x="3126307" y="3614776"/>
          <a:ext cx="4100940" cy="2409851"/>
        </a:xfrm>
        <a:prstGeom prst="ellips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AU" sz="1400" kern="1200" dirty="0"/>
            <a:t>PROJECTS</a:t>
          </a:r>
          <a:r>
            <a:rPr lang="en-AU" sz="1600" kern="1200" dirty="0"/>
            <a:t>  </a:t>
          </a:r>
        </a:p>
        <a:p>
          <a:pPr marL="0" lvl="0" indent="0" algn="ctr" defTabSz="622300">
            <a:lnSpc>
              <a:spcPct val="90000"/>
            </a:lnSpc>
            <a:spcBef>
              <a:spcPct val="0"/>
            </a:spcBef>
            <a:spcAft>
              <a:spcPct val="35000"/>
            </a:spcAft>
            <a:buNone/>
          </a:pPr>
          <a:r>
            <a:rPr lang="en-AU" sz="1100" kern="1200" dirty="0"/>
            <a:t>Management of execution, resources, budget and schedule to deliver a specific project outcome/benefit</a:t>
          </a:r>
        </a:p>
      </dsp:txBody>
      <dsp:txXfrm>
        <a:off x="3726876" y="4217239"/>
        <a:ext cx="2899802" cy="1204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AB30F-01AA-4BE7-9F60-1B184F966D2C}">
      <dsp:nvSpPr>
        <dsp:cNvPr id="0" name=""/>
        <dsp:cNvSpPr/>
      </dsp:nvSpPr>
      <dsp:spPr>
        <a:xfrm>
          <a:off x="5031626" y="2276824"/>
          <a:ext cx="2428112" cy="2418546"/>
        </a:xfrm>
        <a:prstGeom prst="gear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Businesses and industries </a:t>
          </a:r>
        </a:p>
      </dsp:txBody>
      <dsp:txXfrm>
        <a:off x="5519070" y="2843357"/>
        <a:ext cx="1453224" cy="1243182"/>
      </dsp:txXfrm>
    </dsp:sp>
    <dsp:sp modelId="{DA4FEAB0-60C9-407D-A597-C278890744AC}">
      <dsp:nvSpPr>
        <dsp:cNvPr id="0" name=""/>
        <dsp:cNvSpPr/>
      </dsp:nvSpPr>
      <dsp:spPr>
        <a:xfrm>
          <a:off x="2288140" y="1666555"/>
          <a:ext cx="3005517" cy="2899767"/>
        </a:xfrm>
        <a:prstGeom prst="gear6">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Ocean Science &amp; technology  </a:t>
          </a:r>
        </a:p>
      </dsp:txBody>
      <dsp:txXfrm>
        <a:off x="3033537" y="2400992"/>
        <a:ext cx="1514723" cy="1430893"/>
      </dsp:txXfrm>
    </dsp:sp>
    <dsp:sp modelId="{8567C482-71D2-429D-B6F3-1E0BE82E97AC}">
      <dsp:nvSpPr>
        <dsp:cNvPr id="0" name=""/>
        <dsp:cNvSpPr/>
      </dsp:nvSpPr>
      <dsp:spPr>
        <a:xfrm rot="20700000">
          <a:off x="3827265" y="238642"/>
          <a:ext cx="2123675" cy="2123675"/>
        </a:xfrm>
        <a:prstGeom prst="gear6">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Ocean policy  sustainable development</a:t>
          </a:r>
        </a:p>
      </dsp:txBody>
      <dsp:txXfrm rot="-20700000">
        <a:off x="4293049" y="704426"/>
        <a:ext cx="1192106" cy="1192106"/>
      </dsp:txXfrm>
    </dsp:sp>
    <dsp:sp modelId="{3BDFBBCD-49DF-4D6E-8673-3F1EBFADD7FD}">
      <dsp:nvSpPr>
        <dsp:cNvPr id="0" name=""/>
        <dsp:cNvSpPr/>
      </dsp:nvSpPr>
      <dsp:spPr>
        <a:xfrm>
          <a:off x="6220629" y="972715"/>
          <a:ext cx="3814741" cy="3814741"/>
        </a:xfrm>
        <a:prstGeom prst="circularArrow">
          <a:avLst>
            <a:gd name="adj1" fmla="val 4688"/>
            <a:gd name="adj2" fmla="val 299029"/>
            <a:gd name="adj3" fmla="val 2539295"/>
            <a:gd name="adj4" fmla="val 15812321"/>
            <a:gd name="adj5" fmla="val 5469"/>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B91AB3A-ADC2-49CF-B9E8-C26E6C72CE86}">
      <dsp:nvSpPr>
        <dsp:cNvPr id="0" name=""/>
        <dsp:cNvSpPr/>
      </dsp:nvSpPr>
      <dsp:spPr>
        <a:xfrm rot="1978385" flipH="1">
          <a:off x="2899130" y="1439584"/>
          <a:ext cx="392770" cy="362975"/>
        </a:xfrm>
        <a:prstGeom prst="circularArrow">
          <a:avLst>
            <a:gd name="adj1" fmla="val 6452"/>
            <a:gd name="adj2" fmla="val 429999"/>
            <a:gd name="adj3" fmla="val 10489124"/>
            <a:gd name="adj4" fmla="val 14837806"/>
            <a:gd name="adj5" fmla="val 7527"/>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05DEC811-9F4B-4ACE-B634-303C15809344}">
      <dsp:nvSpPr>
        <dsp:cNvPr id="0" name=""/>
        <dsp:cNvSpPr/>
      </dsp:nvSpPr>
      <dsp:spPr>
        <a:xfrm rot="638142" flipH="1">
          <a:off x="6007420" y="-256318"/>
          <a:ext cx="4241159" cy="2988394"/>
        </a:xfrm>
        <a:prstGeom prst="circularArrow">
          <a:avLst>
            <a:gd name="adj1" fmla="val 5984"/>
            <a:gd name="adj2" fmla="val 394124"/>
            <a:gd name="adj3" fmla="val 13313824"/>
            <a:gd name="adj4" fmla="val 10508221"/>
            <a:gd name="adj5" fmla="val 6981"/>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4E727D67-0FBF-45C5-9401-BCD8396915FE}" type="datetimeFigureOut">
              <a:rPr lang="fr-FR" smtClean="0"/>
              <a:t>14/05/2018</a:t>
            </a:fld>
            <a:endParaRPr lang="fr-FR"/>
          </a:p>
        </p:txBody>
      </p:sp>
      <p:sp>
        <p:nvSpPr>
          <p:cNvPr id="4" name="Footer Placeholder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74BB76F1-2250-4002-8D96-CD4D38E6B639}" type="slidenum">
              <a:rPr lang="fr-FR" smtClean="0"/>
              <a:t>‹#›</a:t>
            </a:fld>
            <a:endParaRPr lang="fr-FR"/>
          </a:p>
        </p:txBody>
      </p:sp>
    </p:spTree>
    <p:extLst>
      <p:ext uri="{BB962C8B-B14F-4D97-AF65-F5344CB8AC3E}">
        <p14:creationId xmlns:p14="http://schemas.microsoft.com/office/powerpoint/2010/main" val="403000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70F451E3-B06B-0C4B-BB09-A45218609DC7}" type="datetimeFigureOut">
              <a:rPr lang="fr-FR" smtClean="0"/>
              <a:t>14/05/2018</a:t>
            </a:fld>
            <a:endParaRPr lang="fr-FR"/>
          </a:p>
        </p:txBody>
      </p:sp>
      <p:sp>
        <p:nvSpPr>
          <p:cNvPr id="4" name="Espace réservé de l'image des diapositives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DF764320-C8CE-3D44-918B-6A6D8B336FE5}" type="slidenum">
              <a:rPr lang="fr-FR" smtClean="0"/>
              <a:t>‹#›</a:t>
            </a:fld>
            <a:endParaRPr lang="fr-FR"/>
          </a:p>
        </p:txBody>
      </p:sp>
    </p:spTree>
    <p:extLst>
      <p:ext uri="{BB962C8B-B14F-4D97-AF65-F5344CB8AC3E}">
        <p14:creationId xmlns:p14="http://schemas.microsoft.com/office/powerpoint/2010/main" val="29607198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0" i="0" u="none" strike="noStrike" kern="1200" dirty="0">
                <a:solidFill>
                  <a:schemeClr val="tx1"/>
                </a:solidFill>
                <a:effectLst/>
                <a:latin typeface="+mn-lt"/>
                <a:ea typeface="+mn-ea"/>
                <a:cs typeface="+mn-cs"/>
              </a:rPr>
              <a:t>10 </a:t>
            </a:r>
            <a:r>
              <a:rPr lang="fr-FR" sz="1200" b="0" i="0" u="none" strike="noStrike" kern="1200" dirty="0" err="1">
                <a:solidFill>
                  <a:schemeClr val="tx1"/>
                </a:solidFill>
                <a:effectLst/>
                <a:latin typeface="+mn-lt"/>
                <a:ea typeface="+mn-ea"/>
                <a:cs typeface="+mn-cs"/>
              </a:rPr>
              <a:t>year</a:t>
            </a:r>
            <a:r>
              <a:rPr lang="fr-FR" sz="1200" b="0" i="0" u="none" strike="noStrike" kern="1200" dirty="0">
                <a:solidFill>
                  <a:schemeClr val="tx1"/>
                </a:solidFill>
                <a:effectLst/>
                <a:latin typeface="+mn-lt"/>
                <a:ea typeface="+mn-ea"/>
                <a:cs typeface="+mn-cs"/>
              </a:rPr>
              <a:t>-programme</a:t>
            </a:r>
            <a:endParaRPr lang="fr-FR" b="0" dirty="0">
              <a:effectLst/>
            </a:endParaRPr>
          </a:p>
          <a:p>
            <a:pPr rtl="0"/>
            <a:r>
              <a:rPr lang="fr-FR" sz="1200" b="0" i="0" u="none" strike="noStrike" kern="1200" dirty="0">
                <a:solidFill>
                  <a:schemeClr val="tx1"/>
                </a:solidFill>
                <a:effectLst/>
                <a:latin typeface="+mn-lt"/>
                <a:ea typeface="+mn-ea"/>
                <a:cs typeface="+mn-cs"/>
              </a:rPr>
              <a:t>Collective, global effort, etc.</a:t>
            </a:r>
            <a:endParaRPr lang="fr-FR" b="0" dirty="0">
              <a:effectLst/>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a:t>
            </a:fld>
            <a:endParaRPr lang="fr-FR"/>
          </a:p>
        </p:txBody>
      </p:sp>
    </p:spTree>
    <p:extLst>
      <p:ext uri="{BB962C8B-B14F-4D97-AF65-F5344CB8AC3E}">
        <p14:creationId xmlns:p14="http://schemas.microsoft.com/office/powerpoint/2010/main" val="222713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To </a:t>
            </a:r>
            <a:r>
              <a:rPr lang="fr-FR" sz="1200" b="0" i="0" u="none" strike="noStrike" kern="1200" dirty="0" err="1">
                <a:solidFill>
                  <a:schemeClr val="tx1"/>
                </a:solidFill>
                <a:effectLst/>
                <a:latin typeface="+mn-lt"/>
                <a:ea typeface="+mn-ea"/>
                <a:cs typeface="+mn-cs"/>
              </a:rPr>
              <a:t>enhance</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transform</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observing</a:t>
            </a:r>
            <a:r>
              <a:rPr lang="fr-FR" sz="1200" b="0" i="0" u="none" strike="noStrike" kern="1200" dirty="0">
                <a:solidFill>
                  <a:schemeClr val="tx1"/>
                </a:solidFill>
                <a:effectLst/>
                <a:latin typeface="+mn-lt"/>
                <a:ea typeface="+mn-ea"/>
                <a:cs typeface="+mn-cs"/>
              </a:rPr>
              <a:t> networks, data </a:t>
            </a:r>
            <a:r>
              <a:rPr lang="fr-FR" sz="1200" b="0" i="0" u="none" strike="noStrike" kern="1200" dirty="0" err="1">
                <a:solidFill>
                  <a:schemeClr val="tx1"/>
                </a:solidFill>
                <a:effectLst/>
                <a:latin typeface="+mn-lt"/>
                <a:ea typeface="+mn-ea"/>
                <a:cs typeface="+mn-cs"/>
              </a:rPr>
              <a:t>systems</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other</a:t>
            </a:r>
            <a:r>
              <a:rPr lang="fr-FR" sz="1200" b="0" i="0" u="none" strike="noStrike" kern="1200" dirty="0">
                <a:solidFill>
                  <a:schemeClr val="tx1"/>
                </a:solidFill>
                <a:effectLst/>
                <a:latin typeface="+mn-lt"/>
                <a:ea typeface="+mn-ea"/>
                <a:cs typeface="+mn-cs"/>
              </a:rPr>
              <a:t> infrastructure, and the </a:t>
            </a:r>
            <a:r>
              <a:rPr lang="fr-FR" sz="1200" b="0" i="0" u="none" strike="noStrike" kern="1200" dirty="0" err="1">
                <a:solidFill>
                  <a:schemeClr val="tx1"/>
                </a:solidFill>
                <a:effectLst/>
                <a:latin typeface="+mn-lt"/>
                <a:ea typeface="+mn-ea"/>
                <a:cs typeface="+mn-cs"/>
              </a:rPr>
              <a:t>cooperation</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partnerships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that</a:t>
            </a:r>
            <a:r>
              <a:rPr lang="fr-FR" sz="1200" b="0" i="0" u="none" strike="noStrike" kern="1200" dirty="0">
                <a:solidFill>
                  <a:schemeClr val="tx1"/>
                </a:solidFill>
                <a:effectLst/>
                <a:latin typeface="+mn-lt"/>
                <a:ea typeface="+mn-ea"/>
                <a:cs typeface="+mn-cs"/>
              </a:rPr>
              <a:t> supports </a:t>
            </a:r>
            <a:r>
              <a:rPr lang="fr-FR" sz="1200" b="0" i="0" u="none" strike="noStrike" kern="1200" dirty="0" err="1">
                <a:solidFill>
                  <a:schemeClr val="tx1"/>
                </a:solidFill>
                <a:effectLst/>
                <a:latin typeface="+mn-lt"/>
                <a:ea typeface="+mn-ea"/>
                <a:cs typeface="+mn-cs"/>
              </a:rPr>
              <a:t>it</a:t>
            </a:r>
            <a:r>
              <a:rPr lang="fr-FR" sz="1200" b="0" i="0" u="none" strike="noStrike" kern="1200" dirty="0">
                <a:solidFill>
                  <a:schemeClr val="tx1"/>
                </a:solidFill>
                <a:effectLst/>
                <a:latin typeface="+mn-lt"/>
                <a:ea typeface="+mn-ea"/>
                <a:cs typeface="+mn-cs"/>
              </a:rPr>
              <a:t> to service the </a:t>
            </a:r>
            <a:r>
              <a:rPr lang="fr-FR" sz="1200" b="0" i="0" u="none" strike="noStrike" kern="1200" dirty="0" err="1">
                <a:solidFill>
                  <a:schemeClr val="tx1"/>
                </a:solidFill>
                <a:effectLst/>
                <a:latin typeface="+mn-lt"/>
                <a:ea typeface="+mn-ea"/>
                <a:cs typeface="+mn-cs"/>
              </a:rPr>
              <a:t>demands</a:t>
            </a:r>
            <a:r>
              <a:rPr lang="fr-FR" sz="1200" b="0" i="0" u="none" strike="noStrike" kern="1200" dirty="0">
                <a:solidFill>
                  <a:schemeClr val="tx1"/>
                </a:solidFill>
                <a:effectLst/>
                <a:latin typeface="+mn-lt"/>
                <a:ea typeface="+mn-ea"/>
                <a:cs typeface="+mn-cs"/>
              </a:rPr>
              <a:t> of all nations by 2030 and </a:t>
            </a:r>
            <a:r>
              <a:rPr lang="fr-FR" sz="1200" b="0" i="0" u="none" strike="noStrike" kern="1200" dirty="0" err="1">
                <a:solidFill>
                  <a:schemeClr val="tx1"/>
                </a:solidFill>
                <a:effectLst/>
                <a:latin typeface="+mn-lt"/>
                <a:ea typeface="+mn-ea"/>
                <a:cs typeface="+mn-cs"/>
              </a:rPr>
              <a:t>beyond</a:t>
            </a:r>
            <a:r>
              <a:rPr lang="fr-FR" sz="1200" b="0" i="0" u="none" strike="noStrike"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10</a:t>
            </a:fld>
            <a:endParaRPr lang="fr-FR"/>
          </a:p>
        </p:txBody>
      </p:sp>
    </p:spTree>
    <p:extLst>
      <p:ext uri="{BB962C8B-B14F-4D97-AF65-F5344CB8AC3E}">
        <p14:creationId xmlns:p14="http://schemas.microsoft.com/office/powerpoint/2010/main" val="379103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To </a:t>
            </a:r>
            <a:r>
              <a:rPr lang="fr-FR" sz="1200" b="0" i="0" u="none" strike="noStrike" kern="1200" dirty="0" err="1">
                <a:solidFill>
                  <a:schemeClr val="tx1"/>
                </a:solidFill>
                <a:effectLst/>
                <a:latin typeface="+mn-lt"/>
                <a:ea typeface="+mn-ea"/>
                <a:cs typeface="+mn-cs"/>
              </a:rPr>
              <a:t>enhance</a:t>
            </a:r>
            <a:r>
              <a:rPr lang="fr-FR" sz="1200" b="0" i="0" u="none" strike="noStrike" kern="1200" dirty="0">
                <a:solidFill>
                  <a:schemeClr val="tx1"/>
                </a:solidFill>
                <a:effectLst/>
                <a:latin typeface="+mn-lt"/>
                <a:ea typeface="+mn-ea"/>
                <a:cs typeface="+mn-cs"/>
              </a:rPr>
              <a:t>/</a:t>
            </a:r>
            <a:r>
              <a:rPr lang="fr-FR" sz="1200" b="0" i="0" u="none" strike="noStrike" kern="1200" dirty="0" err="1">
                <a:solidFill>
                  <a:schemeClr val="tx1"/>
                </a:solidFill>
                <a:effectLst/>
                <a:latin typeface="+mn-lt"/>
                <a:ea typeface="+mn-ea"/>
                <a:cs typeface="+mn-cs"/>
              </a:rPr>
              <a:t>transform</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scientific</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technical</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capacity</a:t>
            </a:r>
            <a:r>
              <a:rPr lang="fr-FR" sz="1200" b="0" i="0" u="none" strike="noStrike" kern="1200" dirty="0">
                <a:solidFill>
                  <a:schemeClr val="tx1"/>
                </a:solidFill>
                <a:effectLst/>
                <a:latin typeface="+mn-lt"/>
                <a:ea typeface="+mn-ea"/>
                <a:cs typeface="+mn-cs"/>
              </a:rPr>
              <a:t> of the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stakeholders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especially</a:t>
            </a:r>
            <a:r>
              <a:rPr lang="fr-FR" sz="1200" b="0" i="0" u="none" strike="noStrike" kern="1200" dirty="0">
                <a:solidFill>
                  <a:schemeClr val="tx1"/>
                </a:solidFill>
                <a:effectLst/>
                <a:latin typeface="+mn-lt"/>
                <a:ea typeface="+mn-ea"/>
                <a:cs typeface="+mn-cs"/>
              </a:rPr>
              <a:t> for SIDS and </a:t>
            </a:r>
            <a:r>
              <a:rPr lang="fr-FR" sz="1200" b="0" i="0" u="none" strike="noStrike" kern="1200" dirty="0" err="1">
                <a:solidFill>
                  <a:schemeClr val="tx1"/>
                </a:solidFill>
                <a:effectLst/>
                <a:latin typeface="+mn-lt"/>
                <a:ea typeface="+mn-ea"/>
                <a:cs typeface="+mn-cs"/>
              </a:rPr>
              <a:t>LDCs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through</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greater</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access</a:t>
            </a:r>
            <a:r>
              <a:rPr lang="fr-FR" sz="1200" b="0" i="0" u="none" strike="noStrike" kern="1200" dirty="0">
                <a:solidFill>
                  <a:schemeClr val="tx1"/>
                </a:solidFill>
                <a:effectLst/>
                <a:latin typeface="+mn-lt"/>
                <a:ea typeface="+mn-ea"/>
                <a:cs typeface="+mn-cs"/>
              </a:rPr>
              <a:t> to and more </a:t>
            </a:r>
            <a:r>
              <a:rPr lang="fr-FR" sz="1200" b="0" i="0" u="none" strike="noStrike" kern="1200" dirty="0" err="1">
                <a:solidFill>
                  <a:schemeClr val="tx1"/>
                </a:solidFill>
                <a:effectLst/>
                <a:latin typeface="+mn-lt"/>
                <a:ea typeface="+mn-ea"/>
                <a:cs typeface="+mn-cs"/>
              </a:rPr>
              <a:t>informed</a:t>
            </a:r>
            <a:r>
              <a:rPr lang="fr-FR" sz="1200" b="0" i="0" u="none" strike="noStrike" kern="1200" dirty="0">
                <a:solidFill>
                  <a:schemeClr val="tx1"/>
                </a:solidFill>
                <a:effectLst/>
                <a:latin typeface="+mn-lt"/>
                <a:ea typeface="+mn-ea"/>
                <a:cs typeface="+mn-cs"/>
              </a:rPr>
              <a:t> use of </a:t>
            </a:r>
            <a:r>
              <a:rPr lang="fr-FR" sz="1200" b="0" i="0" u="none" strike="noStrike" kern="1200" dirty="0" err="1">
                <a:solidFill>
                  <a:schemeClr val="tx1"/>
                </a:solidFill>
                <a:effectLst/>
                <a:latin typeface="+mn-lt"/>
                <a:ea typeface="+mn-ea"/>
                <a:cs typeface="+mn-cs"/>
              </a:rPr>
              <a:t>scientific</a:t>
            </a:r>
            <a:r>
              <a:rPr lang="fr-FR" sz="1200" b="0" i="0" u="none" strike="noStrike" kern="1200" dirty="0">
                <a:solidFill>
                  <a:schemeClr val="tx1"/>
                </a:solidFill>
                <a:effectLst/>
                <a:latin typeface="+mn-lt"/>
                <a:ea typeface="+mn-ea"/>
                <a:cs typeface="+mn-cs"/>
              </a:rPr>
              <a:t> knowledge and </a:t>
            </a:r>
            <a:r>
              <a:rPr lang="fr-FR" sz="1200" b="0" i="0" u="none" strike="noStrike" kern="1200" dirty="0" err="1">
                <a:solidFill>
                  <a:schemeClr val="tx1"/>
                </a:solidFill>
                <a:effectLst/>
                <a:latin typeface="+mn-lt"/>
                <a:ea typeface="+mn-ea"/>
                <a:cs typeface="+mn-cs"/>
              </a:rPr>
              <a:t>accelerated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transfer</a:t>
            </a:r>
            <a:r>
              <a:rPr lang="fr-FR" sz="1200" b="0" i="0" u="none" strike="noStrike" kern="1200" dirty="0">
                <a:solidFill>
                  <a:schemeClr val="tx1"/>
                </a:solidFill>
                <a:effectLst/>
                <a:latin typeface="+mn-lt"/>
                <a:ea typeface="+mn-ea"/>
                <a:cs typeface="+mn-cs"/>
              </a:rPr>
              <a:t> of marine </a:t>
            </a:r>
            <a:r>
              <a:rPr lang="fr-FR" sz="1200" b="0" i="0" u="none" strike="noStrike" kern="1200" dirty="0" err="1">
                <a:solidFill>
                  <a:schemeClr val="tx1"/>
                </a:solidFill>
                <a:effectLst/>
                <a:latin typeface="+mn-lt"/>
                <a:ea typeface="+mn-ea"/>
                <a:cs typeface="+mn-cs"/>
              </a:rPr>
              <a:t>technology</a:t>
            </a:r>
            <a:r>
              <a:rPr lang="fr-FR" sz="1200" b="0" i="0" u="none" strike="noStrike" kern="1200" dirty="0">
                <a:solidFill>
                  <a:schemeClr val="tx1"/>
                </a:solidFill>
                <a:effectLst/>
                <a:latin typeface="+mn-lt"/>
                <a:ea typeface="+mn-ea"/>
                <a:cs typeface="+mn-cs"/>
              </a:rPr>
              <a:t>, training and </a:t>
            </a:r>
            <a:r>
              <a:rPr lang="fr-FR" sz="1200" b="0" i="0" u="none" strike="noStrike" kern="1200" dirty="0" err="1">
                <a:solidFill>
                  <a:schemeClr val="tx1"/>
                </a:solidFill>
                <a:effectLst/>
                <a:latin typeface="+mn-lt"/>
                <a:ea typeface="+mn-ea"/>
                <a:cs typeface="+mn-cs"/>
              </a:rPr>
              <a:t>education</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increased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literacy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so</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that</a:t>
            </a:r>
            <a:r>
              <a:rPr lang="fr-FR" sz="1200" b="0" i="0" u="none" strike="noStrike" kern="1200" dirty="0">
                <a:solidFill>
                  <a:schemeClr val="tx1"/>
                </a:solidFill>
                <a:effectLst/>
                <a:latin typeface="+mn-lt"/>
                <a:ea typeface="+mn-ea"/>
                <a:cs typeface="+mn-cs"/>
              </a:rPr>
              <a:t> all </a:t>
            </a:r>
            <a:r>
              <a:rPr lang="fr-FR" sz="1200" b="0" i="0" u="none" strike="noStrike" kern="1200" dirty="0" err="1">
                <a:solidFill>
                  <a:schemeClr val="tx1"/>
                </a:solidFill>
                <a:effectLst/>
                <a:latin typeface="+mn-lt"/>
                <a:ea typeface="+mn-ea"/>
                <a:cs typeface="+mn-cs"/>
              </a:rPr>
              <a:t>can</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participate</a:t>
            </a:r>
            <a:r>
              <a:rPr lang="fr-FR" sz="1200" b="0" i="0" u="none" strike="noStrike" kern="1200" dirty="0">
                <a:solidFill>
                  <a:schemeClr val="tx1"/>
                </a:solidFill>
                <a:effectLst/>
                <a:latin typeface="+mn-lt"/>
                <a:ea typeface="+mn-ea"/>
                <a:cs typeface="+mn-cs"/>
              </a:rPr>
              <a:t> in, and </a:t>
            </a:r>
            <a:r>
              <a:rPr lang="fr-FR" sz="1200" b="0" i="0" u="none" strike="noStrike" kern="1200" dirty="0" err="1">
                <a:solidFill>
                  <a:schemeClr val="tx1"/>
                </a:solidFill>
                <a:effectLst/>
                <a:latin typeface="+mn-lt"/>
                <a:ea typeface="+mn-ea"/>
                <a:cs typeface="+mn-cs"/>
              </a:rPr>
              <a:t>benefit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from</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developments</a:t>
            </a:r>
            <a:r>
              <a:rPr lang="fr-FR" sz="1200" b="0" i="0" u="none" strike="noStrike" kern="1200" dirty="0">
                <a:solidFill>
                  <a:schemeClr val="tx1"/>
                </a:solidFill>
                <a:effectLst/>
                <a:latin typeface="+mn-lt"/>
                <a:ea typeface="+mn-ea"/>
                <a:cs typeface="+mn-cs"/>
              </a:rPr>
              <a:t> in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science and </a:t>
            </a:r>
            <a:r>
              <a:rPr lang="fr-FR" sz="1200" b="0" i="0" u="none" strike="noStrike" kern="1200" dirty="0" err="1">
                <a:solidFill>
                  <a:schemeClr val="tx1"/>
                </a:solidFill>
                <a:effectLst/>
                <a:latin typeface="+mn-lt"/>
                <a:ea typeface="+mn-ea"/>
                <a:cs typeface="+mn-cs"/>
              </a:rPr>
              <a:t>technology</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its</a:t>
            </a:r>
            <a:r>
              <a:rPr lang="fr-FR" sz="1200" b="0" i="0" u="none" strike="noStrike" kern="1200" dirty="0">
                <a:solidFill>
                  <a:schemeClr val="tx1"/>
                </a:solidFill>
                <a:effectLst/>
                <a:latin typeface="+mn-lt"/>
                <a:ea typeface="+mn-ea"/>
                <a:cs typeface="+mn-cs"/>
              </a:rPr>
              <a:t> application for </a:t>
            </a:r>
            <a:r>
              <a:rPr lang="fr-FR" sz="1200" b="0" i="0" u="none" strike="noStrike" kern="1200" dirty="0" err="1">
                <a:solidFill>
                  <a:schemeClr val="tx1"/>
                </a:solidFill>
                <a:effectLst/>
                <a:latin typeface="+mn-lt"/>
                <a:ea typeface="+mn-ea"/>
                <a:cs typeface="+mn-cs"/>
              </a:rPr>
              <a:t>sustainable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economic</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development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food</a:t>
            </a:r>
            <a:r>
              <a:rPr lang="fr-FR" sz="1200" b="0" i="0" u="none" strike="noStrike" kern="1200" dirty="0">
                <a:solidFill>
                  <a:schemeClr val="tx1"/>
                </a:solidFill>
                <a:effectLst/>
                <a:latin typeface="+mn-lt"/>
                <a:ea typeface="+mn-ea"/>
                <a:cs typeface="+mn-cs"/>
              </a:rPr>
              <a:t> production,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management, </a:t>
            </a:r>
            <a:r>
              <a:rPr lang="fr-FR" sz="1200" b="0" i="0" u="none" strike="noStrike" kern="1200" dirty="0" err="1">
                <a:solidFill>
                  <a:schemeClr val="tx1"/>
                </a:solidFill>
                <a:effectLst/>
                <a:latin typeface="+mn-lt"/>
                <a:ea typeface="+mn-ea"/>
                <a:cs typeface="+mn-cs"/>
              </a:rPr>
              <a:t>assessments</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responses</a:t>
            </a:r>
            <a:r>
              <a:rPr lang="fr-FR" sz="1200" b="0" i="0" u="none" strike="noStrike" kern="1200" dirty="0">
                <a:solidFill>
                  <a:schemeClr val="tx1"/>
                </a:solidFill>
                <a:effectLst/>
                <a:latin typeface="+mn-lt"/>
                <a:ea typeface="+mn-ea"/>
                <a:cs typeface="+mn-cs"/>
              </a:rPr>
              <a:t> to </a:t>
            </a:r>
            <a:r>
              <a:rPr lang="fr-FR" sz="1200" b="0" i="0" u="none" strike="noStrike" kern="1200" dirty="0" err="1">
                <a:solidFill>
                  <a:schemeClr val="tx1"/>
                </a:solidFill>
                <a:effectLst/>
                <a:latin typeface="+mn-lt"/>
                <a:ea typeface="+mn-ea"/>
                <a:cs typeface="+mn-cs"/>
              </a:rPr>
              <a:t>climate</a:t>
            </a:r>
            <a:r>
              <a:rPr lang="fr-FR" sz="1200" b="0" i="0" u="none" strike="noStrike" kern="1200" dirty="0">
                <a:solidFill>
                  <a:schemeClr val="tx1"/>
                </a:solidFill>
                <a:effectLst/>
                <a:latin typeface="+mn-lt"/>
                <a:ea typeface="+mn-ea"/>
                <a:cs typeface="+mn-cs"/>
              </a:rPr>
              <a:t> change.</a:t>
            </a:r>
            <a:endParaRPr lang="en-US" dirty="0"/>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11</a:t>
            </a:fld>
            <a:endParaRPr lang="fr-FR"/>
          </a:p>
        </p:txBody>
      </p:sp>
    </p:spTree>
    <p:extLst>
      <p:ext uri="{BB962C8B-B14F-4D97-AF65-F5344CB8AC3E}">
        <p14:creationId xmlns:p14="http://schemas.microsoft.com/office/powerpoint/2010/main" val="421093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err="1">
                <a:solidFill>
                  <a:schemeClr val="tx1"/>
                </a:solidFill>
                <a:effectLst/>
                <a:latin typeface="+mn-lt"/>
                <a:ea typeface="+mn-ea"/>
                <a:cs typeface="+mn-cs"/>
              </a:rPr>
              <a:t>Enhanced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cooperation</a:t>
            </a:r>
            <a:r>
              <a:rPr lang="fr-FR" sz="1200" b="0" i="0" u="none" strike="noStrike" kern="1200" dirty="0">
                <a:solidFill>
                  <a:schemeClr val="tx1"/>
                </a:solidFill>
                <a:effectLst/>
                <a:latin typeface="+mn-lt"/>
                <a:ea typeface="+mn-ea"/>
                <a:cs typeface="+mn-cs"/>
              </a:rPr>
              <a:t>, coordination, and communication </a:t>
            </a:r>
            <a:r>
              <a:rPr lang="fr-FR" sz="1200" b="0" i="0" u="none" strike="noStrike" kern="1200" dirty="0" err="1">
                <a:solidFill>
                  <a:schemeClr val="tx1"/>
                </a:solidFill>
                <a:effectLst/>
                <a:latin typeface="+mn-lt"/>
                <a:ea typeface="+mn-ea"/>
                <a:cs typeface="+mn-cs"/>
              </a:rPr>
              <a:t>between</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stakeholders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including</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private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sector</a:t>
            </a:r>
            <a:r>
              <a:rPr lang="fr-FR" sz="1200" b="0" i="0" u="none" strike="noStrike" kern="1200" dirty="0">
                <a:solidFill>
                  <a:schemeClr val="tx1"/>
                </a:solidFill>
                <a:effectLst/>
                <a:latin typeface="+mn-lt"/>
                <a:ea typeface="+mn-ea"/>
                <a:cs typeface="+mn-cs"/>
              </a:rPr>
              <a:t>, in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science, </a:t>
            </a:r>
            <a:r>
              <a:rPr lang="fr-FR" sz="1200" b="0" i="0" u="none" strike="noStrike" kern="1200" dirty="0" err="1">
                <a:solidFill>
                  <a:schemeClr val="tx1"/>
                </a:solidFill>
                <a:effectLst/>
                <a:latin typeface="+mn-lt"/>
                <a:ea typeface="+mn-ea"/>
                <a:cs typeface="+mn-cs"/>
              </a:rPr>
              <a:t>with</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faster</a:t>
            </a:r>
            <a:r>
              <a:rPr lang="fr-FR" sz="1200" b="0" i="0" u="none" strike="noStrike" kern="1200" dirty="0">
                <a:solidFill>
                  <a:schemeClr val="tx1"/>
                </a:solidFill>
                <a:effectLst/>
                <a:latin typeface="+mn-lt"/>
                <a:ea typeface="+mn-ea"/>
                <a:cs typeface="+mn-cs"/>
              </a:rPr>
              <a:t> and more effective </a:t>
            </a:r>
            <a:r>
              <a:rPr lang="fr-FR" sz="1200" b="0" i="0" u="none" strike="noStrike" kern="1200" dirty="0" err="1">
                <a:solidFill>
                  <a:schemeClr val="tx1"/>
                </a:solidFill>
                <a:effectLst/>
                <a:latin typeface="+mn-lt"/>
                <a:ea typeface="+mn-ea"/>
                <a:cs typeface="+mn-cs"/>
              </a:rPr>
              <a:t>delivery</a:t>
            </a:r>
            <a:r>
              <a:rPr lang="fr-FR" sz="1200" b="0" i="0" u="none" strike="noStrike" kern="1200" dirty="0">
                <a:solidFill>
                  <a:schemeClr val="tx1"/>
                </a:solidFill>
                <a:effectLst/>
                <a:latin typeface="+mn-lt"/>
                <a:ea typeface="+mn-ea"/>
                <a:cs typeface="+mn-cs"/>
              </a:rPr>
              <a:t> of new and </a:t>
            </a:r>
            <a:r>
              <a:rPr lang="fr-FR" sz="1200" b="0" i="0" u="none" strike="noStrike" kern="1200" dirty="0" err="1">
                <a:solidFill>
                  <a:schemeClr val="tx1"/>
                </a:solidFill>
                <a:effectLst/>
                <a:latin typeface="+mn-lt"/>
                <a:ea typeface="+mn-ea"/>
                <a:cs typeface="+mn-cs"/>
              </a:rPr>
              <a:t>existing</a:t>
            </a:r>
            <a:r>
              <a:rPr lang="fr-FR" sz="1200" b="0" i="0" u="none" strike="noStrike" kern="1200" dirty="0">
                <a:solidFill>
                  <a:schemeClr val="tx1"/>
                </a:solidFill>
                <a:effectLst/>
                <a:latin typeface="+mn-lt"/>
                <a:ea typeface="+mn-ea"/>
                <a:cs typeface="+mn-cs"/>
              </a:rPr>
              <a:t> knowledge to </a:t>
            </a:r>
            <a:r>
              <a:rPr lang="fr-FR" sz="1200" b="0" i="0" u="none" strike="noStrike" kern="1200" dirty="0" err="1">
                <a:solidFill>
                  <a:schemeClr val="tx1"/>
                </a:solidFill>
                <a:effectLst/>
                <a:latin typeface="+mn-lt"/>
                <a:ea typeface="+mn-ea"/>
                <a:cs typeface="+mn-cs"/>
              </a:rPr>
              <a:t>policy</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decision-makers</a:t>
            </a:r>
            <a:r>
              <a:rPr lang="fr-FR" sz="1200" b="0" i="0" u="none" strike="noStrike" kern="1200" dirty="0">
                <a:solidFill>
                  <a:schemeClr val="tx1"/>
                </a:solidFill>
                <a:effectLst/>
                <a:latin typeface="+mn-lt"/>
                <a:ea typeface="+mn-ea"/>
                <a:cs typeface="+mn-cs"/>
              </a:rPr>
              <a:t> in the </a:t>
            </a:r>
            <a:r>
              <a:rPr lang="fr-FR" sz="1200" b="0" i="0" u="none" strike="noStrike" kern="1200" dirty="0" err="1">
                <a:solidFill>
                  <a:schemeClr val="tx1"/>
                </a:solidFill>
                <a:effectLst/>
                <a:latin typeface="+mn-lt"/>
                <a:ea typeface="+mn-ea"/>
                <a:cs typeface="+mn-cs"/>
              </a:rPr>
              <a:t>context</a:t>
            </a:r>
            <a:r>
              <a:rPr lang="fr-FR" sz="1200" b="0" i="0" u="none" strike="noStrike" kern="1200" dirty="0">
                <a:solidFill>
                  <a:schemeClr val="tx1"/>
                </a:solidFill>
                <a:effectLst/>
                <a:latin typeface="+mn-lt"/>
                <a:ea typeface="+mn-ea"/>
                <a:cs typeface="+mn-cs"/>
              </a:rPr>
              <a:t> of the 2030 Agenda, and </a:t>
            </a:r>
            <a:r>
              <a:rPr lang="fr-FR" sz="1200" b="0" i="0" u="none" strike="noStrike" kern="1200" dirty="0" err="1">
                <a:solidFill>
                  <a:schemeClr val="tx1"/>
                </a:solidFill>
                <a:effectLst/>
                <a:latin typeface="+mn-lt"/>
                <a:ea typeface="+mn-ea"/>
                <a:cs typeface="+mn-cs"/>
              </a:rPr>
              <a:t>beyond</a:t>
            </a:r>
            <a:r>
              <a:rPr lang="fr-FR" sz="1200" b="0" i="0" u="none" strike="noStrike" kern="1200" dirty="0">
                <a:solidFill>
                  <a:schemeClr val="tx1"/>
                </a:solidFill>
                <a:effectLst/>
                <a:latin typeface="+mn-lt"/>
                <a:ea typeface="+mn-ea"/>
                <a:cs typeface="+mn-cs"/>
              </a:rPr>
              <a:t>.</a:t>
            </a:r>
          </a:p>
          <a:p>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Focus</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will</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be</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placed</a:t>
            </a:r>
            <a:r>
              <a:rPr lang="fr-FR" sz="1200" b="0" i="0" u="none" strike="noStrike" kern="1200" baseline="0" dirty="0">
                <a:solidFill>
                  <a:schemeClr val="tx1"/>
                </a:solidFill>
                <a:effectLst/>
                <a:latin typeface="+mn-lt"/>
                <a:ea typeface="+mn-ea"/>
                <a:cs typeface="+mn-cs"/>
              </a:rPr>
              <a:t> on infrastructure and data system </a:t>
            </a:r>
            <a:r>
              <a:rPr lang="fr-FR" sz="1200" b="0" i="0" u="none" strike="noStrike" kern="1200" baseline="0" dirty="0" err="1">
                <a:solidFill>
                  <a:schemeClr val="tx1"/>
                </a:solidFill>
                <a:effectLst/>
                <a:latin typeface="+mn-lt"/>
                <a:ea typeface="+mn-ea"/>
                <a:cs typeface="+mn-cs"/>
              </a:rPr>
              <a:t>that</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make</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this</a:t>
            </a:r>
            <a:r>
              <a:rPr lang="fr-FR" sz="1200" b="0" i="0" u="none" strike="noStrike" kern="1200" baseline="0" dirty="0">
                <a:solidFill>
                  <a:schemeClr val="tx1"/>
                </a:solidFill>
                <a:effectLst/>
                <a:latin typeface="+mn-lt"/>
                <a:ea typeface="+mn-ea"/>
                <a:cs typeface="+mn-cs"/>
              </a:rPr>
              <a:t> information </a:t>
            </a:r>
            <a:r>
              <a:rPr lang="fr-FR" sz="1200" b="0" i="0" u="none" strike="noStrike" kern="1200" baseline="0" dirty="0" err="1">
                <a:solidFill>
                  <a:schemeClr val="tx1"/>
                </a:solidFill>
                <a:effectLst/>
                <a:latin typeface="+mn-lt"/>
                <a:ea typeface="+mn-ea"/>
                <a:cs typeface="+mn-cs"/>
              </a:rPr>
              <a:t>available</a:t>
            </a:r>
            <a:r>
              <a:rPr lang="fr-FR" sz="1200" b="0" i="0" u="none" strike="noStrike" kern="1200" baseline="0" dirty="0">
                <a:solidFill>
                  <a:schemeClr val="tx1"/>
                </a:solidFill>
                <a:effectLst/>
                <a:latin typeface="+mn-lt"/>
                <a:ea typeface="+mn-ea"/>
                <a:cs typeface="+mn-cs"/>
              </a:rPr>
              <a:t> to all. </a:t>
            </a:r>
            <a:endParaRPr lang="en-US" dirty="0"/>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12</a:t>
            </a:fld>
            <a:endParaRPr lang="fr-FR"/>
          </a:p>
        </p:txBody>
      </p:sp>
    </p:spTree>
    <p:extLst>
      <p:ext uri="{BB962C8B-B14F-4D97-AF65-F5344CB8AC3E}">
        <p14:creationId xmlns:p14="http://schemas.microsoft.com/office/powerpoint/2010/main" val="214273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Decade will empower decision-makers with Science solutions.</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13</a:t>
            </a:fld>
            <a:endParaRPr lang="fr-FR"/>
          </a:p>
        </p:txBody>
      </p:sp>
    </p:spTree>
    <p:extLst>
      <p:ext uri="{BB962C8B-B14F-4D97-AF65-F5344CB8AC3E}">
        <p14:creationId xmlns:p14="http://schemas.microsoft.com/office/powerpoint/2010/main" val="73878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0" i="0" u="none" strike="noStrike" kern="1200" dirty="0">
                <a:solidFill>
                  <a:schemeClr val="tx1"/>
                </a:solidFill>
                <a:effectLst/>
                <a:latin typeface="+mn-lt"/>
                <a:ea typeface="+mn-ea"/>
                <a:cs typeface="+mn-cs"/>
              </a:rPr>
              <a:t>10 </a:t>
            </a:r>
            <a:r>
              <a:rPr lang="fr-FR" sz="1200" b="0" i="0" u="none" strike="noStrike" kern="1200" dirty="0" err="1">
                <a:solidFill>
                  <a:schemeClr val="tx1"/>
                </a:solidFill>
                <a:effectLst/>
                <a:latin typeface="+mn-lt"/>
                <a:ea typeface="+mn-ea"/>
                <a:cs typeface="+mn-cs"/>
              </a:rPr>
              <a:t>years</a:t>
            </a:r>
            <a:endParaRPr lang="fr-FR" b="0" dirty="0">
              <a:effectLst/>
            </a:endParaRPr>
          </a:p>
          <a:p>
            <a:pPr rtl="0"/>
            <a:r>
              <a:rPr lang="fr-FR" sz="1200" b="0" i="0" u="none" strike="noStrike" kern="1200" dirty="0">
                <a:solidFill>
                  <a:schemeClr val="tx1"/>
                </a:solidFill>
                <a:effectLst/>
                <a:latin typeface="+mn-lt"/>
                <a:ea typeface="+mn-ea"/>
                <a:cs typeface="+mn-cs"/>
              </a:rPr>
              <a:t>Collective, global effort, </a:t>
            </a:r>
            <a:r>
              <a:rPr lang="fr-FR" sz="1200" b="0" i="0" u="none" strike="noStrike" kern="1200" dirty="0" err="1">
                <a:solidFill>
                  <a:schemeClr val="tx1"/>
                </a:solidFill>
                <a:effectLst/>
                <a:latin typeface="+mn-lt"/>
                <a:ea typeface="+mn-ea"/>
                <a:cs typeface="+mn-cs"/>
              </a:rPr>
              <a:t>etc</a:t>
            </a:r>
            <a:endParaRPr lang="fr-FR" b="0" dirty="0">
              <a:effectLst/>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14</a:t>
            </a:fld>
            <a:endParaRPr lang="fr-FR"/>
          </a:p>
        </p:txBody>
      </p:sp>
    </p:spTree>
    <p:extLst>
      <p:ext uri="{BB962C8B-B14F-4D97-AF65-F5344CB8AC3E}">
        <p14:creationId xmlns:p14="http://schemas.microsoft.com/office/powerpoint/2010/main" val="331646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a:t>
            </a:r>
            <a:r>
              <a:rPr lang="en-US" baseline="0" dirty="0"/>
              <a:t>called upon IOC </a:t>
            </a:r>
            <a:r>
              <a:rPr lang="en-US" i="1" baseline="0" dirty="0"/>
              <a:t>(please explain very briefly what is IOC)</a:t>
            </a:r>
            <a:r>
              <a:rPr lang="en-US" baseline="0" dirty="0"/>
              <a:t> to prepare an implementation plan for the Decade in consultation with Member States, specialized agencies, funds, </a:t>
            </a:r>
            <a:r>
              <a:rPr lang="en-US" baseline="0" dirty="0" err="1"/>
              <a:t>programmes</a:t>
            </a:r>
            <a:r>
              <a:rPr lang="en-US" baseline="0" dirty="0"/>
              <a:t> and bodies of the United Nations, as well as other intergovernmental </a:t>
            </a:r>
            <a:r>
              <a:rPr lang="en-US" baseline="0" dirty="0" err="1"/>
              <a:t>organisations</a:t>
            </a:r>
            <a:r>
              <a:rPr lang="en-US" baseline="0" dirty="0"/>
              <a:t>, non-governmental </a:t>
            </a:r>
            <a:r>
              <a:rPr lang="en-US" baseline="0" dirty="0" err="1"/>
              <a:t>organisations</a:t>
            </a:r>
            <a:r>
              <a:rPr lang="en-US" baseline="0" dirty="0"/>
              <a:t> and relevant stakeholders. </a:t>
            </a:r>
          </a:p>
          <a:p>
            <a:endParaRPr lang="en-US" baseline="0" dirty="0"/>
          </a:p>
          <a:p>
            <a:r>
              <a:rPr lang="en-US" baseline="0" dirty="0"/>
              <a:t>The Implementation Plan will include the following elements : </a:t>
            </a:r>
          </a:p>
          <a:p>
            <a:pPr marL="171450" indent="-171450">
              <a:buFont typeface="Arial" panose="020B0604020202020204" pitchFamily="34" charset="0"/>
              <a:buChar char="•"/>
            </a:pPr>
            <a:r>
              <a:rPr lang="en-US" baseline="0" dirty="0"/>
              <a:t>An </a:t>
            </a:r>
            <a:r>
              <a:rPr lang="en-US" b="1" baseline="0" dirty="0"/>
              <a:t>international Science plan </a:t>
            </a:r>
            <a:r>
              <a:rPr lang="en-US" b="0" baseline="0" dirty="0"/>
              <a:t>that will define key issues, priority scientific questions of high relevance to sustainable development (Agenda 2030) and will propose scientific themes and outcomes to structure the implementation of the Decade. The Science Plan should also define the modalities for synthesizing the results of research activities undertaken during the Decade;</a:t>
            </a:r>
          </a:p>
          <a:p>
            <a:pPr marL="171450" indent="-171450">
              <a:buFont typeface="Arial" panose="020B0604020202020204" pitchFamily="34" charset="0"/>
              <a:buChar char="•"/>
            </a:pPr>
            <a:r>
              <a:rPr lang="en-US" b="0" baseline="0" dirty="0"/>
              <a:t>A </a:t>
            </a:r>
            <a:r>
              <a:rPr lang="en-US" b="1" baseline="0" dirty="0"/>
              <a:t>Capacity Development Plan </a:t>
            </a:r>
            <a:r>
              <a:rPr lang="en-US" b="0" baseline="0" dirty="0"/>
              <a:t>with the objective to greatly improve the scientific knowledge base, transfer of marine technology, and education in regions and for groups that are presently limited in capacity and capability, especially SIDS and LDCs. The Plan will provide detail on the strategy and actions needed to significantly enhance the opportunities and equitable access to economic benefits arising from marine resources and technology, including from areas beyond national jurisdiction;</a:t>
            </a:r>
          </a:p>
          <a:p>
            <a:pPr marL="171450" indent="-171450">
              <a:buFont typeface="Arial" panose="020B0604020202020204" pitchFamily="34" charset="0"/>
              <a:buChar char="•"/>
            </a:pPr>
            <a:r>
              <a:rPr lang="en-US" b="0" baseline="0" dirty="0"/>
              <a:t>A </a:t>
            </a:r>
            <a:r>
              <a:rPr lang="en-US" b="1" baseline="0" dirty="0"/>
              <a:t>Resource mobilization Plan/Business Plan </a:t>
            </a:r>
            <a:r>
              <a:rPr lang="en-US" b="0" baseline="0" dirty="0"/>
              <a:t>which will describe the Decade specific financial mechanisms as the success of the Decade will depend on its financing;</a:t>
            </a:r>
          </a:p>
          <a:p>
            <a:pPr marL="171450" indent="-171450">
              <a:buFont typeface="Arial" panose="020B0604020202020204" pitchFamily="34" charset="0"/>
              <a:buChar char="•"/>
            </a:pPr>
            <a:r>
              <a:rPr lang="en-US" b="0" baseline="0" dirty="0"/>
              <a:t>A </a:t>
            </a:r>
            <a:r>
              <a:rPr lang="en-US" b="1" baseline="0" dirty="0"/>
              <a:t>Communication and Engagement Plan </a:t>
            </a:r>
            <a:r>
              <a:rPr lang="en-US" b="0" baseline="0" dirty="0"/>
              <a:t>that will define the networking tools to investigate for the challenge of networking Decade scientists, describe the Decade branding, designate spokespeople for the Decade and the dedicated resources, use of web-based or other modern forms of communications. The Engagement Plan will </a:t>
            </a:r>
            <a:r>
              <a:rPr lang="en-US" b="0" baseline="0" dirty="0" err="1"/>
              <a:t>emphasise</a:t>
            </a:r>
            <a:r>
              <a:rPr lang="en-US" b="0" baseline="0" dirty="0"/>
              <a:t> engagement and involvement and the value the Decade may provide for the identified stakeholders. </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15</a:t>
            </a:fld>
            <a:endParaRPr lang="fr-FR"/>
          </a:p>
        </p:txBody>
      </p:sp>
    </p:spTree>
    <p:extLst>
      <p:ext uri="{BB962C8B-B14F-4D97-AF65-F5344CB8AC3E}">
        <p14:creationId xmlns:p14="http://schemas.microsoft.com/office/powerpoint/2010/main" val="2998318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Decade will be a participative and transformative process </a:t>
            </a:r>
          </a:p>
        </p:txBody>
      </p:sp>
      <p:sp>
        <p:nvSpPr>
          <p:cNvPr id="4" name="Slide Number Placeholder 3"/>
          <p:cNvSpPr>
            <a:spLocks noGrp="1"/>
          </p:cNvSpPr>
          <p:nvPr>
            <p:ph type="sldNum" sz="quarter" idx="10"/>
          </p:nvPr>
        </p:nvSpPr>
        <p:spPr/>
        <p:txBody>
          <a:bodyPr/>
          <a:lstStyle/>
          <a:p>
            <a:fld id="{DF764320-C8CE-3D44-918B-6A6D8B336FE5}" type="slidenum">
              <a:rPr lang="fr-FR" smtClean="0"/>
              <a:t>16</a:t>
            </a:fld>
            <a:endParaRPr lang="fr-FR"/>
          </a:p>
        </p:txBody>
      </p:sp>
    </p:spTree>
    <p:extLst>
      <p:ext uri="{BB962C8B-B14F-4D97-AF65-F5344CB8AC3E}">
        <p14:creationId xmlns:p14="http://schemas.microsoft.com/office/powerpoint/2010/main" val="725642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F764320-C8CE-3D44-918B-6A6D8B336FE5}" type="slidenum">
              <a:rPr lang="fr-FR" smtClean="0"/>
              <a:t>17</a:t>
            </a:fld>
            <a:endParaRPr lang="fr-FR"/>
          </a:p>
        </p:txBody>
      </p:sp>
    </p:spTree>
    <p:extLst>
      <p:ext uri="{BB962C8B-B14F-4D97-AF65-F5344CB8AC3E}">
        <p14:creationId xmlns:p14="http://schemas.microsoft.com/office/powerpoint/2010/main" val="645649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The </a:t>
            </a:r>
            <a:r>
              <a:rPr lang="fr-FR" dirty="0" err="1"/>
              <a:t>overall</a:t>
            </a:r>
            <a:r>
              <a:rPr lang="fr-FR" dirty="0"/>
              <a:t> formulation of the </a:t>
            </a:r>
            <a:r>
              <a:rPr lang="fr-FR" dirty="0" err="1"/>
              <a:t>Decade’s</a:t>
            </a:r>
            <a:r>
              <a:rPr lang="fr-FR" dirty="0"/>
              <a:t> </a:t>
            </a:r>
            <a:r>
              <a:rPr lang="fr-FR" dirty="0" err="1"/>
              <a:t>Implementation</a:t>
            </a:r>
            <a:r>
              <a:rPr lang="fr-FR" dirty="0"/>
              <a:t> Plan (IP) </a:t>
            </a:r>
            <a:r>
              <a:rPr lang="fr-FR" dirty="0" err="1"/>
              <a:t>will</a:t>
            </a:r>
            <a:r>
              <a:rPr lang="fr-FR" dirty="0"/>
              <a:t> </a:t>
            </a:r>
            <a:r>
              <a:rPr lang="fr-FR" dirty="0" err="1"/>
              <a:t>be</a:t>
            </a:r>
            <a:r>
              <a:rPr lang="fr-FR" dirty="0"/>
              <a:t> </a:t>
            </a:r>
            <a:r>
              <a:rPr lang="fr-FR" dirty="0" err="1"/>
              <a:t>supported</a:t>
            </a:r>
            <a:r>
              <a:rPr lang="fr-FR" dirty="0"/>
              <a:t> </a:t>
            </a:r>
            <a:r>
              <a:rPr lang="fr-FR" dirty="0" err="1"/>
              <a:t>through</a:t>
            </a:r>
            <a:r>
              <a:rPr lang="fr-FR" baseline="0" dirty="0"/>
              <a:t> </a:t>
            </a:r>
            <a:r>
              <a:rPr lang="fr-FR" baseline="0" dirty="0" err="1"/>
              <a:t>two</a:t>
            </a:r>
            <a:r>
              <a:rPr lang="fr-FR" baseline="0" dirty="0"/>
              <a:t> </a:t>
            </a:r>
            <a:r>
              <a:rPr lang="fr-FR" baseline="0" dirty="0" err="1"/>
              <a:t>interlinked</a:t>
            </a:r>
            <a:r>
              <a:rPr lang="fr-FR" baseline="0" dirty="0"/>
              <a:t> </a:t>
            </a:r>
            <a:r>
              <a:rPr lang="fr-FR" baseline="0" dirty="0" err="1"/>
              <a:t>mechanims</a:t>
            </a:r>
            <a:r>
              <a:rPr lang="fr-FR" baseline="0" dirty="0"/>
              <a:t>, </a:t>
            </a:r>
            <a:r>
              <a:rPr lang="fr-FR" baseline="0" dirty="0" err="1"/>
              <a:t>namely</a:t>
            </a:r>
            <a:r>
              <a:rPr lang="fr-FR" baseline="0" dirty="0"/>
              <a:t>:</a:t>
            </a:r>
          </a:p>
          <a:p>
            <a:pPr marL="171450" indent="-171450">
              <a:buFontTx/>
              <a:buChar char="-"/>
            </a:pPr>
            <a:r>
              <a:rPr lang="fr-FR" baseline="0" dirty="0"/>
              <a:t>An </a:t>
            </a:r>
            <a:r>
              <a:rPr lang="fr-FR" baseline="0" dirty="0" err="1"/>
              <a:t>Executive</a:t>
            </a:r>
            <a:r>
              <a:rPr lang="fr-FR" baseline="0" dirty="0"/>
              <a:t> Planning Group (EPG) </a:t>
            </a:r>
            <a:r>
              <a:rPr lang="fr-FR" baseline="0" dirty="0" err="1"/>
              <a:t>composed</a:t>
            </a:r>
            <a:r>
              <a:rPr lang="fr-FR" baseline="0" dirty="0"/>
              <a:t> of </a:t>
            </a:r>
            <a:r>
              <a:rPr lang="fr-FR" baseline="0" dirty="0" err="1"/>
              <a:t>appointed</a:t>
            </a:r>
            <a:r>
              <a:rPr lang="fr-FR" baseline="0" dirty="0"/>
              <a:t> experts and </a:t>
            </a:r>
            <a:r>
              <a:rPr lang="fr-FR" baseline="0" dirty="0" err="1"/>
              <a:t>serving</a:t>
            </a:r>
            <a:r>
              <a:rPr lang="fr-FR" baseline="0" dirty="0"/>
              <a:t> as an expert </a:t>
            </a:r>
            <a:r>
              <a:rPr lang="fr-FR" baseline="0" dirty="0" err="1"/>
              <a:t>advisory</a:t>
            </a:r>
            <a:r>
              <a:rPr lang="fr-FR" baseline="0" dirty="0"/>
              <a:t> body to the IOC </a:t>
            </a:r>
            <a:r>
              <a:rPr lang="fr-FR" baseline="0" dirty="0" err="1"/>
              <a:t>governing</a:t>
            </a:r>
            <a:r>
              <a:rPr lang="fr-FR" baseline="0" dirty="0"/>
              <a:t> bodies to support the </a:t>
            </a:r>
            <a:r>
              <a:rPr lang="fr-FR" baseline="0" dirty="0" err="1"/>
              <a:t>development</a:t>
            </a:r>
            <a:r>
              <a:rPr lang="fr-FR" baseline="0" dirty="0"/>
              <a:t> of an IP for the </a:t>
            </a:r>
            <a:r>
              <a:rPr lang="fr-FR" baseline="0" dirty="0" err="1"/>
              <a:t>Decade</a:t>
            </a:r>
            <a:r>
              <a:rPr lang="fr-FR" baseline="0" dirty="0"/>
              <a:t> and the </a:t>
            </a:r>
            <a:r>
              <a:rPr lang="fr-FR" baseline="0" dirty="0" err="1"/>
              <a:t>delivery</a:t>
            </a:r>
            <a:r>
              <a:rPr lang="fr-FR" baseline="0" dirty="0"/>
              <a:t> of </a:t>
            </a:r>
            <a:r>
              <a:rPr lang="fr-FR" baseline="0" dirty="0" err="1"/>
              <a:t>other</a:t>
            </a:r>
            <a:r>
              <a:rPr lang="fr-FR" baseline="0" dirty="0"/>
              <a:t> </a:t>
            </a:r>
            <a:r>
              <a:rPr lang="fr-FR" baseline="0" dirty="0" err="1"/>
              <a:t>activities</a:t>
            </a:r>
            <a:r>
              <a:rPr lang="fr-FR" baseline="0" dirty="0"/>
              <a:t>;</a:t>
            </a:r>
          </a:p>
          <a:p>
            <a:pPr marL="171450" indent="-171450">
              <a:buFontTx/>
              <a:buChar char="-"/>
            </a:pPr>
            <a:r>
              <a:rPr lang="fr-FR" baseline="0" dirty="0"/>
              <a:t>A </a:t>
            </a:r>
            <a:r>
              <a:rPr lang="fr-FR" baseline="0" dirty="0" err="1"/>
              <a:t>stakeholder</a:t>
            </a:r>
            <a:r>
              <a:rPr lang="fr-FR" baseline="0" dirty="0"/>
              <a:t> Forum </a:t>
            </a:r>
            <a:r>
              <a:rPr lang="fr-FR" baseline="0" dirty="0" err="1"/>
              <a:t>composed</a:t>
            </a:r>
            <a:r>
              <a:rPr lang="fr-FR" baseline="0" dirty="0"/>
              <a:t> of </a:t>
            </a:r>
            <a:r>
              <a:rPr lang="fr-FR" baseline="0" dirty="0" err="1"/>
              <a:t>institutional</a:t>
            </a:r>
            <a:r>
              <a:rPr lang="fr-FR" baseline="0" dirty="0"/>
              <a:t> </a:t>
            </a:r>
            <a:r>
              <a:rPr lang="fr-FR" baseline="0" dirty="0" err="1"/>
              <a:t>members</a:t>
            </a:r>
            <a:r>
              <a:rPr lang="fr-FR" baseline="0" dirty="0"/>
              <a:t> </a:t>
            </a:r>
            <a:r>
              <a:rPr lang="fr-FR" baseline="0" dirty="0" err="1"/>
              <a:t>representing</a:t>
            </a:r>
            <a:r>
              <a:rPr lang="fr-FR" baseline="0" dirty="0"/>
              <a:t> </a:t>
            </a:r>
            <a:r>
              <a:rPr lang="fr-FR" baseline="0" dirty="0" err="1"/>
              <a:t>various</a:t>
            </a:r>
            <a:r>
              <a:rPr lang="fr-FR" baseline="0" dirty="0"/>
              <a:t> </a:t>
            </a:r>
            <a:r>
              <a:rPr lang="fr-FR" baseline="0" dirty="0" err="1"/>
              <a:t>interest</a:t>
            </a:r>
            <a:r>
              <a:rPr lang="fr-FR" baseline="0" dirty="0"/>
              <a:t> groups, </a:t>
            </a:r>
            <a:r>
              <a:rPr lang="fr-FR" baseline="0" dirty="0" err="1"/>
              <a:t>acts</a:t>
            </a:r>
            <a:r>
              <a:rPr lang="fr-FR" baseline="0" dirty="0"/>
              <a:t> as a consultative body to the IOC </a:t>
            </a:r>
            <a:r>
              <a:rPr lang="fr-FR" baseline="0" dirty="0" err="1"/>
              <a:t>goberning</a:t>
            </a:r>
            <a:r>
              <a:rPr lang="fr-FR" baseline="0" dirty="0"/>
              <a:t> bodies, and </a:t>
            </a:r>
            <a:r>
              <a:rPr lang="fr-FR" baseline="0" dirty="0" err="1"/>
              <a:t>aims</a:t>
            </a:r>
            <a:r>
              <a:rPr lang="fr-FR" baseline="0" dirty="0"/>
              <a:t> to engage a </a:t>
            </a:r>
            <a:r>
              <a:rPr lang="fr-FR" baseline="0" dirty="0" err="1"/>
              <a:t>wide</a:t>
            </a:r>
            <a:r>
              <a:rPr lang="fr-FR" baseline="0" dirty="0"/>
              <a:t> range of relevant </a:t>
            </a:r>
            <a:r>
              <a:rPr lang="fr-FR" baseline="0" dirty="0" err="1"/>
              <a:t>stakeholders</a:t>
            </a:r>
            <a:r>
              <a:rPr lang="fr-FR" baseline="0" dirty="0"/>
              <a:t>. </a:t>
            </a:r>
          </a:p>
          <a:p>
            <a:pPr marL="0" indent="0">
              <a:buFontTx/>
              <a:buNone/>
            </a:pPr>
            <a:endParaRPr lang="fr-FR" baseline="0" dirty="0"/>
          </a:p>
          <a:p>
            <a:pPr marL="0" indent="0">
              <a:buFontTx/>
              <a:buNone/>
            </a:pPr>
            <a:r>
              <a:rPr lang="fr-FR" baseline="0" dirty="0"/>
              <a:t>IOC </a:t>
            </a:r>
            <a:r>
              <a:rPr lang="fr-FR" baseline="0" dirty="0" err="1"/>
              <a:t>Secretariat</a:t>
            </a:r>
            <a:r>
              <a:rPr lang="fr-FR" baseline="0" dirty="0"/>
              <a:t> </a:t>
            </a:r>
            <a:r>
              <a:rPr lang="fr-FR" baseline="0" dirty="0" err="1"/>
              <a:t>will</a:t>
            </a:r>
            <a:r>
              <a:rPr lang="fr-FR" baseline="0" dirty="0"/>
              <a:t> </a:t>
            </a:r>
            <a:r>
              <a:rPr lang="fr-FR" baseline="0" dirty="0" err="1"/>
              <a:t>provide</a:t>
            </a:r>
            <a:r>
              <a:rPr lang="fr-FR" baseline="0" dirty="0"/>
              <a:t> administrative, </a:t>
            </a:r>
            <a:r>
              <a:rPr lang="fr-FR" baseline="0" dirty="0" err="1"/>
              <a:t>technical</a:t>
            </a:r>
            <a:r>
              <a:rPr lang="fr-FR" baseline="0" dirty="0"/>
              <a:t> and </a:t>
            </a:r>
            <a:r>
              <a:rPr lang="fr-FR" baseline="0" dirty="0" err="1"/>
              <a:t>editorial</a:t>
            </a:r>
            <a:r>
              <a:rPr lang="fr-FR" baseline="0" dirty="0"/>
              <a:t> support to the Planning Group. The IOC </a:t>
            </a:r>
            <a:r>
              <a:rPr lang="fr-FR" baseline="0" dirty="0" err="1"/>
              <a:t>Executive</a:t>
            </a:r>
            <a:r>
              <a:rPr lang="fr-FR" baseline="0" dirty="0"/>
              <a:t> </a:t>
            </a:r>
            <a:r>
              <a:rPr lang="fr-FR" baseline="0" dirty="0" err="1"/>
              <a:t>Secretary</a:t>
            </a:r>
            <a:r>
              <a:rPr lang="fr-FR" baseline="0" dirty="0"/>
              <a:t> </a:t>
            </a:r>
            <a:r>
              <a:rPr lang="fr-FR" baseline="0" dirty="0" err="1"/>
              <a:t>will</a:t>
            </a:r>
            <a:r>
              <a:rPr lang="fr-FR" baseline="0" dirty="0"/>
              <a:t> </a:t>
            </a:r>
            <a:r>
              <a:rPr lang="fr-FR" baseline="0" dirty="0" err="1"/>
              <a:t>coordinate</a:t>
            </a:r>
            <a:r>
              <a:rPr lang="fr-FR" baseline="0" dirty="0"/>
              <a:t> the </a:t>
            </a:r>
            <a:r>
              <a:rPr lang="fr-FR" baseline="0" dirty="0" err="1"/>
              <a:t>work</a:t>
            </a:r>
            <a:r>
              <a:rPr lang="fr-FR" baseline="0" dirty="0"/>
              <a:t> of the Planning Group. </a:t>
            </a:r>
            <a:endParaRPr lang="fr-FR" dirty="0"/>
          </a:p>
        </p:txBody>
      </p:sp>
      <p:sp>
        <p:nvSpPr>
          <p:cNvPr id="4" name="Slide Number Placeholder 3"/>
          <p:cNvSpPr>
            <a:spLocks noGrp="1"/>
          </p:cNvSpPr>
          <p:nvPr>
            <p:ph type="sldNum" sz="quarter" idx="10"/>
          </p:nvPr>
        </p:nvSpPr>
        <p:spPr/>
        <p:txBody>
          <a:bodyPr/>
          <a:lstStyle/>
          <a:p>
            <a:fld id="{DF764320-C8CE-3D44-918B-6A6D8B336FE5}" type="slidenum">
              <a:rPr lang="fr-FR" smtClean="0"/>
              <a:t>18</a:t>
            </a:fld>
            <a:endParaRPr lang="fr-FR"/>
          </a:p>
        </p:txBody>
      </p:sp>
    </p:spTree>
    <p:extLst>
      <p:ext uri="{BB962C8B-B14F-4D97-AF65-F5344CB8AC3E}">
        <p14:creationId xmlns:p14="http://schemas.microsoft.com/office/powerpoint/2010/main" val="1194852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IOC Executive</a:t>
            </a:r>
            <a:r>
              <a:rPr lang="en-US" b="1" baseline="0" dirty="0"/>
              <a:t> Council </a:t>
            </a:r>
            <a:r>
              <a:rPr lang="en-US" baseline="0" dirty="0"/>
              <a:t>will formally established the Planning Group during its 51</a:t>
            </a:r>
            <a:r>
              <a:rPr lang="en-US" baseline="30000" dirty="0"/>
              <a:t>st</a:t>
            </a:r>
            <a:r>
              <a:rPr lang="en-US" baseline="0" dirty="0"/>
              <a:t> in July 2018.</a:t>
            </a:r>
            <a:endParaRPr lang="en-US" dirty="0"/>
          </a:p>
          <a:p>
            <a:endParaRPr lang="en-US" dirty="0"/>
          </a:p>
          <a:p>
            <a:r>
              <a:rPr lang="en-US" dirty="0"/>
              <a:t>The</a:t>
            </a:r>
            <a:r>
              <a:rPr lang="en-US" baseline="0" dirty="0"/>
              <a:t> </a:t>
            </a:r>
            <a:r>
              <a:rPr lang="en-US" b="1" baseline="0" dirty="0"/>
              <a:t>Planning Group </a:t>
            </a:r>
            <a:r>
              <a:rPr lang="en-US" baseline="0" dirty="0"/>
              <a:t>will meet at least twice during its term, once during each of the IOC intersessional </a:t>
            </a:r>
            <a:r>
              <a:rPr lang="en-US" baseline="0" dirty="0" err="1"/>
              <a:t>periodes</a:t>
            </a:r>
            <a:r>
              <a:rPr lang="en-US" baseline="0" dirty="0"/>
              <a:t> 2018-2019. Representatives of the Planning Group will be invited to share information, inter-act and receive inputs on the elements of the IP. </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Two physical meetings of the </a:t>
            </a:r>
            <a:r>
              <a:rPr lang="en-US" b="1" baseline="0" dirty="0"/>
              <a:t>Stakeholder Forum </a:t>
            </a:r>
            <a:r>
              <a:rPr lang="en-US" b="0" baseline="0" dirty="0"/>
              <a:t>will be organized, back to back with the regional meetings in the preparatory phase. </a:t>
            </a:r>
            <a:r>
              <a:rPr lang="fr-FR" baseline="0" dirty="0"/>
              <a:t>It </a:t>
            </a:r>
            <a:r>
              <a:rPr lang="fr-FR" baseline="0" dirty="0" err="1"/>
              <a:t>will</a:t>
            </a:r>
            <a:r>
              <a:rPr lang="fr-FR" baseline="0" dirty="0"/>
              <a:t> </a:t>
            </a:r>
            <a:r>
              <a:rPr lang="fr-FR" baseline="0" dirty="0" err="1"/>
              <a:t>provide</a:t>
            </a:r>
            <a:r>
              <a:rPr lang="fr-FR" baseline="0" dirty="0"/>
              <a:t> inputs </a:t>
            </a:r>
            <a:r>
              <a:rPr lang="fr-FR" baseline="0" dirty="0" err="1"/>
              <a:t>through</a:t>
            </a:r>
            <a:r>
              <a:rPr lang="fr-FR" baseline="0" dirty="0"/>
              <a:t> the expertise, </a:t>
            </a:r>
            <a:r>
              <a:rPr lang="fr-FR" baseline="0" dirty="0" err="1"/>
              <a:t>knowledge</a:t>
            </a:r>
            <a:r>
              <a:rPr lang="fr-FR" baseline="0" dirty="0"/>
              <a:t>, data, information and </a:t>
            </a:r>
            <a:r>
              <a:rPr lang="fr-FR" baseline="0" dirty="0" err="1"/>
              <a:t>capacity</a:t>
            </a:r>
            <a:r>
              <a:rPr lang="fr-FR" baseline="0" dirty="0"/>
              <a:t>-building </a:t>
            </a:r>
            <a:r>
              <a:rPr lang="fr-FR" baseline="0" dirty="0" err="1"/>
              <a:t>experience</a:t>
            </a:r>
            <a:r>
              <a:rPr lang="fr-FR" baseline="0" dirty="0"/>
              <a:t> of </a:t>
            </a:r>
            <a:r>
              <a:rPr lang="fr-FR" baseline="0" dirty="0" err="1"/>
              <a:t>its</a:t>
            </a:r>
            <a:r>
              <a:rPr lang="fr-FR" baseline="0" dirty="0"/>
              <a:t> </a:t>
            </a:r>
            <a:r>
              <a:rPr lang="fr-FR" baseline="0" dirty="0" err="1"/>
              <a:t>members</a:t>
            </a:r>
            <a:r>
              <a:rPr lang="fr-FR" baseline="0" dirty="0"/>
              <a:t> on the </a:t>
            </a:r>
            <a:r>
              <a:rPr lang="fr-FR" baseline="0" dirty="0" err="1"/>
              <a:t>work</a:t>
            </a:r>
            <a:r>
              <a:rPr lang="fr-FR" baseline="0" dirty="0"/>
              <a:t> </a:t>
            </a:r>
            <a:r>
              <a:rPr lang="fr-FR" baseline="0" dirty="0" err="1"/>
              <a:t>carried</a:t>
            </a:r>
            <a:r>
              <a:rPr lang="fr-FR" baseline="0" dirty="0"/>
              <a:t> out by the EPG.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a:t>The </a:t>
            </a:r>
            <a:r>
              <a:rPr lang="fr-FR" b="1" baseline="0" dirty="0"/>
              <a:t>IOC </a:t>
            </a:r>
            <a:r>
              <a:rPr lang="fr-FR" b="1" baseline="0" dirty="0" err="1"/>
              <a:t>Executive</a:t>
            </a:r>
            <a:r>
              <a:rPr lang="fr-FR" b="1" baseline="0" dirty="0"/>
              <a:t> Council </a:t>
            </a:r>
            <a:r>
              <a:rPr lang="fr-FR" baseline="0" dirty="0" err="1"/>
              <a:t>will</a:t>
            </a:r>
            <a:r>
              <a:rPr lang="fr-FR" baseline="0" dirty="0"/>
              <a:t> </a:t>
            </a:r>
            <a:r>
              <a:rPr lang="fr-FR" baseline="0" dirty="0" err="1"/>
              <a:t>endorse</a:t>
            </a:r>
            <a:r>
              <a:rPr lang="fr-FR" baseline="0" dirty="0"/>
              <a:t> the </a:t>
            </a:r>
            <a:r>
              <a:rPr lang="fr-FR" baseline="0" dirty="0" err="1"/>
              <a:t>Decade</a:t>
            </a:r>
            <a:r>
              <a:rPr lang="fr-FR" baseline="0" dirty="0"/>
              <a:t> </a:t>
            </a:r>
            <a:r>
              <a:rPr lang="fr-FR" baseline="0" dirty="0" err="1"/>
              <a:t>Implementation</a:t>
            </a:r>
            <a:r>
              <a:rPr lang="fr-FR" baseline="0" dirty="0"/>
              <a:t> Plan at </a:t>
            </a:r>
            <a:r>
              <a:rPr lang="fr-FR" baseline="0" dirty="0" err="1"/>
              <a:t>its</a:t>
            </a:r>
            <a:r>
              <a:rPr lang="fr-FR" baseline="0" dirty="0"/>
              <a:t> 52nd session, in 2020.</a:t>
            </a:r>
          </a:p>
          <a:p>
            <a:endParaRPr lang="en-US" b="1" dirty="0"/>
          </a:p>
        </p:txBody>
      </p:sp>
      <p:sp>
        <p:nvSpPr>
          <p:cNvPr id="4" name="Slide Number Placeholder 3"/>
          <p:cNvSpPr>
            <a:spLocks noGrp="1"/>
          </p:cNvSpPr>
          <p:nvPr>
            <p:ph type="sldNum" sz="quarter" idx="10"/>
          </p:nvPr>
        </p:nvSpPr>
        <p:spPr/>
        <p:txBody>
          <a:bodyPr/>
          <a:lstStyle/>
          <a:p>
            <a:fld id="{9605E90D-AE49-4C4E-A89B-D87E70A8DCD1}" type="slidenum">
              <a:rPr lang="en-US" smtClean="0"/>
              <a:t>19</a:t>
            </a:fld>
            <a:endParaRPr lang="en-US"/>
          </a:p>
        </p:txBody>
      </p:sp>
    </p:spTree>
    <p:extLst>
      <p:ext uri="{BB962C8B-B14F-4D97-AF65-F5344CB8AC3E}">
        <p14:creationId xmlns:p14="http://schemas.microsoft.com/office/powerpoint/2010/main" val="1537117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FR" sz="1200" b="0" i="0" u="none" strike="noStrike" kern="1200" dirty="0">
                <a:solidFill>
                  <a:schemeClr val="tx1"/>
                </a:solidFill>
                <a:effectLst/>
                <a:latin typeface="+mn-lt"/>
                <a:ea typeface="+mn-ea"/>
                <a:cs typeface="+mn-cs"/>
              </a:rPr>
              <a:t>10 </a:t>
            </a:r>
            <a:r>
              <a:rPr lang="fr-FR" sz="1200" b="0" i="0" u="none" strike="noStrike" kern="1200" dirty="0" err="1">
                <a:solidFill>
                  <a:schemeClr val="tx1"/>
                </a:solidFill>
                <a:effectLst/>
                <a:latin typeface="+mn-lt"/>
                <a:ea typeface="+mn-ea"/>
                <a:cs typeface="+mn-cs"/>
              </a:rPr>
              <a:t>years</a:t>
            </a:r>
            <a:endParaRPr lang="fr-FR" b="0" dirty="0">
              <a:effectLst/>
            </a:endParaRPr>
          </a:p>
          <a:p>
            <a:pPr rtl="0"/>
            <a:r>
              <a:rPr lang="fr-FR" sz="1200" b="0" i="0" u="none" strike="noStrike" kern="1200" dirty="0">
                <a:solidFill>
                  <a:schemeClr val="tx1"/>
                </a:solidFill>
                <a:effectLst/>
                <a:latin typeface="+mn-lt"/>
                <a:ea typeface="+mn-ea"/>
                <a:cs typeface="+mn-cs"/>
              </a:rPr>
              <a:t>Collective, global effort, </a:t>
            </a:r>
            <a:r>
              <a:rPr lang="fr-FR" sz="1200" b="0" i="0" u="none" strike="noStrike" kern="1200" dirty="0" err="1">
                <a:solidFill>
                  <a:schemeClr val="tx1"/>
                </a:solidFill>
                <a:effectLst/>
                <a:latin typeface="+mn-lt"/>
                <a:ea typeface="+mn-ea"/>
                <a:cs typeface="+mn-cs"/>
              </a:rPr>
              <a:t>etc</a:t>
            </a:r>
            <a:endParaRPr lang="fr-FR" b="0" dirty="0">
              <a:effectLst/>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2</a:t>
            </a:fld>
            <a:endParaRPr lang="fr-FR"/>
          </a:p>
        </p:txBody>
      </p:sp>
    </p:spTree>
    <p:extLst>
      <p:ext uri="{BB962C8B-B14F-4D97-AF65-F5344CB8AC3E}">
        <p14:creationId xmlns:p14="http://schemas.microsoft.com/office/powerpoint/2010/main" val="3894921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The emphasis is on the transformative approach, the way we are setting up the science agenda, articulating clearly to the needs of policy makers, ocean industries, civil society in the framework of the sustainable agenda, will hopefully lead to new partnerships delivering reformed and more effective science-based management of ocean space and resources.    </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New knowledge on current state of the science will be made available to all communities and governments, supported through appropriately scaled capacity development that provides not just tools to conduct marine science but the capacity to understand the science and use this understanding to inform society and policy makers.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20</a:t>
            </a:fld>
            <a:endParaRPr lang="fr-FR"/>
          </a:p>
        </p:txBody>
      </p:sp>
    </p:spTree>
    <p:extLst>
      <p:ext uri="{BB962C8B-B14F-4D97-AF65-F5344CB8AC3E}">
        <p14:creationId xmlns:p14="http://schemas.microsoft.com/office/powerpoint/2010/main" val="786624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 Call for inputs and contributions towards the planning phase of the Decade will be launched.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kern="1200" dirty="0" err="1">
                <a:solidFill>
                  <a:schemeClr val="tx1"/>
                </a:solidFill>
                <a:effectLst/>
                <a:latin typeface="+mn-lt"/>
                <a:ea typeface="+mn-ea"/>
                <a:cs typeface="+mn-cs"/>
              </a:rPr>
              <a:t>Contribute</a:t>
            </a:r>
            <a:r>
              <a:rPr lang="fr-FR" sz="1200" b="0" kern="1200" dirty="0">
                <a:solidFill>
                  <a:schemeClr val="tx1"/>
                </a:solidFill>
                <a:effectLst/>
                <a:latin typeface="+mn-lt"/>
                <a:ea typeface="+mn-ea"/>
                <a:cs typeface="+mn-cs"/>
              </a:rPr>
              <a:t> to the </a:t>
            </a:r>
            <a:r>
              <a:rPr lang="fr-FR" sz="1200" b="0" kern="1200" dirty="0" err="1">
                <a:solidFill>
                  <a:schemeClr val="tx1"/>
                </a:solidFill>
                <a:effectLst/>
                <a:latin typeface="+mn-lt"/>
                <a:ea typeface="+mn-ea"/>
                <a:cs typeface="+mn-cs"/>
              </a:rPr>
              <a:t>Planing</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Process</a:t>
            </a:r>
            <a:r>
              <a:rPr lang="fr-FR" sz="1200" b="0" kern="1200" dirty="0">
                <a:solidFill>
                  <a:schemeClr val="tx1"/>
                </a:solidFill>
                <a:effectLst/>
                <a:latin typeface="+mn-lt"/>
                <a:ea typeface="+mn-ea"/>
                <a:cs typeface="+mn-cs"/>
              </a:rPr>
              <a:t> : </a:t>
            </a:r>
            <a:r>
              <a:rPr lang="fr-FR" sz="1200" b="0" kern="1200" dirty="0" err="1">
                <a:solidFill>
                  <a:schemeClr val="tx1"/>
                </a:solidFill>
                <a:effectLst/>
                <a:latin typeface="+mn-lt"/>
                <a:ea typeface="+mn-ea"/>
                <a:cs typeface="+mn-cs"/>
              </a:rPr>
              <a:t>submit</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ideas</a:t>
            </a:r>
            <a:r>
              <a:rPr lang="fr-FR" sz="1200" b="0" kern="1200" baseline="0" dirty="0">
                <a:solidFill>
                  <a:schemeClr val="tx1"/>
                </a:solidFill>
                <a:effectLst/>
                <a:latin typeface="+mn-lt"/>
                <a:ea typeface="+mn-ea"/>
                <a:cs typeface="+mn-cs"/>
              </a:rPr>
              <a:t> or </a:t>
            </a:r>
            <a:r>
              <a:rPr lang="fr-FR" sz="1200" b="0" kern="1200" baseline="0" dirty="0" err="1">
                <a:solidFill>
                  <a:schemeClr val="tx1"/>
                </a:solidFill>
                <a:effectLst/>
                <a:latin typeface="+mn-lt"/>
                <a:ea typeface="+mn-ea"/>
                <a:cs typeface="+mn-cs"/>
              </a:rPr>
              <a:t>participate</a:t>
            </a:r>
            <a:r>
              <a:rPr lang="fr-FR" sz="1200" b="0" kern="1200" baseline="0" dirty="0">
                <a:solidFill>
                  <a:schemeClr val="tx1"/>
                </a:solidFill>
                <a:effectLst/>
                <a:latin typeface="+mn-lt"/>
                <a:ea typeface="+mn-ea"/>
                <a:cs typeface="+mn-cs"/>
              </a:rPr>
              <a:t> in </a:t>
            </a:r>
            <a:r>
              <a:rPr lang="fr-FR" sz="1200" b="0" kern="1200" baseline="0" dirty="0" err="1">
                <a:solidFill>
                  <a:schemeClr val="tx1"/>
                </a:solidFill>
                <a:effectLst/>
                <a:latin typeface="+mn-lt"/>
                <a:ea typeface="+mn-ea"/>
                <a:cs typeface="+mn-cs"/>
              </a:rPr>
              <a:t>Decade</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dedicated</a:t>
            </a:r>
            <a:r>
              <a:rPr lang="fr-FR" sz="1200" b="0" kern="1200" baseline="0" dirty="0">
                <a:solidFill>
                  <a:schemeClr val="tx1"/>
                </a:solidFill>
                <a:effectLst/>
                <a:latin typeface="+mn-lt"/>
                <a:ea typeface="+mn-ea"/>
                <a:cs typeface="+mn-cs"/>
              </a:rPr>
              <a:t> workshops;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kern="1200" baseline="0" dirty="0">
                <a:solidFill>
                  <a:schemeClr val="tx1"/>
                </a:solidFill>
                <a:effectLst/>
                <a:latin typeface="+mn-lt"/>
                <a:ea typeface="+mn-ea"/>
                <a:cs typeface="+mn-cs"/>
              </a:rPr>
              <a:t>Host and </a:t>
            </a:r>
            <a:r>
              <a:rPr lang="fr-FR" sz="1200" b="0" kern="1200" baseline="0" dirty="0" err="1">
                <a:solidFill>
                  <a:schemeClr val="tx1"/>
                </a:solidFill>
                <a:effectLst/>
                <a:latin typeface="+mn-lt"/>
                <a:ea typeface="+mn-ea"/>
                <a:cs typeface="+mn-cs"/>
              </a:rPr>
              <a:t>organize</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events</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consult</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stakeholders</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communicate</a:t>
            </a:r>
            <a:r>
              <a:rPr lang="fr-FR" sz="1200" b="0" kern="1200" baseline="0" dirty="0">
                <a:solidFill>
                  <a:schemeClr val="tx1"/>
                </a:solidFill>
                <a:effectLst/>
                <a:latin typeface="+mn-lt"/>
                <a:ea typeface="+mn-ea"/>
                <a:cs typeface="+mn-cs"/>
              </a:rPr>
              <a:t> about the </a:t>
            </a:r>
            <a:r>
              <a:rPr lang="fr-FR" sz="1200" b="0" kern="1200" baseline="0" dirty="0" err="1">
                <a:solidFill>
                  <a:schemeClr val="tx1"/>
                </a:solidFill>
                <a:effectLst/>
                <a:latin typeface="+mn-lt"/>
                <a:ea typeface="+mn-ea"/>
                <a:cs typeface="+mn-cs"/>
              </a:rPr>
              <a:t>Decade</a:t>
            </a:r>
            <a:r>
              <a:rPr lang="fr-FR" sz="1200" b="0" kern="1200" baseline="0" dirty="0">
                <a:solidFill>
                  <a:schemeClr val="tx1"/>
                </a:solidFill>
                <a:effectLst/>
                <a:latin typeface="+mn-lt"/>
                <a:ea typeface="+mn-ea"/>
                <a:cs typeface="+mn-cs"/>
              </a:rPr>
              <a:t> and </a:t>
            </a:r>
            <a:r>
              <a:rPr lang="fr-FR" sz="1200" b="0" kern="1200" baseline="0" dirty="0" err="1">
                <a:solidFill>
                  <a:schemeClr val="tx1"/>
                </a:solidFill>
                <a:effectLst/>
                <a:latin typeface="+mn-lt"/>
                <a:ea typeface="+mn-ea"/>
                <a:cs typeface="+mn-cs"/>
              </a:rPr>
              <a:t>identify</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opportunities</a:t>
            </a:r>
            <a:r>
              <a:rPr lang="fr-FR" sz="1200" b="0" kern="1200" baseline="0" dirty="0">
                <a:solidFill>
                  <a:schemeClr val="tx1"/>
                </a:solidFill>
                <a:effectLst/>
                <a:latin typeface="+mn-lt"/>
                <a:ea typeface="+mn-ea"/>
                <a:cs typeface="+mn-cs"/>
              </a:rPr>
              <a:t> for </a:t>
            </a:r>
            <a:r>
              <a:rPr lang="fr-FR" sz="1200" b="0" kern="1200" baseline="0" dirty="0" err="1">
                <a:solidFill>
                  <a:schemeClr val="tx1"/>
                </a:solidFill>
                <a:effectLst/>
                <a:latin typeface="+mn-lt"/>
                <a:ea typeface="+mn-ea"/>
                <a:cs typeface="+mn-cs"/>
              </a:rPr>
              <a:t>investment</a:t>
            </a:r>
            <a:r>
              <a:rPr lang="fr-FR" sz="1200" b="0" kern="1200" baseline="0" dirty="0">
                <a:solidFill>
                  <a:schemeClr val="tx1"/>
                </a:solidFill>
                <a:effectLst/>
                <a:latin typeface="+mn-lt"/>
                <a:ea typeface="+mn-ea"/>
                <a:cs typeface="+mn-cs"/>
              </a:rPr>
              <a:t> and </a:t>
            </a:r>
            <a:r>
              <a:rPr lang="fr-FR" sz="1200" b="0" kern="1200" baseline="0" dirty="0" err="1">
                <a:solidFill>
                  <a:schemeClr val="tx1"/>
                </a:solidFill>
                <a:effectLst/>
                <a:latin typeface="+mn-lt"/>
                <a:ea typeface="+mn-ea"/>
                <a:cs typeface="+mn-cs"/>
              </a:rPr>
              <a:t>resource</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mobilization</a:t>
            </a:r>
            <a:r>
              <a:rPr lang="fr-FR" sz="1200" b="0" kern="1200" baseline="0" dirty="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kern="1200" baseline="0" dirty="0" err="1">
                <a:solidFill>
                  <a:schemeClr val="tx1"/>
                </a:solidFill>
                <a:effectLst/>
                <a:latin typeface="+mn-lt"/>
                <a:ea typeface="+mn-ea"/>
                <a:cs typeface="+mn-cs"/>
              </a:rPr>
              <a:t>Provide</a:t>
            </a:r>
            <a:r>
              <a:rPr lang="fr-FR" sz="1200" b="0" kern="1200" baseline="0" dirty="0">
                <a:solidFill>
                  <a:schemeClr val="tx1"/>
                </a:solidFill>
                <a:effectLst/>
                <a:latin typeface="+mn-lt"/>
                <a:ea typeface="+mn-ea"/>
                <a:cs typeface="+mn-cs"/>
              </a:rPr>
              <a:t> staff and/or </a:t>
            </a:r>
            <a:r>
              <a:rPr lang="fr-FR" sz="1200" b="0" kern="1200" baseline="0" dirty="0" err="1">
                <a:solidFill>
                  <a:schemeClr val="tx1"/>
                </a:solidFill>
                <a:effectLst/>
                <a:latin typeface="+mn-lt"/>
                <a:ea typeface="+mn-ea"/>
                <a:cs typeface="+mn-cs"/>
              </a:rPr>
              <a:t>financial</a:t>
            </a:r>
            <a:r>
              <a:rPr lang="fr-FR" sz="1200" b="0" kern="1200" baseline="0" dirty="0">
                <a:solidFill>
                  <a:schemeClr val="tx1"/>
                </a:solidFill>
                <a:effectLst/>
                <a:latin typeface="+mn-lt"/>
                <a:ea typeface="+mn-ea"/>
                <a:cs typeface="+mn-cs"/>
              </a:rPr>
              <a:t> support : help IOC and </a:t>
            </a:r>
            <a:r>
              <a:rPr lang="fr-FR" sz="1200" b="0" kern="1200" baseline="0" dirty="0" err="1">
                <a:solidFill>
                  <a:schemeClr val="tx1"/>
                </a:solidFill>
                <a:effectLst/>
                <a:latin typeface="+mn-lt"/>
                <a:ea typeface="+mn-ea"/>
                <a:cs typeface="+mn-cs"/>
              </a:rPr>
              <a:t>its</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preparing</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activities</a:t>
            </a:r>
            <a:r>
              <a:rPr lang="fr-FR" sz="1200" b="0" kern="1200" baseline="0" dirty="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kern="1200" baseline="0" dirty="0" err="1">
                <a:solidFill>
                  <a:schemeClr val="tx1"/>
                </a:solidFill>
                <a:effectLst/>
                <a:latin typeface="+mn-lt"/>
                <a:ea typeface="+mn-ea"/>
                <a:cs typeface="+mn-cs"/>
              </a:rPr>
              <a:t>Communicate</a:t>
            </a:r>
            <a:r>
              <a:rPr lang="fr-FR" sz="1200" b="0" kern="1200" baseline="0" dirty="0">
                <a:solidFill>
                  <a:schemeClr val="tx1"/>
                </a:solidFill>
                <a:effectLst/>
                <a:latin typeface="+mn-lt"/>
                <a:ea typeface="+mn-ea"/>
                <a:cs typeface="+mn-cs"/>
              </a:rPr>
              <a:t> : </a:t>
            </a:r>
            <a:r>
              <a:rPr lang="fr-FR" sz="1200" b="0" kern="1200" baseline="0" dirty="0" err="1">
                <a:solidFill>
                  <a:schemeClr val="tx1"/>
                </a:solidFill>
                <a:effectLst/>
                <a:latin typeface="+mn-lt"/>
                <a:ea typeface="+mn-ea"/>
                <a:cs typeface="+mn-cs"/>
              </a:rPr>
              <a:t>share</a:t>
            </a:r>
            <a:r>
              <a:rPr lang="fr-FR" sz="1200" b="0" kern="1200" baseline="0" dirty="0">
                <a:solidFill>
                  <a:schemeClr val="tx1"/>
                </a:solidFill>
                <a:effectLst/>
                <a:latin typeface="+mn-lt"/>
                <a:ea typeface="+mn-ea"/>
                <a:cs typeface="+mn-cs"/>
              </a:rPr>
              <a:t> the </a:t>
            </a:r>
            <a:r>
              <a:rPr lang="fr-FR" sz="1200" b="0" kern="1200" baseline="0" dirty="0" err="1">
                <a:solidFill>
                  <a:schemeClr val="tx1"/>
                </a:solidFill>
                <a:effectLst/>
                <a:latin typeface="+mn-lt"/>
                <a:ea typeface="+mn-ea"/>
                <a:cs typeface="+mn-cs"/>
              </a:rPr>
              <a:t>purpose</a:t>
            </a:r>
            <a:r>
              <a:rPr lang="fr-FR" sz="1200" b="0" kern="1200" baseline="0" dirty="0">
                <a:solidFill>
                  <a:schemeClr val="tx1"/>
                </a:solidFill>
                <a:effectLst/>
                <a:latin typeface="+mn-lt"/>
                <a:ea typeface="+mn-ea"/>
                <a:cs typeface="+mn-cs"/>
              </a:rPr>
              <a:t> and </a:t>
            </a:r>
            <a:r>
              <a:rPr lang="fr-FR" sz="1200" b="0" kern="1200" baseline="0" dirty="0" err="1">
                <a:solidFill>
                  <a:schemeClr val="tx1"/>
                </a:solidFill>
                <a:effectLst/>
                <a:latin typeface="+mn-lt"/>
                <a:ea typeface="+mn-ea"/>
                <a:cs typeface="+mn-cs"/>
              </a:rPr>
              <a:t>expected</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results</a:t>
            </a:r>
            <a:r>
              <a:rPr lang="fr-FR" sz="1200" b="0" kern="1200" baseline="0" dirty="0">
                <a:solidFill>
                  <a:schemeClr val="tx1"/>
                </a:solidFill>
                <a:effectLst/>
                <a:latin typeface="+mn-lt"/>
                <a:ea typeface="+mn-ea"/>
                <a:cs typeface="+mn-cs"/>
              </a:rPr>
              <a:t> of the </a:t>
            </a:r>
            <a:r>
              <a:rPr lang="fr-FR" sz="1200" b="0" kern="1200" baseline="0" dirty="0" err="1">
                <a:solidFill>
                  <a:schemeClr val="tx1"/>
                </a:solidFill>
                <a:effectLst/>
                <a:latin typeface="+mn-lt"/>
                <a:ea typeface="+mn-ea"/>
                <a:cs typeface="+mn-cs"/>
              </a:rPr>
              <a:t>Decade</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its</a:t>
            </a:r>
            <a:r>
              <a:rPr lang="fr-FR" sz="1200" b="0" kern="1200" baseline="0" dirty="0">
                <a:solidFill>
                  <a:schemeClr val="tx1"/>
                </a:solidFill>
                <a:effectLst/>
                <a:latin typeface="+mn-lt"/>
                <a:ea typeface="+mn-ea"/>
                <a:cs typeface="+mn-cs"/>
              </a:rPr>
              <a:t> planning phase and </a:t>
            </a:r>
            <a:r>
              <a:rPr lang="fr-FR" sz="1200" b="0" kern="1200" baseline="0" dirty="0" err="1">
                <a:solidFill>
                  <a:schemeClr val="tx1"/>
                </a:solidFill>
                <a:effectLst/>
                <a:latin typeface="+mn-lt"/>
                <a:ea typeface="+mn-ea"/>
                <a:cs typeface="+mn-cs"/>
              </a:rPr>
              <a:t>preparatory</a:t>
            </a:r>
            <a:r>
              <a:rPr lang="fr-FR" sz="1200" b="0" kern="1200" baseline="0" dirty="0">
                <a:solidFill>
                  <a:schemeClr val="tx1"/>
                </a:solidFill>
                <a:effectLst/>
                <a:latin typeface="+mn-lt"/>
                <a:ea typeface="+mn-ea"/>
                <a:cs typeface="+mn-cs"/>
              </a:rPr>
              <a:t> </a:t>
            </a:r>
            <a:r>
              <a:rPr lang="fr-FR" sz="1200" b="0" kern="1200" baseline="0" dirty="0" err="1">
                <a:solidFill>
                  <a:schemeClr val="tx1"/>
                </a:solidFill>
                <a:effectLst/>
                <a:latin typeface="+mn-lt"/>
                <a:ea typeface="+mn-ea"/>
                <a:cs typeface="+mn-cs"/>
              </a:rPr>
              <a:t>activities</a:t>
            </a:r>
            <a:r>
              <a:rPr lang="fr-FR" sz="1200" b="0" kern="1200" baseline="0" dirty="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Move to notes everything that is not underlined</a:t>
            </a:r>
          </a:p>
        </p:txBody>
      </p:sp>
      <p:sp>
        <p:nvSpPr>
          <p:cNvPr id="4" name="Slide Number Placeholder 3"/>
          <p:cNvSpPr>
            <a:spLocks noGrp="1"/>
          </p:cNvSpPr>
          <p:nvPr>
            <p:ph type="sldNum" sz="quarter" idx="10"/>
          </p:nvPr>
        </p:nvSpPr>
        <p:spPr/>
        <p:txBody>
          <a:bodyPr/>
          <a:lstStyle/>
          <a:p>
            <a:fld id="{DF764320-C8CE-3D44-918B-6A6D8B336FE5}" type="slidenum">
              <a:rPr lang="fr-FR" smtClean="0"/>
              <a:t>21</a:t>
            </a:fld>
            <a:endParaRPr lang="fr-FR"/>
          </a:p>
        </p:txBody>
      </p:sp>
    </p:spTree>
    <p:extLst>
      <p:ext uri="{BB962C8B-B14F-4D97-AF65-F5344CB8AC3E}">
        <p14:creationId xmlns:p14="http://schemas.microsoft.com/office/powerpoint/2010/main" val="391351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Are you interested in working toward the ocean we need for the future we want? Let us know and we will keep you informed of all future developments.</a:t>
            </a:r>
          </a:p>
        </p:txBody>
      </p:sp>
      <p:sp>
        <p:nvSpPr>
          <p:cNvPr id="4" name="Slide Number Placeholder 3"/>
          <p:cNvSpPr>
            <a:spLocks noGrp="1"/>
          </p:cNvSpPr>
          <p:nvPr>
            <p:ph type="sldNum" sz="quarter" idx="10"/>
          </p:nvPr>
        </p:nvSpPr>
        <p:spPr/>
        <p:txBody>
          <a:bodyPr/>
          <a:lstStyle/>
          <a:p>
            <a:fld id="{DF764320-C8CE-3D44-918B-6A6D8B336FE5}" type="slidenum">
              <a:rPr lang="fr-FR" smtClean="0"/>
              <a:t>22</a:t>
            </a:fld>
            <a:endParaRPr lang="fr-FR"/>
          </a:p>
        </p:txBody>
      </p:sp>
    </p:spTree>
    <p:extLst>
      <p:ext uri="{BB962C8B-B14F-4D97-AF65-F5344CB8AC3E}">
        <p14:creationId xmlns:p14="http://schemas.microsoft.com/office/powerpoint/2010/main" val="1789143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183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has proclaimed</a:t>
            </a:r>
            <a:r>
              <a:rPr lang="en-US" baseline="0" dirty="0"/>
              <a:t> a Decade of Ocean Science for Sustainable Development for the 10-year period beginning on 1 January 2021.</a:t>
            </a:r>
          </a:p>
          <a:p>
            <a:r>
              <a:rPr lang="en-US" dirty="0"/>
              <a:t>This</a:t>
            </a:r>
            <a:r>
              <a:rPr lang="en-US" baseline="0" dirty="0"/>
              <a:t> Decade of Ocean Science FOR Sustainable Development will provide a common framework that will ensure Ocean Science can fully support countries in the achievement of the Sustainable Development Goal (and more particularly SDG 14) and will contribute to UN processes (fisheries management RFMOs, SAMOA Pathway, </a:t>
            </a:r>
            <a:r>
              <a:rPr lang="en-US" baseline="0" dirty="0" err="1"/>
              <a:t>negociations</a:t>
            </a:r>
            <a:r>
              <a:rPr lang="en-US" baseline="0" dirty="0"/>
              <a:t> on a future legally binging instrument to sustainably use and protect BBNJ, World Ocean Assessment, IPCC, IPBES). </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3</a:t>
            </a:fld>
            <a:endParaRPr lang="fr-FR"/>
          </a:p>
        </p:txBody>
      </p:sp>
    </p:spTree>
    <p:extLst>
      <p:ext uri="{BB962C8B-B14F-4D97-AF65-F5344CB8AC3E}">
        <p14:creationId xmlns:p14="http://schemas.microsoft.com/office/powerpoint/2010/main" val="316227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Ocean Science</a:t>
            </a:r>
            <a:r>
              <a:rPr lang="en-US" baseline="0" dirty="0"/>
              <a:t> Report found that Ocean Science accounts for only between 0,04% and 4% of total research and development expenditures worldwide. </a:t>
            </a:r>
            <a:r>
              <a:rPr lang="en-US" dirty="0"/>
              <a:t>The</a:t>
            </a:r>
            <a:r>
              <a:rPr lang="en-US" baseline="0" dirty="0"/>
              <a:t> International Polar Year led to doubling </a:t>
            </a:r>
            <a:r>
              <a:rPr lang="fr-FR" sz="1200" kern="1200" dirty="0">
                <a:solidFill>
                  <a:schemeClr val="tx1"/>
                </a:solidFill>
                <a:effectLst/>
                <a:latin typeface="+mn-lt"/>
                <a:ea typeface="+mn-ea"/>
                <a:cs typeface="+mn-cs"/>
              </a:rPr>
              <a:t>of </a:t>
            </a:r>
            <a:r>
              <a:rPr lang="fr-FR" sz="1200" kern="1200" dirty="0" err="1">
                <a:solidFill>
                  <a:schemeClr val="tx1"/>
                </a:solidFill>
                <a:effectLst/>
                <a:latin typeface="+mn-lt"/>
                <a:ea typeface="+mn-ea"/>
                <a:cs typeface="+mn-cs"/>
              </a:rPr>
              <a:t>Norwegian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spending</a:t>
            </a:r>
            <a:r>
              <a:rPr lang="fr-FR" sz="1200" kern="1200" dirty="0">
                <a:solidFill>
                  <a:schemeClr val="tx1"/>
                </a:solidFill>
                <a:effectLst/>
                <a:latin typeface="+mn-lt"/>
                <a:ea typeface="+mn-ea"/>
                <a:cs typeface="+mn-cs"/>
              </a:rPr>
              <a:t> on polar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has not </a:t>
            </a:r>
            <a:r>
              <a:rPr lang="fr-FR" sz="1200" kern="1200" dirty="0" err="1">
                <a:solidFill>
                  <a:schemeClr val="tx1"/>
                </a:solidFill>
                <a:effectLst/>
                <a:latin typeface="+mn-lt"/>
                <a:ea typeface="+mn-ea"/>
                <a:cs typeface="+mn-cs"/>
              </a:rPr>
              <a:t>dropped</a:t>
            </a:r>
            <a:r>
              <a:rPr lang="fr-FR" sz="1200" kern="1200" dirty="0">
                <a:solidFill>
                  <a:schemeClr val="tx1"/>
                </a:solidFill>
                <a:effectLst/>
                <a:latin typeface="+mn-lt"/>
                <a:ea typeface="+mn-ea"/>
                <a:cs typeface="+mn-cs"/>
              </a:rPr>
              <a:t> back but </a:t>
            </a:r>
            <a:r>
              <a:rPr lang="fr-FR" sz="1200" kern="1200" dirty="0" err="1">
                <a:solidFill>
                  <a:schemeClr val="tx1"/>
                </a:solidFill>
                <a:effectLst/>
                <a:latin typeface="+mn-lt"/>
                <a:ea typeface="+mn-ea"/>
                <a:cs typeface="+mn-cs"/>
              </a:rPr>
              <a:t>remained</a:t>
            </a:r>
            <a:r>
              <a:rPr lang="fr-FR" sz="1200" kern="1200" dirty="0">
                <a:solidFill>
                  <a:schemeClr val="tx1"/>
                </a:solidFill>
                <a:effectLst/>
                <a:latin typeface="+mn-lt"/>
                <a:ea typeface="+mn-ea"/>
                <a:cs typeface="+mn-cs"/>
              </a:rPr>
              <a:t> at the high </a:t>
            </a:r>
            <a:r>
              <a:rPr lang="fr-FR" sz="1200" kern="1200" dirty="0" err="1">
                <a:solidFill>
                  <a:schemeClr val="tx1"/>
                </a:solidFill>
                <a:effectLst/>
                <a:latin typeface="+mn-lt"/>
                <a:ea typeface="+mn-ea"/>
                <a:cs typeface="+mn-cs"/>
              </a:rPr>
              <a:t>level</a:t>
            </a:r>
            <a:r>
              <a:rPr lang="fr-FR" sz="1200" kern="1200" dirty="0">
                <a:solidFill>
                  <a:schemeClr val="tx1"/>
                </a:solidFill>
                <a:effectLst/>
                <a:latin typeface="+mn-lt"/>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Imagine </a:t>
            </a:r>
            <a:r>
              <a:rPr lang="fr-FR" sz="1200" kern="1200" dirty="0" err="1">
                <a:solidFill>
                  <a:schemeClr val="tx1"/>
                </a:solidFill>
                <a:effectLst/>
                <a:latin typeface="+mn-lt"/>
                <a:ea typeface="+mn-ea"/>
                <a:cs typeface="+mn-cs"/>
              </a:rPr>
              <a:t>what</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decade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do for global </a:t>
            </a:r>
            <a:r>
              <a:rPr lang="fr-FR" sz="1200" kern="1200" dirty="0" err="1">
                <a:solidFill>
                  <a:schemeClr val="tx1"/>
                </a:solidFill>
                <a:effectLst/>
                <a:latin typeface="+mn-lt"/>
                <a:ea typeface="+mn-ea"/>
                <a:cs typeface="+mn-cs"/>
              </a:rPr>
              <a:t>opposed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geographically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limited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oceanography</a:t>
            </a:r>
            <a:r>
              <a:rPr lang="fr-FR"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The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Decade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will</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build</a:t>
            </a:r>
            <a:r>
              <a:rPr lang="fr-FR" sz="1200" kern="1200" baseline="0" dirty="0">
                <a:solidFill>
                  <a:schemeClr val="tx1"/>
                </a:solidFill>
                <a:effectLst/>
                <a:latin typeface="+mn-lt"/>
                <a:ea typeface="+mn-ea"/>
                <a:cs typeface="+mn-cs"/>
              </a:rPr>
              <a:t> on </a:t>
            </a:r>
            <a:r>
              <a:rPr lang="fr-FR" sz="1200" kern="1200" baseline="0" dirty="0" err="1">
                <a:solidFill>
                  <a:schemeClr val="tx1"/>
                </a:solidFill>
                <a:effectLst/>
                <a:latin typeface="+mn-lt"/>
                <a:ea typeface="+mn-ea"/>
                <a:cs typeface="+mn-cs"/>
              </a:rPr>
              <a:t>regional</a:t>
            </a:r>
            <a:r>
              <a:rPr lang="fr-FR" sz="1200" kern="1200" baseline="0" dirty="0">
                <a:solidFill>
                  <a:schemeClr val="tx1"/>
                </a:solidFill>
                <a:effectLst/>
                <a:latin typeface="+mn-lt"/>
                <a:ea typeface="+mn-ea"/>
                <a:cs typeface="+mn-cs"/>
              </a:rPr>
              <a:t> and global </a:t>
            </a:r>
            <a:r>
              <a:rPr lang="fr-FR" sz="1200" kern="1200" baseline="0" dirty="0" err="1">
                <a:solidFill>
                  <a:schemeClr val="tx1"/>
                </a:solidFill>
                <a:effectLst/>
                <a:latin typeface="+mn-lt"/>
                <a:ea typeface="+mn-ea"/>
                <a:cs typeface="+mn-cs"/>
              </a:rPr>
              <a:t>existing</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machanisms</a:t>
            </a:r>
            <a:r>
              <a:rPr lang="fr-FR" sz="1200" kern="1200" baseline="0" dirty="0">
                <a:solidFill>
                  <a:schemeClr val="tx1"/>
                </a:solidFill>
                <a:effectLst/>
                <a:latin typeface="+mn-lt"/>
                <a:ea typeface="+mn-ea"/>
                <a:cs typeface="+mn-cs"/>
              </a:rPr>
              <a:t>, programmes, </a:t>
            </a:r>
            <a:r>
              <a:rPr lang="fr-FR" sz="1200" kern="1200" baseline="0" dirty="0" err="1">
                <a:solidFill>
                  <a:schemeClr val="tx1"/>
                </a:solidFill>
                <a:effectLst/>
                <a:latin typeface="+mn-lt"/>
                <a:ea typeface="+mn-ea"/>
                <a:cs typeface="+mn-cs"/>
              </a:rPr>
              <a:t>research</a:t>
            </a:r>
            <a:r>
              <a:rPr lang="fr-FR" sz="1200" kern="1200" baseline="0" dirty="0">
                <a:solidFill>
                  <a:schemeClr val="tx1"/>
                </a:solidFill>
                <a:effectLst/>
                <a:latin typeface="+mn-lt"/>
                <a:ea typeface="+mn-ea"/>
                <a:cs typeface="+mn-cs"/>
              </a:rPr>
              <a:t>, and </a:t>
            </a:r>
            <a:r>
              <a:rPr lang="fr-FR" sz="1200" kern="1200" baseline="0" dirty="0" err="1">
                <a:solidFill>
                  <a:schemeClr val="tx1"/>
                </a:solidFill>
                <a:effectLst/>
                <a:latin typeface="+mn-lt"/>
                <a:ea typeface="+mn-ea"/>
                <a:cs typeface="+mn-cs"/>
              </a:rPr>
              <a:t>develop</a:t>
            </a:r>
            <a:r>
              <a:rPr lang="fr-FR" sz="1200" kern="1200" baseline="0" dirty="0">
                <a:solidFill>
                  <a:schemeClr val="tx1"/>
                </a:solidFill>
                <a:effectLst/>
                <a:latin typeface="+mn-lt"/>
                <a:ea typeface="+mn-ea"/>
                <a:cs typeface="+mn-cs"/>
              </a:rPr>
              <a:t> a global </a:t>
            </a:r>
            <a:r>
              <a:rPr lang="fr-FR" sz="1200" kern="1200" baseline="0" dirty="0" err="1">
                <a:solidFill>
                  <a:schemeClr val="tx1"/>
                </a:solidFill>
                <a:effectLst/>
                <a:latin typeface="+mn-lt"/>
                <a:ea typeface="+mn-ea"/>
                <a:cs typeface="+mn-cs"/>
              </a:rPr>
              <a:t>framework</a:t>
            </a:r>
            <a:r>
              <a:rPr lang="fr-FR" sz="1200" kern="1200" baseline="0" dirty="0">
                <a:solidFill>
                  <a:schemeClr val="tx1"/>
                </a:solidFill>
                <a:effectLst/>
                <a:latin typeface="+mn-lt"/>
                <a:ea typeface="+mn-ea"/>
                <a:cs typeface="+mn-cs"/>
              </a:rPr>
              <a:t> to structure and </a:t>
            </a:r>
            <a:r>
              <a:rPr lang="fr-FR" sz="1200" kern="1200" baseline="0" dirty="0" err="1">
                <a:solidFill>
                  <a:schemeClr val="tx1"/>
                </a:solidFill>
                <a:effectLst/>
                <a:latin typeface="+mn-lt"/>
                <a:ea typeface="+mn-ea"/>
                <a:cs typeface="+mn-cs"/>
              </a:rPr>
              <a:t>boost</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scientific</a:t>
            </a:r>
            <a:r>
              <a:rPr lang="fr-FR" sz="1200" kern="1200" baseline="0" dirty="0">
                <a:solidFill>
                  <a:schemeClr val="tx1"/>
                </a:solidFill>
                <a:effectLst/>
                <a:latin typeface="+mn-lt"/>
                <a:ea typeface="+mn-ea"/>
                <a:cs typeface="+mn-cs"/>
              </a:rPr>
              <a:t> efforts </a:t>
            </a:r>
            <a:r>
              <a:rPr lang="fr-FR" sz="1200" kern="1200" baseline="0" dirty="0" err="1">
                <a:solidFill>
                  <a:schemeClr val="tx1"/>
                </a:solidFill>
                <a:effectLst/>
                <a:latin typeface="+mn-lt"/>
                <a:ea typeface="+mn-ea"/>
                <a:cs typeface="+mn-cs"/>
              </a:rPr>
              <a:t>nationally</a:t>
            </a:r>
            <a:r>
              <a:rPr lang="fr-FR" sz="1200" kern="1200" baseline="0" dirty="0">
                <a:solidFill>
                  <a:schemeClr val="tx1"/>
                </a:solidFill>
                <a:effectLst/>
                <a:latin typeface="+mn-lt"/>
                <a:ea typeface="+mn-ea"/>
                <a:cs typeface="+mn-cs"/>
              </a:rPr>
              <a:t> and </a:t>
            </a:r>
            <a:r>
              <a:rPr lang="fr-FR" sz="1200" kern="1200" baseline="0" dirty="0" err="1">
                <a:solidFill>
                  <a:schemeClr val="tx1"/>
                </a:solidFill>
                <a:effectLst/>
                <a:latin typeface="+mn-lt"/>
                <a:ea typeface="+mn-ea"/>
                <a:cs typeface="+mn-cs"/>
              </a:rPr>
              <a:t>internationally</a:t>
            </a:r>
            <a:r>
              <a:rPr lang="fr-FR" sz="1200" kern="1200" baseline="0" dirty="0">
                <a:solidFill>
                  <a:schemeClr val="tx1"/>
                </a:solidFill>
                <a:effectLst/>
                <a:latin typeface="+mn-lt"/>
                <a:ea typeface="+mn-ea"/>
                <a:cs typeface="+mn-cs"/>
              </a:rPr>
              <a:t> to </a:t>
            </a:r>
            <a:r>
              <a:rPr lang="fr-FR" sz="1200" kern="1200" baseline="0" dirty="0" err="1">
                <a:solidFill>
                  <a:schemeClr val="tx1"/>
                </a:solidFill>
                <a:effectLst/>
                <a:latin typeface="+mn-lt"/>
                <a:ea typeface="+mn-ea"/>
                <a:cs typeface="+mn-cs"/>
              </a:rPr>
              <a:t>adress</a:t>
            </a:r>
            <a:r>
              <a:rPr lang="fr-FR" sz="1200" kern="1200" baseline="0" dirty="0">
                <a:solidFill>
                  <a:schemeClr val="tx1"/>
                </a:solidFill>
                <a:effectLst/>
                <a:latin typeface="+mn-lt"/>
                <a:ea typeface="+mn-ea"/>
                <a:cs typeface="+mn-cs"/>
              </a:rPr>
              <a:t> global and </a:t>
            </a:r>
            <a:r>
              <a:rPr lang="fr-FR" sz="1200" kern="1200" baseline="0" dirty="0" err="1">
                <a:solidFill>
                  <a:schemeClr val="tx1"/>
                </a:solidFill>
                <a:effectLst/>
                <a:latin typeface="+mn-lt"/>
                <a:ea typeface="+mn-ea"/>
                <a:cs typeface="+mn-cs"/>
              </a:rPr>
              <a:t>regional</a:t>
            </a:r>
            <a:r>
              <a:rPr lang="fr-FR" sz="1200" kern="1200" baseline="0" dirty="0">
                <a:solidFill>
                  <a:schemeClr val="tx1"/>
                </a:solidFill>
                <a:effectLst/>
                <a:latin typeface="+mn-lt"/>
                <a:ea typeface="+mn-ea"/>
                <a:cs typeface="+mn-cs"/>
              </a:rPr>
              <a:t> SD challenges. Investment in marine </a:t>
            </a:r>
            <a:r>
              <a:rPr lang="fr-FR" sz="1200" kern="1200" baseline="0" dirty="0" err="1">
                <a:solidFill>
                  <a:schemeClr val="tx1"/>
                </a:solidFill>
                <a:effectLst/>
                <a:latin typeface="+mn-lt"/>
                <a:ea typeface="+mn-ea"/>
                <a:cs typeface="+mn-cs"/>
              </a:rPr>
              <a:t>research</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will</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be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leveraged</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through</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partnerships</a:t>
            </a:r>
            <a:r>
              <a:rPr lang="fr-FR" sz="1200" kern="1200" baseline="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l"/>
            <a:endParaRPr lang="fr-FR" sz="1200" b="1" dirty="0">
              <a:solidFill>
                <a:schemeClr val="bg1"/>
              </a:solidFill>
            </a:endParaRPr>
          </a:p>
          <a:p>
            <a:pPr algn="l"/>
            <a:r>
              <a:rPr lang="fr-FR" sz="1200" b="1" dirty="0">
                <a:solidFill>
                  <a:schemeClr val="bg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solidFill>
                  <a:schemeClr val="bg1"/>
                </a:solidFill>
                <a:latin typeface="+mn-lt"/>
              </a:rPr>
              <a:t>The</a:t>
            </a:r>
            <a:r>
              <a:rPr lang="fr-FR" sz="1200" b="1" baseline="0" dirty="0">
                <a:solidFill>
                  <a:schemeClr val="bg1"/>
                </a:solidFill>
                <a:latin typeface="+mn-lt"/>
              </a:rPr>
              <a:t> </a:t>
            </a:r>
            <a:r>
              <a:rPr lang="fr-FR" sz="1200" b="1" baseline="0" dirty="0" err="1">
                <a:solidFill>
                  <a:schemeClr val="bg1"/>
                </a:solidFill>
                <a:latin typeface="+mn-lt"/>
              </a:rPr>
              <a:t>Decade</a:t>
            </a:r>
            <a:r>
              <a:rPr lang="fr-FR" sz="1200" b="1" baseline="0" dirty="0">
                <a:solidFill>
                  <a:schemeClr val="bg1"/>
                </a:solidFill>
                <a:latin typeface="+mn-lt"/>
              </a:rPr>
              <a:t> </a:t>
            </a:r>
            <a:r>
              <a:rPr lang="fr-FR" sz="1200" b="1" baseline="0" dirty="0" err="1">
                <a:solidFill>
                  <a:schemeClr val="bg1"/>
                </a:solidFill>
                <a:latin typeface="+mn-lt"/>
              </a:rPr>
              <a:t>will</a:t>
            </a:r>
            <a:r>
              <a:rPr lang="fr-FR" sz="1200" b="1" baseline="0" dirty="0">
                <a:solidFill>
                  <a:schemeClr val="bg1"/>
                </a:solidFill>
                <a:latin typeface="+mn-lt"/>
              </a:rPr>
              <a:t> </a:t>
            </a:r>
            <a:r>
              <a:rPr lang="fr-FR" sz="1200" b="1" dirty="0" err="1">
                <a:solidFill>
                  <a:schemeClr val="bg1"/>
                </a:solidFill>
                <a:latin typeface="+mn-lt"/>
              </a:rPr>
              <a:t>improve</a:t>
            </a:r>
            <a:r>
              <a:rPr lang="fr-FR" sz="1200" b="1" dirty="0">
                <a:solidFill>
                  <a:schemeClr val="bg1"/>
                </a:solidFill>
                <a:latin typeface="+mn-lt"/>
              </a:rPr>
              <a:t> the </a:t>
            </a:r>
            <a:r>
              <a:rPr lang="fr-FR" sz="1200" b="1" dirty="0" err="1">
                <a:solidFill>
                  <a:schemeClr val="bg1"/>
                </a:solidFill>
                <a:latin typeface="+mn-lt"/>
              </a:rPr>
              <a:t>scientific</a:t>
            </a:r>
            <a:r>
              <a:rPr lang="fr-FR" sz="1200" b="1" dirty="0">
                <a:solidFill>
                  <a:schemeClr val="bg1"/>
                </a:solidFill>
                <a:latin typeface="+mn-lt"/>
              </a:rPr>
              <a:t> </a:t>
            </a:r>
            <a:r>
              <a:rPr lang="fr-FR" sz="1200" b="1" dirty="0" err="1">
                <a:solidFill>
                  <a:schemeClr val="bg1"/>
                </a:solidFill>
                <a:latin typeface="+mn-lt"/>
              </a:rPr>
              <a:t>knowledge</a:t>
            </a:r>
            <a:r>
              <a:rPr lang="fr-FR" sz="1200" b="1" dirty="0">
                <a:solidFill>
                  <a:schemeClr val="bg1"/>
                </a:solidFill>
                <a:latin typeface="+mn-lt"/>
              </a:rPr>
              <a:t> base </a:t>
            </a:r>
            <a:r>
              <a:rPr lang="fr-FR" sz="1200" b="1" dirty="0" err="1">
                <a:solidFill>
                  <a:schemeClr val="bg1"/>
                </a:solidFill>
                <a:latin typeface="+mn-lt"/>
              </a:rPr>
              <a:t>through</a:t>
            </a:r>
            <a:r>
              <a:rPr lang="fr-FR" sz="1200" b="1" dirty="0">
                <a:solidFill>
                  <a:schemeClr val="bg1"/>
                </a:solidFill>
                <a:latin typeface="+mn-lt"/>
              </a:rPr>
              <a:t> </a:t>
            </a:r>
            <a:r>
              <a:rPr lang="fr-FR" sz="1200" b="1" dirty="0" err="1">
                <a:solidFill>
                  <a:schemeClr val="bg1"/>
                </a:solidFill>
                <a:latin typeface="+mn-lt"/>
              </a:rPr>
              <a:t>capacity</a:t>
            </a:r>
            <a:r>
              <a:rPr lang="fr-FR" sz="1200" b="1" dirty="0">
                <a:solidFill>
                  <a:schemeClr val="bg1"/>
                </a:solidFill>
                <a:latin typeface="+mn-lt"/>
              </a:rPr>
              <a:t> </a:t>
            </a:r>
            <a:r>
              <a:rPr lang="fr-FR" sz="1200" b="1" dirty="0" err="1">
                <a:solidFill>
                  <a:schemeClr val="bg1"/>
                </a:solidFill>
                <a:latin typeface="+mn-lt"/>
              </a:rPr>
              <a:t>development</a:t>
            </a:r>
            <a:r>
              <a:rPr lang="fr-FR" sz="1200" b="1" dirty="0">
                <a:solidFill>
                  <a:schemeClr val="bg1"/>
                </a:solidFill>
                <a:latin typeface="+mn-lt"/>
              </a:rPr>
              <a:t>: </a:t>
            </a:r>
            <a:r>
              <a:rPr lang="fr-FR" sz="1200" b="1" dirty="0">
                <a:solidFill>
                  <a:schemeClr val="bg1"/>
                </a:solidFill>
              </a:rPr>
              <a:t>To </a:t>
            </a:r>
            <a:r>
              <a:rPr lang="fr-FR" sz="1200" b="1" dirty="0" err="1">
                <a:solidFill>
                  <a:schemeClr val="bg1"/>
                </a:solidFill>
              </a:rPr>
              <a:t>regions</a:t>
            </a:r>
            <a:r>
              <a:rPr lang="fr-FR" sz="1200" b="1" dirty="0">
                <a:solidFill>
                  <a:schemeClr val="bg1"/>
                </a:solidFill>
              </a:rPr>
              <a:t> and groups </a:t>
            </a:r>
            <a:r>
              <a:rPr lang="fr-FR" sz="1200" b="1" dirty="0" err="1">
                <a:solidFill>
                  <a:schemeClr val="bg1"/>
                </a:solidFill>
              </a:rPr>
              <a:t>that</a:t>
            </a:r>
            <a:r>
              <a:rPr lang="fr-FR" sz="1200" b="1" dirty="0">
                <a:solidFill>
                  <a:schemeClr val="bg1"/>
                </a:solidFill>
              </a:rPr>
              <a:t> are </a:t>
            </a:r>
            <a:r>
              <a:rPr lang="fr-FR" sz="1200" b="1" dirty="0" err="1">
                <a:solidFill>
                  <a:schemeClr val="bg1"/>
                </a:solidFill>
              </a:rPr>
              <a:t>presently</a:t>
            </a:r>
            <a:r>
              <a:rPr lang="fr-FR" sz="1200" b="1" dirty="0">
                <a:solidFill>
                  <a:schemeClr val="bg1"/>
                </a:solidFill>
              </a:rPr>
              <a:t> </a:t>
            </a:r>
            <a:r>
              <a:rPr lang="fr-FR" sz="1200" b="1" dirty="0" err="1">
                <a:solidFill>
                  <a:schemeClr val="bg1"/>
                </a:solidFill>
              </a:rPr>
              <a:t>limited</a:t>
            </a:r>
            <a:r>
              <a:rPr lang="fr-FR" sz="1200" b="1" dirty="0">
                <a:solidFill>
                  <a:schemeClr val="bg1"/>
                </a:solidFill>
              </a:rPr>
              <a:t> in </a:t>
            </a:r>
            <a:r>
              <a:rPr lang="fr-FR" sz="1200" b="1" dirty="0" err="1">
                <a:solidFill>
                  <a:schemeClr val="bg1"/>
                </a:solidFill>
              </a:rPr>
              <a:t>capacity</a:t>
            </a:r>
            <a:r>
              <a:rPr lang="fr-FR" sz="1200" b="1" dirty="0">
                <a:solidFill>
                  <a:schemeClr val="bg1"/>
                </a:solidFill>
              </a:rPr>
              <a:t> and </a:t>
            </a:r>
            <a:r>
              <a:rPr lang="fr-FR" sz="1200" b="1" dirty="0" err="1">
                <a:solidFill>
                  <a:schemeClr val="bg1"/>
                </a:solidFill>
              </a:rPr>
              <a:t>capability</a:t>
            </a:r>
            <a:r>
              <a:rPr lang="fr-FR" sz="1200" b="1" dirty="0">
                <a:solidFill>
                  <a:schemeClr val="bg1"/>
                </a:solidFill>
              </a:rPr>
              <a:t>  </a:t>
            </a:r>
            <a:r>
              <a:rPr lang="pt-BR" sz="1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Especially</a:t>
            </a:r>
            <a:r>
              <a:rPr lang="pt-BR"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SIDS </a:t>
            </a:r>
            <a:r>
              <a:rPr lang="pt-BR" sz="1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and</a:t>
            </a:r>
            <a:r>
              <a:rPr lang="pt-BR"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1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LDCs</a:t>
            </a:r>
            <a:r>
              <a:rPr lang="pt-BR"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l"/>
            <a:endParaRPr lang="fr-FR" sz="1200" b="1" dirty="0">
              <a:solidFill>
                <a:schemeClr val="bg1"/>
              </a:solidFill>
            </a:endParaRPr>
          </a:p>
          <a:p>
            <a:pPr algn="l"/>
            <a:endParaRPr lang="fr-FR" sz="2400" b="1" dirty="0">
              <a:latin typeface="+mn-lt"/>
            </a:endParaRPr>
          </a:p>
          <a:p>
            <a:pPr algn="l"/>
            <a:endParaRPr lang="fr-FR" sz="1200" b="1"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4</a:t>
            </a:fld>
            <a:endParaRPr lang="fr-FR"/>
          </a:p>
        </p:txBody>
      </p:sp>
    </p:spTree>
    <p:extLst>
      <p:ext uri="{BB962C8B-B14F-4D97-AF65-F5344CB8AC3E}">
        <p14:creationId xmlns:p14="http://schemas.microsoft.com/office/powerpoint/2010/main" val="293350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F764320-C8CE-3D44-918B-6A6D8B336FE5}" type="slidenum">
              <a:rPr lang="fr-FR" smtClean="0"/>
              <a:t>5</a:t>
            </a:fld>
            <a:endParaRPr lang="fr-FR"/>
          </a:p>
        </p:txBody>
      </p:sp>
    </p:spTree>
    <p:extLst>
      <p:ext uri="{BB962C8B-B14F-4D97-AF65-F5344CB8AC3E}">
        <p14:creationId xmlns:p14="http://schemas.microsoft.com/office/powerpoint/2010/main" val="956829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Start by</a:t>
            </a:r>
            <a:r>
              <a:rPr lang="fr-FR" baseline="0" dirty="0"/>
              <a:t> </a:t>
            </a:r>
            <a:r>
              <a:rPr lang="fr-FR" baseline="0" dirty="0" err="1"/>
              <a:t>focusing</a:t>
            </a:r>
            <a:r>
              <a:rPr lang="fr-FR" baseline="0" dirty="0"/>
              <a:t> on Grand challenges, </a:t>
            </a:r>
            <a:r>
              <a:rPr lang="fr-FR" baseline="0" dirty="0" err="1"/>
              <a:t>which</a:t>
            </a:r>
            <a:r>
              <a:rPr lang="fr-FR" baseline="0" dirty="0"/>
              <a:t> are </a:t>
            </a:r>
            <a:r>
              <a:rPr lang="fr-FR" baseline="0" dirty="0" err="1"/>
              <a:t>supported</a:t>
            </a:r>
            <a:r>
              <a:rPr lang="fr-FR" baseline="0" dirty="0"/>
              <a:t> by global </a:t>
            </a:r>
            <a:r>
              <a:rPr lang="fr-FR" baseline="0" dirty="0" err="1"/>
              <a:t>targets</a:t>
            </a:r>
            <a:r>
              <a:rPr lang="fr-FR" baseline="0" dirty="0"/>
              <a:t> </a:t>
            </a:r>
            <a:r>
              <a:rPr lang="fr-FR" baseline="0" dirty="0" err="1"/>
              <a:t>agreed</a:t>
            </a:r>
            <a:r>
              <a:rPr lang="fr-FR" baseline="0" dirty="0"/>
              <a:t> </a:t>
            </a:r>
            <a:r>
              <a:rPr lang="fr-FR" baseline="0" dirty="0" err="1"/>
              <a:t>internationally</a:t>
            </a:r>
            <a:r>
              <a:rPr lang="fr-FR" baseline="0" dirty="0"/>
              <a:t> (SDG, SAMOA, UNFCCC </a:t>
            </a:r>
            <a:r>
              <a:rPr lang="fr-FR" baseline="0" dirty="0" err="1"/>
              <a:t>etc</a:t>
            </a:r>
            <a:r>
              <a:rPr lang="mr-IN" baseline="0" dirty="0"/>
              <a:t>…</a:t>
            </a:r>
            <a:r>
              <a:rPr lang="en-US" baseline="0" dirty="0"/>
              <a:t>), these societal objectives will be achieved through a number of major science driven outcomes, these outcomes will be attained by </a:t>
            </a:r>
            <a:r>
              <a:rPr lang="en-US" baseline="0" dirty="0" err="1"/>
              <a:t>alligning</a:t>
            </a:r>
            <a:r>
              <a:rPr lang="en-US" baseline="0" dirty="0"/>
              <a:t> and coordinating </a:t>
            </a:r>
            <a:r>
              <a:rPr lang="en-US" baseline="0" dirty="0" err="1"/>
              <a:t>initiatoves</a:t>
            </a:r>
            <a:r>
              <a:rPr lang="en-US" baseline="0" dirty="0"/>
              <a:t> as well as promoting new </a:t>
            </a:r>
            <a:r>
              <a:rPr lang="en-US" baseline="0" dirty="0" err="1"/>
              <a:t>programmes</a:t>
            </a:r>
            <a:r>
              <a:rPr lang="en-US" baseline="0" dirty="0"/>
              <a:t> </a:t>
            </a:r>
            <a:r>
              <a:rPr lang="en-US" baseline="0" dirty="0" err="1"/>
              <a:t>conrtibuting</a:t>
            </a:r>
            <a:r>
              <a:rPr lang="en-US" baseline="0" dirty="0"/>
              <a:t> to the outcomes    </a:t>
            </a:r>
            <a:endParaRPr lang="fr-FR" dirty="0"/>
          </a:p>
        </p:txBody>
      </p:sp>
      <p:sp>
        <p:nvSpPr>
          <p:cNvPr id="4" name="Slide Number Placeholder 3"/>
          <p:cNvSpPr>
            <a:spLocks noGrp="1"/>
          </p:cNvSpPr>
          <p:nvPr>
            <p:ph type="sldNum" sz="quarter" idx="10"/>
          </p:nvPr>
        </p:nvSpPr>
        <p:spPr/>
        <p:txBody>
          <a:bodyPr/>
          <a:lstStyle/>
          <a:p>
            <a:fld id="{DF764320-C8CE-3D44-918B-6A6D8B336FE5}" type="slidenum">
              <a:rPr lang="fr-FR" smtClean="0"/>
              <a:t>6</a:t>
            </a:fld>
            <a:endParaRPr lang="fr-FR"/>
          </a:p>
        </p:txBody>
      </p:sp>
    </p:spTree>
    <p:extLst>
      <p:ext uri="{BB962C8B-B14F-4D97-AF65-F5344CB8AC3E}">
        <p14:creationId xmlns:p14="http://schemas.microsoft.com/office/powerpoint/2010/main" val="581035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To </a:t>
            </a:r>
            <a:r>
              <a:rPr lang="fr-FR" sz="1200" b="0" i="0" u="none" strike="noStrike" kern="1200" dirty="0" err="1">
                <a:solidFill>
                  <a:schemeClr val="tx1"/>
                </a:solidFill>
                <a:effectLst/>
                <a:latin typeface="+mn-lt"/>
                <a:ea typeface="+mn-ea"/>
                <a:cs typeface="+mn-cs"/>
              </a:rPr>
              <a:t>transform</a:t>
            </a:r>
            <a:r>
              <a:rPr lang="fr-FR" sz="1200" b="0" i="0" u="none" strike="noStrike" kern="1200" dirty="0">
                <a:solidFill>
                  <a:schemeClr val="tx1"/>
                </a:solidFill>
                <a:effectLst/>
                <a:latin typeface="+mn-lt"/>
                <a:ea typeface="+mn-ea"/>
                <a:cs typeface="+mn-cs"/>
              </a:rPr>
              <a:t> knowledge of the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system, </a:t>
            </a:r>
            <a:r>
              <a:rPr lang="fr-FR" sz="1200" b="0" i="0" u="none" strike="noStrike" kern="1200" dirty="0" err="1">
                <a:solidFill>
                  <a:schemeClr val="tx1"/>
                </a:solidFill>
                <a:effectLst/>
                <a:latin typeface="+mn-lt"/>
                <a:ea typeface="+mn-ea"/>
                <a:cs typeface="+mn-cs"/>
              </a:rPr>
              <a:t>its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role</a:t>
            </a:r>
            <a:r>
              <a:rPr lang="fr-FR" sz="1200" b="0" i="0" u="none" strike="noStrike" kern="1200" dirty="0">
                <a:solidFill>
                  <a:schemeClr val="tx1"/>
                </a:solidFill>
                <a:effectLst/>
                <a:latin typeface="+mn-lt"/>
                <a:ea typeface="+mn-ea"/>
                <a:cs typeface="+mn-cs"/>
              </a:rPr>
              <a:t> in the </a:t>
            </a:r>
            <a:r>
              <a:rPr lang="fr-FR" sz="1200" b="0" i="0" u="none" strike="noStrike" kern="1200" dirty="0" err="1">
                <a:solidFill>
                  <a:schemeClr val="tx1"/>
                </a:solidFill>
                <a:effectLst/>
                <a:latin typeface="+mn-lt"/>
                <a:ea typeface="+mn-ea"/>
                <a:cs typeface="+mn-cs"/>
              </a:rPr>
              <a:t>earth</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climate</a:t>
            </a:r>
            <a:r>
              <a:rPr lang="fr-FR" sz="1200" b="0" i="0" u="none" strike="noStrike" kern="1200" dirty="0">
                <a:solidFill>
                  <a:schemeClr val="tx1"/>
                </a:solidFill>
                <a:effectLst/>
                <a:latin typeface="+mn-lt"/>
                <a:ea typeface="+mn-ea"/>
                <a:cs typeface="+mn-cs"/>
              </a:rPr>
              <a:t> system, </a:t>
            </a:r>
            <a:r>
              <a:rPr lang="fr-FR" sz="1200" b="0" i="0" u="none" strike="noStrike" kern="1200" dirty="0" err="1">
                <a:solidFill>
                  <a:schemeClr val="tx1"/>
                </a:solidFill>
                <a:effectLst/>
                <a:latin typeface="+mn-lt"/>
                <a:ea typeface="+mn-ea"/>
                <a:cs typeface="+mn-cs"/>
              </a:rPr>
              <a:t>including</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human</a:t>
            </a:r>
            <a:r>
              <a:rPr lang="fr-FR" sz="1200" b="0" i="0" u="none" strike="noStrike" kern="1200" dirty="0">
                <a:solidFill>
                  <a:schemeClr val="tx1"/>
                </a:solidFill>
                <a:effectLst/>
                <a:latin typeface="+mn-lt"/>
                <a:ea typeface="+mn-ea"/>
                <a:cs typeface="+mn-cs"/>
              </a:rPr>
              <a:t> component, </a:t>
            </a:r>
            <a:r>
              <a:rPr lang="fr-FR" sz="1200" b="0" i="0" u="none" strike="noStrike" kern="1200" dirty="0" err="1">
                <a:solidFill>
                  <a:schemeClr val="tx1"/>
                </a:solidFill>
                <a:effectLst/>
                <a:latin typeface="+mn-lt"/>
                <a:ea typeface="+mn-ea"/>
                <a:cs typeface="+mn-cs"/>
              </a:rPr>
              <a:t>its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biodiversity</a:t>
            </a:r>
            <a:r>
              <a:rPr lang="fr-FR" sz="1200" b="0" i="0" u="none" strike="noStrike" kern="1200" dirty="0">
                <a:solidFill>
                  <a:schemeClr val="tx1"/>
                </a:solidFill>
                <a:effectLst/>
                <a:latin typeface="+mn-lt"/>
                <a:ea typeface="+mn-ea"/>
                <a:cs typeface="+mn-cs"/>
              </a:rPr>
              <a:t> and the </a:t>
            </a:r>
            <a:r>
              <a:rPr lang="fr-FR" sz="1200" b="0" i="0" u="none" strike="noStrike" kern="1200" dirty="0" err="1">
                <a:solidFill>
                  <a:schemeClr val="tx1"/>
                </a:solidFill>
                <a:effectLst/>
                <a:latin typeface="+mn-lt"/>
                <a:ea typeface="+mn-ea"/>
                <a:cs typeface="+mn-cs"/>
              </a:rPr>
              <a:t>seabed</a:t>
            </a:r>
            <a:r>
              <a:rPr lang="fr-FR" sz="1200" b="0" i="0" u="none" strike="noStrike" kern="1200" dirty="0">
                <a:solidFill>
                  <a:schemeClr val="tx1"/>
                </a:solidFill>
                <a:effectLst/>
                <a:latin typeface="+mn-lt"/>
                <a:ea typeface="+mn-ea"/>
                <a:cs typeface="+mn-cs"/>
              </a:rPr>
              <a:t>, to support </a:t>
            </a:r>
            <a:r>
              <a:rPr lang="fr-FR" sz="1200" b="0" i="0" u="none" strike="noStrike" kern="1200" dirty="0" err="1">
                <a:solidFill>
                  <a:schemeClr val="tx1"/>
                </a:solidFill>
                <a:effectLst/>
                <a:latin typeface="+mn-lt"/>
                <a:ea typeface="+mn-ea"/>
                <a:cs typeface="+mn-cs"/>
              </a:rPr>
              <a:t>sustainable</a:t>
            </a:r>
            <a:r>
              <a:rPr lang="fr-FR" sz="1200" b="0" i="0" u="none" strike="noStrike" kern="1200" dirty="0">
                <a:solidFill>
                  <a:schemeClr val="tx1"/>
                </a:solidFill>
                <a:effectLst/>
                <a:latin typeface="+mn-lt"/>
                <a:ea typeface="+mn-ea"/>
                <a:cs typeface="+mn-cs"/>
              </a:rPr>
              <a:t> management.</a:t>
            </a:r>
          </a:p>
          <a:p>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7</a:t>
            </a:fld>
            <a:endParaRPr lang="fr-FR"/>
          </a:p>
        </p:txBody>
      </p:sp>
    </p:spTree>
    <p:extLst>
      <p:ext uri="{BB962C8B-B14F-4D97-AF65-F5344CB8AC3E}">
        <p14:creationId xmlns:p14="http://schemas.microsoft.com/office/powerpoint/2010/main" val="252174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To </a:t>
            </a:r>
            <a:r>
              <a:rPr lang="fr-FR" sz="1200" b="0" i="0" u="none" strike="noStrike" kern="1200" dirty="0" err="1">
                <a:solidFill>
                  <a:schemeClr val="tx1"/>
                </a:solidFill>
                <a:effectLst/>
                <a:latin typeface="+mn-lt"/>
                <a:ea typeface="+mn-ea"/>
                <a:cs typeface="+mn-cs"/>
              </a:rPr>
              <a:t>transform</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understanding</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elucidate</a:t>
            </a:r>
            <a:r>
              <a:rPr lang="fr-FR" sz="1200" b="0" i="0" u="none" strike="noStrike" kern="1200" dirty="0">
                <a:solidFill>
                  <a:schemeClr val="tx1"/>
                </a:solidFill>
                <a:effectLst/>
                <a:latin typeface="+mn-lt"/>
                <a:ea typeface="+mn-ea"/>
                <a:cs typeface="+mn-cs"/>
              </a:rPr>
              <a:t> the cumulative impacts, of multiple </a:t>
            </a:r>
            <a:r>
              <a:rPr lang="fr-FR" sz="1200" b="0" i="0" u="none" strike="noStrike" kern="1200" dirty="0" err="1">
                <a:solidFill>
                  <a:schemeClr val="tx1"/>
                </a:solidFill>
                <a:effectLst/>
                <a:latin typeface="+mn-lt"/>
                <a:ea typeface="+mn-ea"/>
                <a:cs typeface="+mn-cs"/>
              </a:rPr>
              <a:t>stressors</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develop</a:t>
            </a:r>
            <a:r>
              <a:rPr lang="fr-FR" sz="1200" b="0" i="0" u="none" strike="noStrike" kern="1200" dirty="0">
                <a:solidFill>
                  <a:schemeClr val="tx1"/>
                </a:solidFill>
                <a:effectLst/>
                <a:latin typeface="+mn-lt"/>
                <a:ea typeface="+mn-ea"/>
                <a:cs typeface="+mn-cs"/>
              </a:rPr>
              <a:t> a </a:t>
            </a:r>
            <a:r>
              <a:rPr lang="fr-FR" sz="1200" b="0" i="0" u="none" strike="noStrike" kern="1200" dirty="0" err="1">
                <a:solidFill>
                  <a:schemeClr val="tx1"/>
                </a:solidFill>
                <a:effectLst/>
                <a:latin typeface="+mn-lt"/>
                <a:ea typeface="+mn-ea"/>
                <a:cs typeface="+mn-cs"/>
              </a:rPr>
              <a:t>comprehensive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evidence</a:t>
            </a:r>
            <a:r>
              <a:rPr lang="fr-FR" sz="1200" b="0" i="0" u="none" strike="noStrike" kern="1200" dirty="0">
                <a:solidFill>
                  <a:schemeClr val="tx1"/>
                </a:solidFill>
                <a:effectLst/>
                <a:latin typeface="+mn-lt"/>
                <a:ea typeface="+mn-ea"/>
                <a:cs typeface="+mn-cs"/>
              </a:rPr>
              <a:t> base and </a:t>
            </a:r>
            <a:r>
              <a:rPr lang="fr-FR" sz="1200" b="0" i="0" u="none" strike="noStrike" kern="1200" dirty="0" err="1">
                <a:solidFill>
                  <a:schemeClr val="tx1"/>
                </a:solidFill>
                <a:effectLst/>
                <a:latin typeface="+mn-lt"/>
                <a:ea typeface="+mn-ea"/>
                <a:cs typeface="+mn-cs"/>
              </a:rPr>
              <a:t>capacities</a:t>
            </a:r>
            <a:r>
              <a:rPr lang="fr-FR" sz="1200" b="0" i="0" u="none" strike="noStrike" kern="1200" dirty="0">
                <a:solidFill>
                  <a:schemeClr val="tx1"/>
                </a:solidFill>
                <a:effectLst/>
                <a:latin typeface="+mn-lt"/>
                <a:ea typeface="+mn-ea"/>
                <a:cs typeface="+mn-cs"/>
              </a:rPr>
              <a:t> for an </a:t>
            </a:r>
            <a:r>
              <a:rPr lang="fr-FR" sz="1200" b="0" i="0" u="none" strike="noStrike" kern="1200" dirty="0" err="1">
                <a:solidFill>
                  <a:schemeClr val="tx1"/>
                </a:solidFill>
                <a:effectLst/>
                <a:latin typeface="+mn-lt"/>
                <a:ea typeface="+mn-ea"/>
                <a:cs typeface="+mn-cs"/>
              </a:rPr>
              <a:t>interdisciplinary</a:t>
            </a:r>
            <a:r>
              <a:rPr lang="fr-FR" sz="1200" b="0" i="0" u="none" strike="noStrike" kern="1200" dirty="0">
                <a:solidFill>
                  <a:schemeClr val="tx1"/>
                </a:solidFill>
                <a:effectLst/>
                <a:latin typeface="+mn-lt"/>
                <a:ea typeface="+mn-ea"/>
                <a:cs typeface="+mn-cs"/>
              </a:rPr>
              <a:t> adaptive </a:t>
            </a:r>
            <a:r>
              <a:rPr lang="fr-FR" sz="1200" b="0" i="0" u="none" strike="noStrike" kern="1200" dirty="0" err="1">
                <a:solidFill>
                  <a:schemeClr val="tx1"/>
                </a:solidFill>
                <a:effectLst/>
                <a:latin typeface="+mn-lt"/>
                <a:ea typeface="+mn-ea"/>
                <a:cs typeface="+mn-cs"/>
              </a:rPr>
              <a:t>approach</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towards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ecosystem-based</a:t>
            </a:r>
            <a:r>
              <a:rPr lang="fr-FR" sz="1200" b="0" i="0" u="none" strike="noStrike" kern="1200" dirty="0">
                <a:solidFill>
                  <a:schemeClr val="tx1"/>
                </a:solidFill>
                <a:effectLst/>
                <a:latin typeface="+mn-lt"/>
                <a:ea typeface="+mn-ea"/>
                <a:cs typeface="+mn-cs"/>
              </a:rPr>
              <a:t> management </a:t>
            </a:r>
            <a:r>
              <a:rPr lang="fr-FR" sz="1200" b="0" i="0" u="none" strike="noStrike" kern="1200" dirty="0" err="1">
                <a:solidFill>
                  <a:schemeClr val="tx1"/>
                </a:solidFill>
                <a:effectLst/>
                <a:latin typeface="+mn-lt"/>
                <a:ea typeface="+mn-ea"/>
                <a:cs typeface="+mn-cs"/>
              </a:rPr>
              <a:t>that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will</a:t>
            </a:r>
            <a:r>
              <a:rPr lang="fr-FR" sz="1200" b="0" i="0" u="none" strike="noStrike" kern="1200" dirty="0">
                <a:solidFill>
                  <a:schemeClr val="tx1"/>
                </a:solidFill>
                <a:effectLst/>
                <a:latin typeface="+mn-lt"/>
                <a:ea typeface="+mn-ea"/>
                <a:cs typeface="+mn-cs"/>
              </a:rPr>
              <a:t> reverse </a:t>
            </a:r>
            <a:r>
              <a:rPr lang="fr-FR" sz="1200" b="0" i="0" u="none" strike="noStrike" kern="1200" dirty="0" err="1">
                <a:solidFill>
                  <a:schemeClr val="tx1"/>
                </a:solidFill>
                <a:effectLst/>
                <a:latin typeface="+mn-lt"/>
                <a:ea typeface="+mn-ea"/>
                <a:cs typeface="+mn-cs"/>
              </a:rPr>
              <a:t>ocean</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health</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degradation</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promote</a:t>
            </a:r>
            <a:r>
              <a:rPr lang="fr-FR" sz="1200" b="0" i="0" u="none" strike="noStrike" kern="1200" dirty="0">
                <a:solidFill>
                  <a:schemeClr val="tx1"/>
                </a:solidFill>
                <a:effectLst/>
                <a:latin typeface="+mn-lt"/>
                <a:ea typeface="+mn-ea"/>
                <a:cs typeface="+mn-cs"/>
              </a:rPr>
              <a:t> a </a:t>
            </a:r>
            <a:r>
              <a:rPr lang="fr-FR" sz="1200" b="0" i="0" u="none" strike="noStrike" kern="1200" dirty="0" err="1">
                <a:solidFill>
                  <a:schemeClr val="tx1"/>
                </a:solidFill>
                <a:effectLst/>
                <a:latin typeface="+mn-lt"/>
                <a:ea typeface="+mn-ea"/>
                <a:cs typeface="+mn-cs"/>
              </a:rPr>
              <a:t>blue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economy</a:t>
            </a:r>
            <a:r>
              <a:rPr lang="fr-FR" sz="1200" b="0" i="0" u="none" strike="noStrike" kern="1200" dirty="0">
                <a:solidFill>
                  <a:schemeClr val="tx1"/>
                </a:solidFill>
                <a:effectLst/>
                <a:latin typeface="+mn-lt"/>
                <a:ea typeface="+mn-ea"/>
                <a:cs typeface="+mn-cs"/>
              </a:rPr>
              <a:t>.</a:t>
            </a:r>
            <a:endParaRPr lang="en-US" dirty="0"/>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8</a:t>
            </a:fld>
            <a:endParaRPr lang="fr-FR"/>
          </a:p>
        </p:txBody>
      </p:sp>
    </p:spTree>
    <p:extLst>
      <p:ext uri="{BB962C8B-B14F-4D97-AF65-F5344CB8AC3E}">
        <p14:creationId xmlns:p14="http://schemas.microsoft.com/office/powerpoint/2010/main" val="381295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To </a:t>
            </a:r>
            <a:r>
              <a:rPr lang="fr-FR" sz="1200" b="0" i="0" u="none" strike="noStrike" kern="1200" dirty="0" err="1">
                <a:solidFill>
                  <a:schemeClr val="tx1"/>
                </a:solidFill>
                <a:effectLst/>
                <a:latin typeface="+mn-lt"/>
                <a:ea typeface="+mn-ea"/>
                <a:cs typeface="+mn-cs"/>
              </a:rPr>
              <a:t>reduce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risks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from</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extreme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events</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ocean-related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hazards</a:t>
            </a:r>
            <a:r>
              <a:rPr lang="fr-FR" sz="1200" b="0" i="0" u="none" strike="noStrike" kern="1200" dirty="0">
                <a:solidFill>
                  <a:schemeClr val="tx1"/>
                </a:solidFill>
                <a:effectLst/>
                <a:latin typeface="+mn-lt"/>
                <a:ea typeface="+mn-ea"/>
                <a:cs typeface="+mn-cs"/>
              </a:rPr>
              <a:t> for </a:t>
            </a:r>
            <a:r>
              <a:rPr lang="fr-FR" sz="1200" b="0" i="0" u="none" strike="noStrike" kern="1200" dirty="0" err="1">
                <a:solidFill>
                  <a:schemeClr val="tx1"/>
                </a:solidFill>
                <a:effectLst/>
                <a:latin typeface="+mn-lt"/>
                <a:ea typeface="+mn-ea"/>
                <a:cs typeface="+mn-cs"/>
              </a:rPr>
              <a:t>coastal</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communities</a:t>
            </a:r>
            <a:r>
              <a:rPr lang="fr-FR" sz="1200" b="0" i="0" u="none" strike="noStrike" kern="1200" dirty="0">
                <a:solidFill>
                  <a:schemeClr val="tx1"/>
                </a:solidFill>
                <a:effectLst/>
                <a:latin typeface="+mn-lt"/>
                <a:ea typeface="+mn-ea"/>
                <a:cs typeface="+mn-cs"/>
              </a:rPr>
              <a:t> and people </a:t>
            </a:r>
            <a:r>
              <a:rPr lang="fr-FR" sz="1200" b="0" i="0" u="none" strike="noStrike" kern="1200" dirty="0" err="1">
                <a:solidFill>
                  <a:schemeClr val="tx1"/>
                </a:solidFill>
                <a:effectLst/>
                <a:latin typeface="+mn-lt"/>
                <a:ea typeface="+mn-ea"/>
                <a:cs typeface="+mn-cs"/>
              </a:rPr>
              <a:t>using</a:t>
            </a:r>
            <a:r>
              <a:rPr lang="fr-FR" sz="1200" b="0" i="0" u="none" strike="noStrike" kern="1200" dirty="0">
                <a:solidFill>
                  <a:schemeClr val="tx1"/>
                </a:solidFill>
                <a:effectLst/>
                <a:latin typeface="+mn-lt"/>
                <a:ea typeface="+mn-ea"/>
                <a:cs typeface="+mn-cs"/>
              </a:rPr>
              <a:t> the </a:t>
            </a:r>
            <a:r>
              <a:rPr lang="fr-FR" sz="1200" b="0" i="0" u="none" strike="noStrike" kern="1200" dirty="0" err="1">
                <a:solidFill>
                  <a:schemeClr val="tx1"/>
                </a:solidFill>
                <a:effectLst/>
                <a:latin typeface="+mn-lt"/>
                <a:ea typeface="+mn-ea"/>
                <a:cs typeface="+mn-cs"/>
              </a:rPr>
              <a:t>sea</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through</a:t>
            </a:r>
            <a:r>
              <a:rPr lang="fr-FR" sz="1200" b="0" i="0" u="none" strike="noStrike" kern="1200" dirty="0">
                <a:solidFill>
                  <a:schemeClr val="tx1"/>
                </a:solidFill>
                <a:effectLst/>
                <a:latin typeface="+mn-lt"/>
                <a:ea typeface="+mn-ea"/>
                <a:cs typeface="+mn-cs"/>
              </a:rPr>
              <a:t> an </a:t>
            </a:r>
            <a:r>
              <a:rPr lang="fr-FR" sz="1200" b="0" i="0" u="none" strike="noStrike" kern="1200" dirty="0" err="1">
                <a:solidFill>
                  <a:schemeClr val="tx1"/>
                </a:solidFill>
                <a:effectLst/>
                <a:latin typeface="+mn-lt"/>
                <a:ea typeface="+mn-ea"/>
                <a:cs typeface="+mn-cs"/>
              </a:rPr>
              <a:t>accelerated</a:t>
            </a:r>
            <a:r>
              <a:rPr lang="fr-FR" sz="1200" b="0" i="0" u="none" strike="noStrike" kern="1200" dirty="0">
                <a:solidFill>
                  <a:schemeClr val="tx1"/>
                </a:solidFill>
                <a:effectLst/>
                <a:latin typeface="+mn-lt"/>
                <a:ea typeface="+mn-ea"/>
                <a:cs typeface="+mn-cs"/>
              </a:rPr>
              <a:t> program of </a:t>
            </a:r>
            <a:r>
              <a:rPr lang="fr-FR" sz="1200" b="0" i="0" u="none" strike="noStrike" kern="1200" dirty="0" err="1">
                <a:solidFill>
                  <a:schemeClr val="tx1"/>
                </a:solidFill>
                <a:effectLst/>
                <a:latin typeface="+mn-lt"/>
                <a:ea typeface="+mn-ea"/>
                <a:cs typeface="+mn-cs"/>
              </a:rPr>
              <a:t>research</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development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supporting</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integrated</a:t>
            </a:r>
            <a:r>
              <a:rPr lang="fr-FR" sz="1200" b="0" i="0" u="none" strike="noStrike" kern="1200" dirty="0">
                <a:solidFill>
                  <a:schemeClr val="tx1"/>
                </a:solidFill>
                <a:effectLst/>
                <a:latin typeface="+mn-lt"/>
                <a:ea typeface="+mn-ea"/>
                <a:cs typeface="+mn-cs"/>
              </a:rPr>
              <a:t> multi-</a:t>
            </a:r>
            <a:r>
              <a:rPr lang="fr-FR" sz="1200" b="0" i="0" u="none" strike="noStrike" kern="1200" dirty="0" err="1">
                <a:solidFill>
                  <a:schemeClr val="tx1"/>
                </a:solidFill>
                <a:effectLst/>
                <a:latin typeface="+mn-lt"/>
                <a:ea typeface="+mn-ea"/>
                <a:cs typeface="+mn-cs"/>
              </a:rPr>
              <a:t>hazard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early</a:t>
            </a:r>
            <a:r>
              <a:rPr lang="fr-FR" sz="1200" b="0" i="0" u="none" strike="noStrike" kern="1200" dirty="0">
                <a:solidFill>
                  <a:schemeClr val="tx1"/>
                </a:solidFill>
                <a:effectLst/>
                <a:latin typeface="+mn-lt"/>
                <a:ea typeface="+mn-ea"/>
                <a:cs typeface="+mn-cs"/>
              </a:rPr>
              <a:t> warning </a:t>
            </a:r>
            <a:r>
              <a:rPr lang="fr-FR" sz="1200" b="0" i="0" u="none" strike="noStrike" kern="1200" dirty="0" err="1">
                <a:solidFill>
                  <a:schemeClr val="tx1"/>
                </a:solidFill>
                <a:effectLst/>
                <a:latin typeface="+mn-lt"/>
                <a:ea typeface="+mn-ea"/>
                <a:cs typeface="+mn-cs"/>
              </a:rPr>
              <a:t>systems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accompanied</a:t>
            </a:r>
            <a:r>
              <a:rPr lang="fr-FR" sz="1200" b="0" i="0" u="none" strike="noStrike"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rPr>
              <a:t>improved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community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preparedness</a:t>
            </a:r>
            <a:r>
              <a:rPr lang="fr-FR" sz="1200" b="0" i="0" u="none" strike="noStrike" kern="1200" dirty="0">
                <a:solidFill>
                  <a:schemeClr val="tx1"/>
                </a:solidFill>
                <a:effectLst/>
                <a:latin typeface="+mn-lt"/>
                <a:ea typeface="+mn-ea"/>
                <a:cs typeface="+mn-cs"/>
              </a:rPr>
              <a:t> and </a:t>
            </a:r>
            <a:r>
              <a:rPr lang="fr-FR" sz="1200" b="0" i="0" u="none" strike="noStrike" kern="1200" dirty="0" err="1">
                <a:solidFill>
                  <a:schemeClr val="tx1"/>
                </a:solidFill>
                <a:effectLst/>
                <a:latin typeface="+mn-lt"/>
                <a:ea typeface="+mn-ea"/>
                <a:cs typeface="+mn-cs"/>
              </a:rPr>
              <a:t>awareness</a:t>
            </a:r>
            <a:r>
              <a:rPr lang="fr-FR" sz="1200" b="0" i="0" u="none" strike="noStrike"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9</a:t>
            </a:fld>
            <a:endParaRPr lang="fr-FR"/>
          </a:p>
        </p:txBody>
      </p:sp>
    </p:spTree>
    <p:extLst>
      <p:ext uri="{BB962C8B-B14F-4D97-AF65-F5344CB8AC3E}">
        <p14:creationId xmlns:p14="http://schemas.microsoft.com/office/powerpoint/2010/main" val="173269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973517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4283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21304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882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1336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0815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9390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0448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0038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4252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157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14/05/2018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423107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2132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1273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1457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D254F1-44A8-406A-A4DE-280061BA59B9}" type="datetimeFigureOut">
              <a:rPr lang="fr-FR" smtClean="0"/>
              <a:t>14/05/2018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872334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4FD254F1-44A8-406A-A4DE-280061BA59B9}" type="datetimeFigureOut">
              <a:rPr lang="fr-FR" smtClean="0"/>
              <a:t>14/05/2018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78232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4FD254F1-44A8-406A-A4DE-280061BA59B9}" type="datetimeFigureOut">
              <a:rPr lang="fr-FR" smtClean="0"/>
              <a:t>14/05/2018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954888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4FD254F1-44A8-406A-A4DE-280061BA59B9}" type="datetimeFigureOut">
              <a:rPr lang="fr-FR" smtClean="0"/>
              <a:t>14/05/2018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61301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254F1-44A8-406A-A4DE-280061BA59B9}" type="datetimeFigureOut">
              <a:rPr lang="fr-FR" smtClean="0"/>
              <a:t>14/05/2018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90010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D254F1-44A8-406A-A4DE-280061BA59B9}" type="datetimeFigureOut">
              <a:rPr lang="fr-FR" smtClean="0"/>
              <a:t>14/05/2018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15125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D254F1-44A8-406A-A4DE-280061BA59B9}" type="datetimeFigureOut">
              <a:rPr lang="fr-FR" smtClean="0"/>
              <a:t>14/05/2018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4505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254F1-44A8-406A-A4DE-280061BA59B9}" type="datetimeFigureOut">
              <a:rPr lang="fr-FR" smtClean="0"/>
              <a:t>14/05/2018</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4528A-BF8C-4370-AE29-F72048EE35D1}" type="slidenum">
              <a:rPr lang="fr-FR" smtClean="0"/>
              <a:t>‹#›</a:t>
            </a:fld>
            <a:endParaRPr lang="fr-FR"/>
          </a:p>
        </p:txBody>
      </p:sp>
    </p:spTree>
    <p:extLst>
      <p:ext uri="{BB962C8B-B14F-4D97-AF65-F5344CB8AC3E}">
        <p14:creationId xmlns:p14="http://schemas.microsoft.com/office/powerpoint/2010/main" val="632483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00187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26.png"/><Relationship Id="rId10" Type="http://schemas.microsoft.com/office/2007/relationships/diagramDrawing" Target="../diagrams/drawing1.xml"/><Relationship Id="rId4" Type="http://schemas.openxmlformats.org/officeDocument/2006/relationships/image" Target="NULL"/><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3.pn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36246" b="1023"/>
          <a:stretch/>
        </p:blipFill>
        <p:spPr>
          <a:xfrm>
            <a:off x="5613981" y="-45738"/>
            <a:ext cx="6764925" cy="6988405"/>
          </a:xfrm>
          <a:prstGeom prst="rect">
            <a:avLst/>
          </a:prstGeom>
        </p:spPr>
      </p:pic>
      <p:sp>
        <p:nvSpPr>
          <p:cNvPr id="11" name="Rectangle 10"/>
          <p:cNvSpPr/>
          <p:nvPr/>
        </p:nvSpPr>
        <p:spPr>
          <a:xfrm>
            <a:off x="-27993" y="522922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307" y="5424627"/>
            <a:ext cx="3017284" cy="1311309"/>
          </a:xfrm>
          <a:prstGeom prst="rect">
            <a:avLst/>
          </a:prstGeom>
        </p:spPr>
      </p:pic>
      <p:sp>
        <p:nvSpPr>
          <p:cNvPr id="5" name="Rectangle 4"/>
          <p:cNvSpPr/>
          <p:nvPr/>
        </p:nvSpPr>
        <p:spPr>
          <a:xfrm>
            <a:off x="-27993" y="-55981"/>
            <a:ext cx="7249887"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itle 1">
            <a:extLst>
              <a:ext uri="{FF2B5EF4-FFF2-40B4-BE49-F238E27FC236}">
                <a16:creationId xmlns:a16="http://schemas.microsoft.com/office/drawing/2014/main" id="{438548F3-00CB-9848-9D86-ADB8797D8C92}"/>
              </a:ext>
            </a:extLst>
          </p:cNvPr>
          <p:cNvSpPr>
            <a:spLocks noGrp="1"/>
          </p:cNvSpPr>
          <p:nvPr>
            <p:ph type="ctrTitle"/>
          </p:nvPr>
        </p:nvSpPr>
        <p:spPr>
          <a:xfrm>
            <a:off x="0" y="10694"/>
            <a:ext cx="7153275" cy="5178088"/>
          </a:xfrm>
          <a:noFill/>
        </p:spPr>
        <p:txBody>
          <a:bodyPr anchor="t">
            <a:normAutofit/>
          </a:bodyPr>
          <a:lstStyle/>
          <a:p>
            <a:br>
              <a:rPr lang="fr-FR" sz="2800" b="1" dirty="0">
                <a:solidFill>
                  <a:schemeClr val="bg1"/>
                </a:solidFill>
                <a:latin typeface="+mn-lt"/>
              </a:rPr>
            </a:br>
            <a:r>
              <a:rPr lang="fr-FR" b="1" dirty="0">
                <a:solidFill>
                  <a:schemeClr val="bg1"/>
                </a:solidFill>
                <a:latin typeface="+mn-lt"/>
              </a:rPr>
              <a:t>UN Decade of</a:t>
            </a:r>
            <a:br>
              <a:rPr lang="fr-FR" b="1" dirty="0">
                <a:solidFill>
                  <a:schemeClr val="bg1"/>
                </a:solidFill>
                <a:latin typeface="+mn-lt"/>
              </a:rPr>
            </a:br>
            <a:r>
              <a:rPr lang="fr-FR" b="1" dirty="0">
                <a:solidFill>
                  <a:schemeClr val="bg1"/>
                </a:solidFill>
                <a:latin typeface="+mn-lt"/>
              </a:rPr>
              <a:t>Ocean Science for</a:t>
            </a:r>
            <a:br>
              <a:rPr lang="fr-FR" b="1" dirty="0">
                <a:solidFill>
                  <a:schemeClr val="bg1"/>
                </a:solidFill>
                <a:latin typeface="+mn-lt"/>
              </a:rPr>
            </a:br>
            <a:r>
              <a:rPr lang="fr-FR" b="1" dirty="0" err="1">
                <a:solidFill>
                  <a:schemeClr val="bg1"/>
                </a:solidFill>
                <a:latin typeface="+mn-lt"/>
              </a:rPr>
              <a:t>Sustainable</a:t>
            </a:r>
            <a:br>
              <a:rPr lang="fr-FR" b="1" dirty="0">
                <a:solidFill>
                  <a:schemeClr val="bg1"/>
                </a:solidFill>
                <a:latin typeface="+mn-lt"/>
              </a:rPr>
            </a:br>
            <a:r>
              <a:rPr lang="fr-FR" b="1" dirty="0" err="1">
                <a:solidFill>
                  <a:schemeClr val="bg1"/>
                </a:solidFill>
                <a:latin typeface="+mn-lt"/>
              </a:rPr>
              <a:t>Development</a:t>
            </a:r>
            <a:br>
              <a:rPr lang="fr-FR" b="1" dirty="0">
                <a:solidFill>
                  <a:schemeClr val="bg1"/>
                </a:solidFill>
                <a:latin typeface="+mn-lt"/>
              </a:rPr>
            </a:br>
            <a:r>
              <a:rPr lang="fr-FR" b="1" dirty="0">
                <a:solidFill>
                  <a:schemeClr val="bg1"/>
                </a:solidFill>
                <a:latin typeface="+mn-lt"/>
              </a:rPr>
              <a:t>(2021-2030)</a:t>
            </a:r>
            <a:endParaRPr lang="fr-FR" sz="2800" b="1" dirty="0">
              <a:latin typeface="+mn-lt"/>
            </a:endParaRPr>
          </a:p>
        </p:txBody>
      </p:sp>
    </p:spTree>
    <p:extLst>
      <p:ext uri="{BB962C8B-B14F-4D97-AF65-F5344CB8AC3E}">
        <p14:creationId xmlns:p14="http://schemas.microsoft.com/office/powerpoint/2010/main" val="392210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09CB8E-47C8-D242-B9D0-650480706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2" y="0"/>
            <a:ext cx="12228492" cy="9171369"/>
          </a:xfrm>
          <a:prstGeom prst="rect">
            <a:avLst/>
          </a:prstGeom>
        </p:spPr>
      </p:pic>
      <p:sp>
        <p:nvSpPr>
          <p:cNvPr id="6" name="Triangle rectangle 5">
            <a:extLst>
              <a:ext uri="{FF2B5EF4-FFF2-40B4-BE49-F238E27FC236}">
                <a16:creationId xmlns:a16="http://schemas.microsoft.com/office/drawing/2014/main" id="{9E338941-05E2-D548-ACAE-DF7D4B5313CC}"/>
              </a:ext>
            </a:extLst>
          </p:cNvPr>
          <p:cNvSpPr/>
          <p:nvPr/>
        </p:nvSpPr>
        <p:spPr>
          <a:xfrm flipV="1">
            <a:off x="-49596" y="0"/>
            <a:ext cx="12192000" cy="6858000"/>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le 1">
            <a:extLst>
              <a:ext uri="{FF2B5EF4-FFF2-40B4-BE49-F238E27FC236}">
                <a16:creationId xmlns:a16="http://schemas.microsoft.com/office/drawing/2014/main" id="{BF04804D-8745-474B-BB49-04E247F51CEA}"/>
              </a:ext>
            </a:extLst>
          </p:cNvPr>
          <p:cNvSpPr txBox="1">
            <a:spLocks/>
          </p:cNvSpPr>
          <p:nvPr/>
        </p:nvSpPr>
        <p:spPr>
          <a:xfrm>
            <a:off x="132079" y="44318"/>
            <a:ext cx="9253727" cy="4130999"/>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dirty="0">
                <a:solidFill>
                  <a:schemeClr val="bg1"/>
                </a:solidFill>
                <a:latin typeface="+mn-lt"/>
              </a:rPr>
              <a:t>A Decade to…</a:t>
            </a:r>
          </a:p>
          <a:p>
            <a:pPr algn="l"/>
            <a:endParaRPr lang="fr-FR" sz="1000" b="1" dirty="0">
              <a:solidFill>
                <a:schemeClr val="bg1"/>
              </a:solidFill>
              <a:latin typeface="+mn-lt"/>
            </a:endParaRPr>
          </a:p>
          <a:p>
            <a:pPr marL="885600" lvl="2"/>
            <a:br>
              <a:rPr lang="fr-FR" sz="100" b="1" dirty="0">
                <a:solidFill>
                  <a:schemeClr val="bg1"/>
                </a:solidFill>
                <a:latin typeface="+mn-lt"/>
              </a:rPr>
            </a:br>
            <a:r>
              <a:rPr lang="fr-FR" sz="7200" b="1" dirty="0">
                <a:solidFill>
                  <a:srgbClr val="92D050"/>
                </a:solidFill>
                <a:latin typeface="+mn-lt"/>
              </a:rPr>
              <a:t>BOLSTER</a:t>
            </a:r>
          </a:p>
          <a:p>
            <a:pPr marL="885600" lvl="2"/>
            <a:r>
              <a:rPr lang="fr-FR" sz="4500" b="1" dirty="0" err="1">
                <a:solidFill>
                  <a:schemeClr val="bg1"/>
                </a:solidFill>
                <a:latin typeface="+mn-lt"/>
              </a:rPr>
              <a:t>ocean</a:t>
            </a:r>
            <a:r>
              <a:rPr lang="fr-FR" sz="4500" b="1" dirty="0">
                <a:solidFill>
                  <a:schemeClr val="bg1"/>
                </a:solidFill>
                <a:latin typeface="+mn-lt"/>
              </a:rPr>
              <a:t> </a:t>
            </a:r>
            <a:r>
              <a:rPr lang="fr-FR" sz="4500" b="1" dirty="0" err="1">
                <a:solidFill>
                  <a:schemeClr val="bg1"/>
                </a:solidFill>
                <a:latin typeface="+mn-lt"/>
              </a:rPr>
              <a:t>observing</a:t>
            </a:r>
            <a:endParaRPr lang="fr-FR" sz="4500" b="1" dirty="0">
              <a:solidFill>
                <a:schemeClr val="bg1"/>
              </a:solidFill>
              <a:latin typeface="+mn-lt"/>
            </a:endParaRPr>
          </a:p>
          <a:p>
            <a:pPr marL="885600" lvl="2"/>
            <a:r>
              <a:rPr lang="fr-FR" sz="4500" b="1" dirty="0">
                <a:solidFill>
                  <a:schemeClr val="bg1"/>
                </a:solidFill>
                <a:latin typeface="+mn-lt"/>
              </a:rPr>
              <a:t>and data </a:t>
            </a:r>
            <a:r>
              <a:rPr lang="fr-FR" sz="4500" b="1" dirty="0" err="1">
                <a:solidFill>
                  <a:schemeClr val="bg1"/>
                </a:solidFill>
                <a:latin typeface="+mn-lt"/>
              </a:rPr>
              <a:t>systems</a:t>
            </a:r>
            <a:endParaRPr lang="fr-FR" sz="4500" b="1" dirty="0">
              <a:solidFill>
                <a:schemeClr val="bg1"/>
              </a:solidFill>
              <a:latin typeface="+mn-lt"/>
            </a:endParaRPr>
          </a:p>
        </p:txBody>
      </p:sp>
      <p:sp>
        <p:nvSpPr>
          <p:cNvPr id="9" name="TextBox 7">
            <a:extLst>
              <a:ext uri="{FF2B5EF4-FFF2-40B4-BE49-F238E27FC236}">
                <a16:creationId xmlns:a16="http://schemas.microsoft.com/office/drawing/2014/main" id="{481E3350-27BE-AE4F-BDD7-1406524E6597}"/>
              </a:ext>
            </a:extLst>
          </p:cNvPr>
          <p:cNvSpPr txBox="1"/>
          <p:nvPr/>
        </p:nvSpPr>
        <p:spPr>
          <a:xfrm rot="19814630">
            <a:off x="108571" y="6445730"/>
            <a:ext cx="1109599" cy="200055"/>
          </a:xfrm>
          <a:prstGeom prst="rect">
            <a:avLst/>
          </a:prstGeom>
          <a:noFill/>
        </p:spPr>
        <p:txBody>
          <a:bodyPr wrap="none" rtlCol="0">
            <a:spAutoFit/>
          </a:bodyPr>
          <a:lstStyle/>
          <a:p>
            <a:pPr lvl="0" defTabSz="457200">
              <a:defRPr/>
            </a:pPr>
            <a:r>
              <a:rPr lang="fr-FR" sz="700" dirty="0">
                <a:solidFill>
                  <a:schemeClr val="bg1">
                    <a:lumMod val="85000"/>
                    <a:alpha val="50000"/>
                  </a:schemeClr>
                </a:solidFill>
              </a:rPr>
              <a:t>© AIMS/Scott Bainbridge</a:t>
            </a:r>
          </a:p>
        </p:txBody>
      </p:sp>
      <p:sp>
        <p:nvSpPr>
          <p:cNvPr id="7" name="Rounded Rectangle 6"/>
          <p:cNvSpPr/>
          <p:nvPr/>
        </p:nvSpPr>
        <p:spPr>
          <a:xfrm>
            <a:off x="11091604" y="5763321"/>
            <a:ext cx="863067" cy="863067"/>
          </a:xfrm>
          <a:prstGeom prst="roundRect">
            <a:avLst>
              <a:gd name="adj" fmla="val 16670"/>
            </a:avLst>
          </a:prstGeom>
          <a:blipFill>
            <a:blip r:embed="rId4">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Right Triangle 9"/>
          <p:cNvSpPr/>
          <p:nvPr/>
        </p:nvSpPr>
        <p:spPr>
          <a:xfrm rot="16200000">
            <a:off x="4048250" y="-1313987"/>
            <a:ext cx="4151970" cy="12192003"/>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225776" y="5960982"/>
            <a:ext cx="3999635" cy="584775"/>
          </a:xfrm>
          <a:prstGeom prst="rect">
            <a:avLst/>
          </a:prstGeom>
          <a:noFill/>
        </p:spPr>
        <p:txBody>
          <a:bodyPr wrap="square" rtlCol="0">
            <a:spAutoFit/>
          </a:bodyPr>
          <a:lstStyle/>
          <a:p>
            <a:r>
              <a:rPr lang="en-GB" sz="3200" dirty="0">
                <a:solidFill>
                  <a:schemeClr val="bg1"/>
                </a:solidFill>
              </a:rPr>
              <a:t>Potential activities </a:t>
            </a:r>
            <a:r>
              <a:rPr lang="mr-IN" sz="3200" dirty="0">
                <a:solidFill>
                  <a:schemeClr val="bg1"/>
                </a:solidFill>
              </a:rPr>
              <a:t>…</a:t>
            </a:r>
            <a:r>
              <a:rPr lang="en-US" sz="3200" dirty="0">
                <a:solidFill>
                  <a:schemeClr val="bg1"/>
                </a:solidFill>
              </a:rPr>
              <a:t>.</a:t>
            </a:r>
          </a:p>
        </p:txBody>
      </p:sp>
      <p:sp>
        <p:nvSpPr>
          <p:cNvPr id="13" name="TextBox 12"/>
          <p:cNvSpPr txBox="1"/>
          <p:nvPr/>
        </p:nvSpPr>
        <p:spPr>
          <a:xfrm>
            <a:off x="6225411" y="4598065"/>
            <a:ext cx="5878025" cy="2308324"/>
          </a:xfrm>
          <a:prstGeom prst="rect">
            <a:avLst/>
          </a:prstGeom>
          <a:noFill/>
        </p:spPr>
        <p:txBody>
          <a:bodyPr wrap="square" rtlCol="0">
            <a:spAutoFit/>
          </a:bodyPr>
          <a:lstStyle/>
          <a:p>
            <a:pPr marL="342900" indent="-342900">
              <a:buFont typeface="Arial" charset="0"/>
              <a:buChar char="•"/>
            </a:pPr>
            <a:r>
              <a:rPr lang="en-US" sz="2400" dirty="0">
                <a:solidFill>
                  <a:srgbClr val="FFFF00"/>
                </a:solidFill>
              </a:rPr>
              <a:t>An Ocean Observing System for All Major Ocean Basins</a:t>
            </a:r>
            <a:endParaRPr lang="en-GB" sz="2400" dirty="0">
              <a:solidFill>
                <a:srgbClr val="FFFF00"/>
              </a:solidFill>
            </a:endParaRPr>
          </a:p>
          <a:p>
            <a:pPr marL="342900" indent="-342900">
              <a:buFont typeface="Arial" charset="0"/>
              <a:buChar char="•"/>
            </a:pPr>
            <a:r>
              <a:rPr lang="en-GB" sz="2400" dirty="0">
                <a:solidFill>
                  <a:srgbClr val="FFFF00"/>
                </a:solidFill>
              </a:rPr>
              <a:t>New ocean technologies </a:t>
            </a:r>
          </a:p>
          <a:p>
            <a:pPr marL="342900" indent="-342900">
              <a:buFont typeface="Arial" charset="0"/>
              <a:buChar char="•"/>
            </a:pPr>
            <a:r>
              <a:rPr lang="en-GB" sz="2400" dirty="0">
                <a:solidFill>
                  <a:srgbClr val="FFFF00"/>
                </a:solidFill>
              </a:rPr>
              <a:t>Operational Deep Ocean Observing System</a:t>
            </a:r>
          </a:p>
          <a:p>
            <a:pPr marL="342900" indent="-342900">
              <a:buFont typeface="Arial" charset="0"/>
              <a:buChar char="•"/>
            </a:pPr>
            <a:r>
              <a:rPr lang="en-US" sz="2400" dirty="0">
                <a:solidFill>
                  <a:srgbClr val="FFFF00"/>
                </a:solidFill>
              </a:rPr>
              <a:t>Open access, data portal for all</a:t>
            </a:r>
          </a:p>
          <a:p>
            <a:pPr marL="342900" indent="-342900">
              <a:buFont typeface="Arial" charset="0"/>
              <a:buChar char="•"/>
            </a:pPr>
            <a:r>
              <a:rPr lang="en-GB" sz="2400" dirty="0">
                <a:solidFill>
                  <a:srgbClr val="FFFF00"/>
                </a:solidFill>
              </a:rPr>
              <a:t>Social science metrics</a:t>
            </a:r>
          </a:p>
        </p:txBody>
      </p:sp>
    </p:spTree>
    <p:extLst>
      <p:ext uri="{BB962C8B-B14F-4D97-AF65-F5344CB8AC3E}">
        <p14:creationId xmlns:p14="http://schemas.microsoft.com/office/powerpoint/2010/main" val="263481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2BBD9B1-9303-8D41-950E-2563ABC67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68250"/>
            <a:ext cx="12192000" cy="8125059"/>
          </a:xfrm>
          <a:prstGeom prst="rect">
            <a:avLst/>
          </a:prstGeom>
        </p:spPr>
      </p:pic>
      <p:sp>
        <p:nvSpPr>
          <p:cNvPr id="6" name="Triangle rectangle 5">
            <a:extLst>
              <a:ext uri="{FF2B5EF4-FFF2-40B4-BE49-F238E27FC236}">
                <a16:creationId xmlns:a16="http://schemas.microsoft.com/office/drawing/2014/main" id="{9E338941-05E2-D548-ACAE-DF7D4B5313CC}"/>
              </a:ext>
            </a:extLst>
          </p:cNvPr>
          <p:cNvSpPr/>
          <p:nvPr/>
        </p:nvSpPr>
        <p:spPr>
          <a:xfrm flipV="1">
            <a:off x="0" y="0"/>
            <a:ext cx="12192000" cy="6858000"/>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le 1">
            <a:extLst>
              <a:ext uri="{FF2B5EF4-FFF2-40B4-BE49-F238E27FC236}">
                <a16:creationId xmlns:a16="http://schemas.microsoft.com/office/drawing/2014/main" id="{BF04804D-8745-474B-BB49-04E247F51CEA}"/>
              </a:ext>
            </a:extLst>
          </p:cNvPr>
          <p:cNvSpPr txBox="1">
            <a:spLocks/>
          </p:cNvSpPr>
          <p:nvPr/>
        </p:nvSpPr>
        <p:spPr>
          <a:xfrm>
            <a:off x="0" y="10695"/>
            <a:ext cx="9253727" cy="4140891"/>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dirty="0">
                <a:solidFill>
                  <a:schemeClr val="bg1"/>
                </a:solidFill>
                <a:latin typeface="+mn-lt"/>
              </a:rPr>
              <a:t>A Decade to…</a:t>
            </a:r>
          </a:p>
          <a:p>
            <a:pPr algn="l"/>
            <a:endParaRPr lang="fr-FR" sz="1000" b="1" dirty="0">
              <a:solidFill>
                <a:schemeClr val="bg1"/>
              </a:solidFill>
              <a:latin typeface="+mn-lt"/>
            </a:endParaRPr>
          </a:p>
          <a:p>
            <a:pPr marL="885600" lvl="2"/>
            <a:br>
              <a:rPr lang="fr-FR" sz="100" b="1" dirty="0">
                <a:solidFill>
                  <a:schemeClr val="bg1"/>
                </a:solidFill>
                <a:latin typeface="+mn-lt"/>
              </a:rPr>
            </a:br>
            <a:r>
              <a:rPr lang="fr-FR" sz="7200" b="1" dirty="0">
                <a:solidFill>
                  <a:srgbClr val="92D050"/>
                </a:solidFill>
                <a:latin typeface="+mn-lt"/>
              </a:rPr>
              <a:t>ACCELERATE</a:t>
            </a:r>
          </a:p>
          <a:p>
            <a:pPr marL="885600" lvl="2"/>
            <a:r>
              <a:rPr lang="fr-FR" sz="4500" b="1" dirty="0" err="1">
                <a:solidFill>
                  <a:schemeClr val="bg1"/>
                </a:solidFill>
              </a:rPr>
              <a:t>transfer</a:t>
            </a:r>
            <a:r>
              <a:rPr lang="fr-FR" sz="4500" b="1" dirty="0">
                <a:solidFill>
                  <a:schemeClr val="bg1"/>
                </a:solidFill>
              </a:rPr>
              <a:t> of m</a:t>
            </a:r>
            <a:r>
              <a:rPr lang="fr-FR" sz="4500" b="1" dirty="0">
                <a:solidFill>
                  <a:schemeClr val="bg1"/>
                </a:solidFill>
                <a:latin typeface="+mn-lt"/>
              </a:rPr>
              <a:t>arine</a:t>
            </a:r>
          </a:p>
          <a:p>
            <a:pPr marL="885600" lvl="2"/>
            <a:r>
              <a:rPr lang="fr-FR" sz="4500" b="1" dirty="0" err="1">
                <a:solidFill>
                  <a:schemeClr val="bg1"/>
                </a:solidFill>
                <a:latin typeface="+mn-lt"/>
              </a:rPr>
              <a:t>technology</a:t>
            </a:r>
            <a:r>
              <a:rPr lang="fr-FR" sz="4500" b="1" dirty="0">
                <a:solidFill>
                  <a:schemeClr val="bg1"/>
                </a:solidFill>
                <a:latin typeface="+mn-lt"/>
              </a:rPr>
              <a:t>, t</a:t>
            </a:r>
            <a:r>
              <a:rPr lang="fr-FR" sz="4500" b="1" dirty="0">
                <a:solidFill>
                  <a:schemeClr val="bg1"/>
                </a:solidFill>
              </a:rPr>
              <a:t>raining</a:t>
            </a:r>
          </a:p>
          <a:p>
            <a:pPr marL="885600" lvl="2"/>
            <a:r>
              <a:rPr lang="fr-FR" sz="4500" b="1" dirty="0">
                <a:solidFill>
                  <a:schemeClr val="bg1"/>
                </a:solidFill>
              </a:rPr>
              <a:t>and </a:t>
            </a:r>
            <a:r>
              <a:rPr lang="fr-FR" sz="4500" b="1" dirty="0" err="1">
                <a:solidFill>
                  <a:schemeClr val="bg1"/>
                </a:solidFill>
                <a:latin typeface="+mn-lt"/>
              </a:rPr>
              <a:t>education</a:t>
            </a:r>
            <a:endParaRPr lang="fr-FR" sz="4500" b="1" dirty="0">
              <a:solidFill>
                <a:schemeClr val="bg1"/>
              </a:solidFill>
              <a:latin typeface="+mn-lt"/>
            </a:endParaRPr>
          </a:p>
        </p:txBody>
      </p:sp>
      <p:sp>
        <p:nvSpPr>
          <p:cNvPr id="5" name="Rounded Rectangle 4"/>
          <p:cNvSpPr/>
          <p:nvPr/>
        </p:nvSpPr>
        <p:spPr>
          <a:xfrm>
            <a:off x="11091604" y="5763321"/>
            <a:ext cx="863067" cy="863067"/>
          </a:xfrm>
          <a:prstGeom prst="roundRect">
            <a:avLst>
              <a:gd name="adj" fmla="val 16670"/>
            </a:avLst>
          </a:prstGeom>
          <a:blipFill>
            <a:blip r:embed="rId4">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Right Triangle 8"/>
          <p:cNvSpPr/>
          <p:nvPr/>
        </p:nvSpPr>
        <p:spPr>
          <a:xfrm rot="16200000">
            <a:off x="4020017" y="-1229084"/>
            <a:ext cx="4151970" cy="12192003"/>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408681" y="6183566"/>
            <a:ext cx="3999635" cy="584775"/>
          </a:xfrm>
          <a:prstGeom prst="rect">
            <a:avLst/>
          </a:prstGeom>
          <a:noFill/>
        </p:spPr>
        <p:txBody>
          <a:bodyPr wrap="square" rtlCol="0">
            <a:spAutoFit/>
          </a:bodyPr>
          <a:lstStyle/>
          <a:p>
            <a:r>
              <a:rPr lang="en-GB" sz="3200" dirty="0">
                <a:solidFill>
                  <a:schemeClr val="bg1"/>
                </a:solidFill>
              </a:rPr>
              <a:t>Potential activities </a:t>
            </a:r>
            <a:r>
              <a:rPr lang="mr-IN" sz="3200" dirty="0">
                <a:solidFill>
                  <a:schemeClr val="bg1"/>
                </a:solidFill>
              </a:rPr>
              <a:t>…</a:t>
            </a:r>
            <a:r>
              <a:rPr lang="en-US" sz="3200" dirty="0">
                <a:solidFill>
                  <a:schemeClr val="bg1"/>
                </a:solidFill>
              </a:rPr>
              <a:t>.</a:t>
            </a:r>
          </a:p>
        </p:txBody>
      </p:sp>
      <p:sp>
        <p:nvSpPr>
          <p:cNvPr id="12" name="TextBox 11"/>
          <p:cNvSpPr txBox="1"/>
          <p:nvPr/>
        </p:nvSpPr>
        <p:spPr>
          <a:xfrm>
            <a:off x="6408316" y="4517481"/>
            <a:ext cx="5878025" cy="2308324"/>
          </a:xfrm>
          <a:prstGeom prst="rect">
            <a:avLst/>
          </a:prstGeom>
          <a:noFill/>
        </p:spPr>
        <p:txBody>
          <a:bodyPr wrap="square" rtlCol="0">
            <a:spAutoFit/>
          </a:bodyPr>
          <a:lstStyle/>
          <a:p>
            <a:pPr marL="342900" indent="-342900">
              <a:buFont typeface="Arial" charset="0"/>
              <a:buChar char="•"/>
            </a:pPr>
            <a:r>
              <a:rPr lang="en-GB" sz="2400" dirty="0">
                <a:solidFill>
                  <a:srgbClr val="FFFF00"/>
                </a:solidFill>
              </a:rPr>
              <a:t>Marine technology transfer/exchange hubs</a:t>
            </a:r>
          </a:p>
          <a:p>
            <a:pPr marL="342900" indent="-342900">
              <a:buFont typeface="Arial" charset="0"/>
              <a:buChar char="•"/>
            </a:pPr>
            <a:r>
              <a:rPr lang="en-GB" sz="2400" dirty="0">
                <a:solidFill>
                  <a:srgbClr val="FFFF00"/>
                </a:solidFill>
              </a:rPr>
              <a:t>Self-driven regional capacity development programmes</a:t>
            </a:r>
          </a:p>
          <a:p>
            <a:pPr marL="342900" indent="-342900">
              <a:buFont typeface="Arial" charset="0"/>
              <a:buChar char="•"/>
            </a:pPr>
            <a:r>
              <a:rPr lang="en-GB" sz="2400" dirty="0">
                <a:solidFill>
                  <a:srgbClr val="FFFF00"/>
                </a:solidFill>
              </a:rPr>
              <a:t>Ocean literacy initiatives</a:t>
            </a:r>
          </a:p>
          <a:p>
            <a:pPr marL="342900" indent="-342900">
              <a:buFont typeface="Arial" charset="0"/>
              <a:buChar char="•"/>
            </a:pPr>
            <a:r>
              <a:rPr lang="en-GB" sz="2400" dirty="0">
                <a:solidFill>
                  <a:srgbClr val="FFFF00"/>
                </a:solidFill>
              </a:rPr>
              <a:t>Citizen science</a:t>
            </a:r>
          </a:p>
          <a:p>
            <a:pPr marL="342900" indent="-342900">
              <a:buFont typeface="Arial" charset="0"/>
              <a:buChar char="•"/>
            </a:pPr>
            <a:r>
              <a:rPr lang="en-GB" sz="2400" dirty="0">
                <a:solidFill>
                  <a:srgbClr val="FFFF00"/>
                </a:solidFill>
              </a:rPr>
              <a:t>Gender focused programmes</a:t>
            </a:r>
          </a:p>
        </p:txBody>
      </p:sp>
    </p:spTree>
    <p:extLst>
      <p:ext uri="{BB962C8B-B14F-4D97-AF65-F5344CB8AC3E}">
        <p14:creationId xmlns:p14="http://schemas.microsoft.com/office/powerpoint/2010/main" val="15799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320B7F9-295C-E04E-B423-9503A7947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8395368"/>
          </a:xfrm>
          <a:prstGeom prst="rect">
            <a:avLst/>
          </a:prstGeom>
        </p:spPr>
      </p:pic>
      <p:sp>
        <p:nvSpPr>
          <p:cNvPr id="6" name="Triangle rectangle 5">
            <a:extLst>
              <a:ext uri="{FF2B5EF4-FFF2-40B4-BE49-F238E27FC236}">
                <a16:creationId xmlns:a16="http://schemas.microsoft.com/office/drawing/2014/main" id="{9E338941-05E2-D548-ACAE-DF7D4B5313CC}"/>
              </a:ext>
            </a:extLst>
          </p:cNvPr>
          <p:cNvSpPr/>
          <p:nvPr/>
        </p:nvSpPr>
        <p:spPr>
          <a:xfrm flipV="1">
            <a:off x="0" y="0"/>
            <a:ext cx="12192000" cy="6858000"/>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le 1">
            <a:extLst>
              <a:ext uri="{FF2B5EF4-FFF2-40B4-BE49-F238E27FC236}">
                <a16:creationId xmlns:a16="http://schemas.microsoft.com/office/drawing/2014/main" id="{BF04804D-8745-474B-BB49-04E247F51CEA}"/>
              </a:ext>
            </a:extLst>
          </p:cNvPr>
          <p:cNvSpPr txBox="1">
            <a:spLocks/>
          </p:cNvSpPr>
          <p:nvPr/>
        </p:nvSpPr>
        <p:spPr>
          <a:xfrm>
            <a:off x="0" y="10695"/>
            <a:ext cx="9253727" cy="4140891"/>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dirty="0">
                <a:solidFill>
                  <a:schemeClr val="bg1"/>
                </a:solidFill>
                <a:latin typeface="+mn-lt"/>
              </a:rPr>
              <a:t>A Decade to…</a:t>
            </a:r>
          </a:p>
          <a:p>
            <a:pPr algn="l"/>
            <a:endParaRPr lang="fr-FR" sz="1000" b="1" dirty="0">
              <a:solidFill>
                <a:schemeClr val="bg1"/>
              </a:solidFill>
              <a:latin typeface="+mn-lt"/>
            </a:endParaRPr>
          </a:p>
          <a:p>
            <a:pPr marL="885600" lvl="2"/>
            <a:br>
              <a:rPr lang="fr-FR" sz="100" b="1" dirty="0">
                <a:solidFill>
                  <a:schemeClr val="bg1"/>
                </a:solidFill>
                <a:latin typeface="+mn-lt"/>
              </a:rPr>
            </a:br>
            <a:r>
              <a:rPr lang="fr-FR" sz="7200" b="1" dirty="0">
                <a:solidFill>
                  <a:srgbClr val="92D050"/>
                </a:solidFill>
                <a:latin typeface="+mn-lt"/>
              </a:rPr>
              <a:t>DELIVER</a:t>
            </a:r>
          </a:p>
          <a:p>
            <a:pPr marL="885600" lvl="2"/>
            <a:r>
              <a:rPr lang="en-US" sz="4500" b="1" dirty="0">
                <a:solidFill>
                  <a:schemeClr val="bg1"/>
                </a:solidFill>
              </a:rPr>
              <a:t>best available knowledge</a:t>
            </a:r>
          </a:p>
          <a:p>
            <a:pPr marL="885600" lvl="2"/>
            <a:r>
              <a:rPr lang="en-US" sz="4500" b="1" dirty="0">
                <a:solidFill>
                  <a:schemeClr val="bg1"/>
                </a:solidFill>
              </a:rPr>
              <a:t>to decision-makers</a:t>
            </a:r>
            <a:endParaRPr lang="fr-FR" sz="4500" b="1" dirty="0">
              <a:solidFill>
                <a:schemeClr val="bg1"/>
              </a:solidFill>
            </a:endParaRPr>
          </a:p>
        </p:txBody>
      </p:sp>
      <p:sp>
        <p:nvSpPr>
          <p:cNvPr id="7" name="Rounded Rectangle 6"/>
          <p:cNvSpPr/>
          <p:nvPr/>
        </p:nvSpPr>
        <p:spPr>
          <a:xfrm>
            <a:off x="11091604" y="5763321"/>
            <a:ext cx="863067" cy="863067"/>
          </a:xfrm>
          <a:prstGeom prst="roundRect">
            <a:avLst>
              <a:gd name="adj" fmla="val 16670"/>
            </a:avLst>
          </a:prstGeom>
          <a:blipFill>
            <a:blip r:embed="rId4">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Right Triangle 9"/>
          <p:cNvSpPr/>
          <p:nvPr/>
        </p:nvSpPr>
        <p:spPr>
          <a:xfrm rot="16200000">
            <a:off x="4020013" y="-1303292"/>
            <a:ext cx="4151970" cy="12192003"/>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445075" y="5964740"/>
            <a:ext cx="3999635" cy="584775"/>
          </a:xfrm>
          <a:prstGeom prst="rect">
            <a:avLst/>
          </a:prstGeom>
          <a:noFill/>
        </p:spPr>
        <p:txBody>
          <a:bodyPr wrap="square" rtlCol="0">
            <a:spAutoFit/>
          </a:bodyPr>
          <a:lstStyle/>
          <a:p>
            <a:r>
              <a:rPr lang="en-GB" sz="3200" dirty="0">
                <a:solidFill>
                  <a:schemeClr val="bg1"/>
                </a:solidFill>
              </a:rPr>
              <a:t>Potential activities </a:t>
            </a:r>
            <a:r>
              <a:rPr lang="mr-IN" sz="3200" dirty="0">
                <a:solidFill>
                  <a:schemeClr val="bg1"/>
                </a:solidFill>
              </a:rPr>
              <a:t>…</a:t>
            </a:r>
            <a:r>
              <a:rPr lang="en-US" sz="3200" dirty="0">
                <a:solidFill>
                  <a:schemeClr val="bg1"/>
                </a:solidFill>
              </a:rPr>
              <a:t>.</a:t>
            </a:r>
          </a:p>
        </p:txBody>
      </p:sp>
      <p:sp>
        <p:nvSpPr>
          <p:cNvPr id="12" name="TextBox 11"/>
          <p:cNvSpPr txBox="1"/>
          <p:nvPr/>
        </p:nvSpPr>
        <p:spPr>
          <a:xfrm>
            <a:off x="6444710" y="4610523"/>
            <a:ext cx="5878025" cy="1938992"/>
          </a:xfrm>
          <a:prstGeom prst="rect">
            <a:avLst/>
          </a:prstGeom>
          <a:noFill/>
        </p:spPr>
        <p:txBody>
          <a:bodyPr wrap="square" rtlCol="0">
            <a:spAutoFit/>
          </a:bodyPr>
          <a:lstStyle/>
          <a:p>
            <a:pPr marL="342900" indent="-342900">
              <a:buFont typeface="Arial" charset="0"/>
              <a:buChar char="•"/>
            </a:pPr>
            <a:r>
              <a:rPr lang="en-GB" sz="2400" dirty="0">
                <a:solidFill>
                  <a:srgbClr val="FFFF00"/>
                </a:solidFill>
              </a:rPr>
              <a:t>Promotion of Science/policy </a:t>
            </a:r>
            <a:r>
              <a:rPr lang="en-GB" sz="2400" dirty="0" err="1">
                <a:solidFill>
                  <a:srgbClr val="FFFF00"/>
                </a:solidFill>
              </a:rPr>
              <a:t>mechanims</a:t>
            </a:r>
            <a:endParaRPr lang="en-GB" sz="2400" dirty="0">
              <a:solidFill>
                <a:srgbClr val="FFFF00"/>
              </a:solidFill>
            </a:endParaRPr>
          </a:p>
          <a:p>
            <a:pPr marL="342900" indent="-342900">
              <a:buFont typeface="Arial" charset="0"/>
              <a:buChar char="•"/>
            </a:pPr>
            <a:r>
              <a:rPr lang="en-GB" sz="2400" dirty="0">
                <a:solidFill>
                  <a:srgbClr val="FFFF00"/>
                </a:solidFill>
              </a:rPr>
              <a:t>Consolidated network of Decade partners</a:t>
            </a:r>
          </a:p>
          <a:p>
            <a:pPr marL="342900" indent="-342900">
              <a:buFont typeface="Arial" charset="0"/>
              <a:buChar char="•"/>
            </a:pPr>
            <a:r>
              <a:rPr lang="en-GB" sz="2400" dirty="0">
                <a:solidFill>
                  <a:srgbClr val="FFFF00"/>
                </a:solidFill>
              </a:rPr>
              <a:t>Enhanced National arrangement for SD</a:t>
            </a:r>
          </a:p>
          <a:p>
            <a:pPr marL="342900" indent="-342900">
              <a:buFont typeface="Arial" charset="0"/>
              <a:buChar char="•"/>
            </a:pPr>
            <a:r>
              <a:rPr lang="en-GB" sz="2400" dirty="0">
                <a:solidFill>
                  <a:srgbClr val="FFFF00"/>
                </a:solidFill>
              </a:rPr>
              <a:t>Regional &amp; global dialogue enhancement</a:t>
            </a:r>
          </a:p>
          <a:p>
            <a:pPr marL="342900" indent="-342900">
              <a:buFont typeface="Arial" charset="0"/>
              <a:buChar char="•"/>
            </a:pPr>
            <a:r>
              <a:rPr lang="en-GB" sz="2400" dirty="0">
                <a:solidFill>
                  <a:srgbClr val="FFFF00"/>
                </a:solidFill>
              </a:rPr>
              <a:t>Peace through science initiatives</a:t>
            </a:r>
          </a:p>
        </p:txBody>
      </p:sp>
    </p:spTree>
    <p:extLst>
      <p:ext uri="{BB962C8B-B14F-4D97-AF65-F5344CB8AC3E}">
        <p14:creationId xmlns:p14="http://schemas.microsoft.com/office/powerpoint/2010/main" val="162423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Title 1">
            <a:extLst>
              <a:ext uri="{FF2B5EF4-FFF2-40B4-BE49-F238E27FC236}">
                <a16:creationId xmlns:a16="http://schemas.microsoft.com/office/drawing/2014/main" id="{7061D8C6-9017-5344-9DDA-715F75CA464D}"/>
              </a:ext>
            </a:extLst>
          </p:cNvPr>
          <p:cNvSpPr txBox="1">
            <a:spLocks/>
          </p:cNvSpPr>
          <p:nvPr/>
        </p:nvSpPr>
        <p:spPr>
          <a:xfrm>
            <a:off x="1" y="10694"/>
            <a:ext cx="12191999" cy="564506"/>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380" b="1" dirty="0">
                <a:solidFill>
                  <a:srgbClr val="92D050"/>
                </a:solidFill>
                <a:latin typeface="+mn-lt"/>
              </a:rPr>
              <a:t>Key Applications of </a:t>
            </a:r>
            <a:r>
              <a:rPr lang="fr-FR" sz="3380" b="1" dirty="0" err="1">
                <a:solidFill>
                  <a:srgbClr val="92D050"/>
                </a:solidFill>
                <a:latin typeface="+mn-lt"/>
              </a:rPr>
              <a:t>Decade</a:t>
            </a:r>
            <a:r>
              <a:rPr lang="fr-FR" sz="3380" b="1" dirty="0">
                <a:solidFill>
                  <a:srgbClr val="92D050"/>
                </a:solidFill>
                <a:latin typeface="+mn-lt"/>
              </a:rPr>
              <a:t> </a:t>
            </a:r>
            <a:r>
              <a:rPr lang="fr-FR" sz="3380" b="1" dirty="0" err="1">
                <a:solidFill>
                  <a:srgbClr val="92D050"/>
                </a:solidFill>
                <a:latin typeface="+mn-lt"/>
              </a:rPr>
              <a:t>Breakthroughs</a:t>
            </a:r>
            <a:r>
              <a:rPr lang="fr-FR" sz="3380" b="1" dirty="0">
                <a:solidFill>
                  <a:srgbClr val="92D050"/>
                </a:solidFill>
                <a:latin typeface="+mn-lt"/>
              </a:rPr>
              <a:t>  </a:t>
            </a:r>
          </a:p>
        </p:txBody>
      </p:sp>
      <p:sp>
        <p:nvSpPr>
          <p:cNvPr id="2" name="Ellipse 1">
            <a:extLst>
              <a:ext uri="{FF2B5EF4-FFF2-40B4-BE49-F238E27FC236}">
                <a16:creationId xmlns:a16="http://schemas.microsoft.com/office/drawing/2014/main" id="{2DF68B8F-185C-8542-A728-59B96E9C74F3}"/>
              </a:ext>
            </a:extLst>
          </p:cNvPr>
          <p:cNvSpPr/>
          <p:nvPr/>
        </p:nvSpPr>
        <p:spPr>
          <a:xfrm>
            <a:off x="193636" y="6418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5950507-23DF-5C4B-B9D0-2A6270C36A76}"/>
              </a:ext>
            </a:extLst>
          </p:cNvPr>
          <p:cNvSpPr/>
          <p:nvPr/>
        </p:nvSpPr>
        <p:spPr>
          <a:xfrm>
            <a:off x="193636" y="26230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F8B5072-6A7E-3A4F-AA62-B428AECB7BE4}"/>
              </a:ext>
            </a:extLst>
          </p:cNvPr>
          <p:cNvSpPr/>
          <p:nvPr/>
        </p:nvSpPr>
        <p:spPr>
          <a:xfrm>
            <a:off x="193636" y="4610380"/>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061F252-50FF-B241-847C-226F2661EE00}"/>
              </a:ext>
            </a:extLst>
          </p:cNvPr>
          <p:cNvSpPr/>
          <p:nvPr/>
        </p:nvSpPr>
        <p:spPr>
          <a:xfrm>
            <a:off x="4070317" y="6418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EBDB7D4-273D-6749-BA6D-2B4F2A35585B}"/>
              </a:ext>
            </a:extLst>
          </p:cNvPr>
          <p:cNvSpPr/>
          <p:nvPr/>
        </p:nvSpPr>
        <p:spPr>
          <a:xfrm>
            <a:off x="4070317" y="26230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A434331-DC05-BE43-A4C8-D8CE9E355E7B}"/>
              </a:ext>
            </a:extLst>
          </p:cNvPr>
          <p:cNvSpPr/>
          <p:nvPr/>
        </p:nvSpPr>
        <p:spPr>
          <a:xfrm>
            <a:off x="4084314" y="4610380"/>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7C0BB09-84A0-E54C-92B8-BFAD3A96F822}"/>
              </a:ext>
            </a:extLst>
          </p:cNvPr>
          <p:cNvSpPr/>
          <p:nvPr/>
        </p:nvSpPr>
        <p:spPr>
          <a:xfrm>
            <a:off x="8086852" y="655851"/>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49643F57-9784-2E41-8A7B-725E25EF043E}"/>
              </a:ext>
            </a:extLst>
          </p:cNvPr>
          <p:cNvSpPr/>
          <p:nvPr/>
        </p:nvSpPr>
        <p:spPr>
          <a:xfrm>
            <a:off x="8086852" y="2623072"/>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2FE7D103-273C-DA43-AE9C-034CB6794712}"/>
              </a:ext>
            </a:extLst>
          </p:cNvPr>
          <p:cNvSpPr/>
          <p:nvPr/>
        </p:nvSpPr>
        <p:spPr>
          <a:xfrm>
            <a:off x="8114846" y="4616488"/>
            <a:ext cx="1645920" cy="1645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8DAB5CA9-96C7-F947-8508-F7CB926B2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 y="825684"/>
            <a:ext cx="1318045" cy="1318045"/>
          </a:xfrm>
          <a:prstGeom prst="rect">
            <a:avLst/>
          </a:prstGeom>
        </p:spPr>
      </p:pic>
      <p:sp>
        <p:nvSpPr>
          <p:cNvPr id="21" name="ZoneTexte 20">
            <a:extLst>
              <a:ext uri="{FF2B5EF4-FFF2-40B4-BE49-F238E27FC236}">
                <a16:creationId xmlns:a16="http://schemas.microsoft.com/office/drawing/2014/main" id="{D3105EA6-7104-C24B-8D9D-4381C9DBB5CF}"/>
              </a:ext>
            </a:extLst>
          </p:cNvPr>
          <p:cNvSpPr txBox="1"/>
          <p:nvPr/>
        </p:nvSpPr>
        <p:spPr>
          <a:xfrm>
            <a:off x="1919814" y="924813"/>
            <a:ext cx="1970348" cy="1107996"/>
          </a:xfrm>
          <a:prstGeom prst="rect">
            <a:avLst/>
          </a:prstGeom>
          <a:noFill/>
        </p:spPr>
        <p:txBody>
          <a:bodyPr wrap="none" rtlCol="0">
            <a:spAutoFit/>
          </a:bodyPr>
          <a:lstStyle/>
          <a:p>
            <a:r>
              <a:rPr lang="fr-FR" sz="2200" b="1" dirty="0" err="1">
                <a:solidFill>
                  <a:schemeClr val="bg1"/>
                </a:solidFill>
              </a:rPr>
              <a:t>Coastal</a:t>
            </a:r>
            <a:r>
              <a:rPr lang="fr-FR" sz="2200" b="1" dirty="0">
                <a:solidFill>
                  <a:schemeClr val="bg1"/>
                </a:solidFill>
              </a:rPr>
              <a:t> zone</a:t>
            </a:r>
          </a:p>
          <a:p>
            <a:r>
              <a:rPr lang="fr-FR" sz="2200" b="1" dirty="0">
                <a:solidFill>
                  <a:schemeClr val="bg1"/>
                </a:solidFill>
              </a:rPr>
              <a:t>management</a:t>
            </a:r>
          </a:p>
          <a:p>
            <a:r>
              <a:rPr lang="fr-FR" sz="2200" b="1" dirty="0">
                <a:solidFill>
                  <a:schemeClr val="bg1"/>
                </a:solidFill>
              </a:rPr>
              <a:t>and adaptation</a:t>
            </a:r>
          </a:p>
        </p:txBody>
      </p:sp>
      <p:pic>
        <p:nvPicPr>
          <p:cNvPr id="24" name="Image 23">
            <a:extLst>
              <a:ext uri="{FF2B5EF4-FFF2-40B4-BE49-F238E27FC236}">
                <a16:creationId xmlns:a16="http://schemas.microsoft.com/office/drawing/2014/main" id="{678286F7-F9DE-324E-ABAB-04B35FF1E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472" y="804977"/>
            <a:ext cx="1313603" cy="1313603"/>
          </a:xfrm>
          <a:prstGeom prst="rect">
            <a:avLst/>
          </a:prstGeom>
        </p:spPr>
      </p:pic>
      <p:sp>
        <p:nvSpPr>
          <p:cNvPr id="26" name="ZoneTexte 25">
            <a:extLst>
              <a:ext uri="{FF2B5EF4-FFF2-40B4-BE49-F238E27FC236}">
                <a16:creationId xmlns:a16="http://schemas.microsoft.com/office/drawing/2014/main" id="{76765CF8-4E03-1345-BB2B-19E3B2DE22F3}"/>
              </a:ext>
            </a:extLst>
          </p:cNvPr>
          <p:cNvSpPr txBox="1"/>
          <p:nvPr/>
        </p:nvSpPr>
        <p:spPr>
          <a:xfrm>
            <a:off x="5795457" y="737035"/>
            <a:ext cx="1842364" cy="1446550"/>
          </a:xfrm>
          <a:prstGeom prst="rect">
            <a:avLst/>
          </a:prstGeom>
          <a:noFill/>
        </p:spPr>
        <p:txBody>
          <a:bodyPr wrap="none" rtlCol="0">
            <a:spAutoFit/>
          </a:bodyPr>
          <a:lstStyle/>
          <a:p>
            <a:r>
              <a:rPr lang="fr-FR" sz="2200" b="1" dirty="0">
                <a:solidFill>
                  <a:schemeClr val="bg1"/>
                </a:solidFill>
              </a:rPr>
              <a:t>Marine</a:t>
            </a:r>
          </a:p>
          <a:p>
            <a:r>
              <a:rPr lang="fr-FR" sz="2200" b="1" dirty="0">
                <a:solidFill>
                  <a:schemeClr val="bg1"/>
                </a:solidFill>
              </a:rPr>
              <a:t>Spatial</a:t>
            </a:r>
          </a:p>
          <a:p>
            <a:r>
              <a:rPr lang="fr-FR" sz="2200" b="1" dirty="0">
                <a:solidFill>
                  <a:schemeClr val="bg1"/>
                </a:solidFill>
              </a:rPr>
              <a:t>Planning/</a:t>
            </a:r>
          </a:p>
          <a:p>
            <a:r>
              <a:rPr lang="fr-FR" sz="2200" b="1" dirty="0">
                <a:solidFill>
                  <a:schemeClr val="bg1"/>
                </a:solidFill>
              </a:rPr>
              <a:t>Blue </a:t>
            </a:r>
            <a:r>
              <a:rPr lang="fr-FR" sz="2200" b="1" dirty="0" err="1">
                <a:solidFill>
                  <a:schemeClr val="bg1"/>
                </a:solidFill>
              </a:rPr>
              <a:t>economy</a:t>
            </a:r>
            <a:endParaRPr lang="fr-FR" sz="2200" b="1" dirty="0">
              <a:solidFill>
                <a:schemeClr val="bg1"/>
              </a:solidFill>
            </a:endParaRPr>
          </a:p>
        </p:txBody>
      </p:sp>
      <p:pic>
        <p:nvPicPr>
          <p:cNvPr id="27" name="Image 26">
            <a:extLst>
              <a:ext uri="{FF2B5EF4-FFF2-40B4-BE49-F238E27FC236}">
                <a16:creationId xmlns:a16="http://schemas.microsoft.com/office/drawing/2014/main" id="{33A353A7-9803-1249-B79B-B35A674D6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844" y="584503"/>
            <a:ext cx="1541924" cy="1541924"/>
          </a:xfrm>
          <a:prstGeom prst="rect">
            <a:avLst/>
          </a:prstGeom>
        </p:spPr>
      </p:pic>
      <p:sp>
        <p:nvSpPr>
          <p:cNvPr id="29" name="ZoneTexte 28">
            <a:extLst>
              <a:ext uri="{FF2B5EF4-FFF2-40B4-BE49-F238E27FC236}">
                <a16:creationId xmlns:a16="http://schemas.microsoft.com/office/drawing/2014/main" id="{67AACD73-38DA-8141-890A-75EEC0ABC73D}"/>
              </a:ext>
            </a:extLst>
          </p:cNvPr>
          <p:cNvSpPr txBox="1"/>
          <p:nvPr/>
        </p:nvSpPr>
        <p:spPr>
          <a:xfrm>
            <a:off x="9812764" y="924813"/>
            <a:ext cx="2242152" cy="1107996"/>
          </a:xfrm>
          <a:prstGeom prst="rect">
            <a:avLst/>
          </a:prstGeom>
          <a:noFill/>
        </p:spPr>
        <p:txBody>
          <a:bodyPr wrap="none" rtlCol="0">
            <a:spAutoFit/>
          </a:bodyPr>
          <a:lstStyle/>
          <a:p>
            <a:r>
              <a:rPr lang="fr-FR" sz="2200" b="1" dirty="0">
                <a:solidFill>
                  <a:schemeClr val="bg1"/>
                </a:solidFill>
              </a:rPr>
              <a:t>Establishment of</a:t>
            </a:r>
          </a:p>
          <a:p>
            <a:r>
              <a:rPr lang="fr-FR" sz="2200" b="1" dirty="0">
                <a:solidFill>
                  <a:schemeClr val="bg1"/>
                </a:solidFill>
              </a:rPr>
              <a:t>Marine </a:t>
            </a:r>
            <a:r>
              <a:rPr lang="fr-FR" sz="2200" b="1" dirty="0" err="1">
                <a:solidFill>
                  <a:schemeClr val="bg1"/>
                </a:solidFill>
              </a:rPr>
              <a:t>Protected</a:t>
            </a:r>
            <a:endParaRPr lang="fr-FR" sz="2200" b="1" dirty="0">
              <a:solidFill>
                <a:schemeClr val="bg1"/>
              </a:solidFill>
            </a:endParaRPr>
          </a:p>
          <a:p>
            <a:r>
              <a:rPr lang="fr-FR" sz="2200" b="1" dirty="0">
                <a:solidFill>
                  <a:schemeClr val="bg1"/>
                </a:solidFill>
              </a:rPr>
              <a:t>Areas</a:t>
            </a:r>
          </a:p>
        </p:txBody>
      </p:sp>
      <p:pic>
        <p:nvPicPr>
          <p:cNvPr id="30" name="Image 29">
            <a:extLst>
              <a:ext uri="{FF2B5EF4-FFF2-40B4-BE49-F238E27FC236}">
                <a16:creationId xmlns:a16="http://schemas.microsoft.com/office/drawing/2014/main" id="{C9705CA6-FA27-E848-90E2-E9B6521D2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188" y="2704624"/>
            <a:ext cx="1482815" cy="1482815"/>
          </a:xfrm>
          <a:prstGeom prst="rect">
            <a:avLst/>
          </a:prstGeom>
        </p:spPr>
      </p:pic>
      <p:sp>
        <p:nvSpPr>
          <p:cNvPr id="32" name="ZoneTexte 31">
            <a:extLst>
              <a:ext uri="{FF2B5EF4-FFF2-40B4-BE49-F238E27FC236}">
                <a16:creationId xmlns:a16="http://schemas.microsoft.com/office/drawing/2014/main" id="{F32F876C-3590-AC46-9579-ABC0F757A9E2}"/>
              </a:ext>
            </a:extLst>
          </p:cNvPr>
          <p:cNvSpPr txBox="1"/>
          <p:nvPr/>
        </p:nvSpPr>
        <p:spPr>
          <a:xfrm>
            <a:off x="1919814" y="3061310"/>
            <a:ext cx="1734193" cy="769441"/>
          </a:xfrm>
          <a:prstGeom prst="rect">
            <a:avLst/>
          </a:prstGeom>
          <a:noFill/>
        </p:spPr>
        <p:txBody>
          <a:bodyPr wrap="none" rtlCol="0">
            <a:spAutoFit/>
          </a:bodyPr>
          <a:lstStyle/>
          <a:p>
            <a:r>
              <a:rPr lang="fr-FR" sz="2200" b="1" dirty="0" err="1">
                <a:solidFill>
                  <a:schemeClr val="bg1"/>
                </a:solidFill>
              </a:rPr>
              <a:t>Fishery</a:t>
            </a:r>
            <a:endParaRPr lang="fr-FR" sz="2200" b="1" dirty="0">
              <a:solidFill>
                <a:schemeClr val="bg1"/>
              </a:solidFill>
            </a:endParaRPr>
          </a:p>
          <a:p>
            <a:r>
              <a:rPr lang="fr-FR" sz="2200" b="1" dirty="0">
                <a:solidFill>
                  <a:schemeClr val="bg1"/>
                </a:solidFill>
              </a:rPr>
              <a:t>management</a:t>
            </a:r>
          </a:p>
        </p:txBody>
      </p:sp>
      <p:pic>
        <p:nvPicPr>
          <p:cNvPr id="34" name="Image 33">
            <a:extLst>
              <a:ext uri="{FF2B5EF4-FFF2-40B4-BE49-F238E27FC236}">
                <a16:creationId xmlns:a16="http://schemas.microsoft.com/office/drawing/2014/main" id="{A39F647E-C9AA-224D-8950-6CDFD9DD32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8471" y="2732559"/>
            <a:ext cx="1497602" cy="1497602"/>
          </a:xfrm>
          <a:prstGeom prst="rect">
            <a:avLst/>
          </a:prstGeom>
        </p:spPr>
      </p:pic>
      <p:sp>
        <p:nvSpPr>
          <p:cNvPr id="35" name="ZoneTexte 34">
            <a:extLst>
              <a:ext uri="{FF2B5EF4-FFF2-40B4-BE49-F238E27FC236}">
                <a16:creationId xmlns:a16="http://schemas.microsoft.com/office/drawing/2014/main" id="{9CEE3196-C674-ED49-A3AA-713A5BB7FE79}"/>
              </a:ext>
            </a:extLst>
          </p:cNvPr>
          <p:cNvSpPr txBox="1"/>
          <p:nvPr/>
        </p:nvSpPr>
        <p:spPr>
          <a:xfrm>
            <a:off x="5795457" y="2722755"/>
            <a:ext cx="1785040" cy="1446550"/>
          </a:xfrm>
          <a:prstGeom prst="rect">
            <a:avLst/>
          </a:prstGeom>
          <a:noFill/>
        </p:spPr>
        <p:txBody>
          <a:bodyPr wrap="none" rtlCol="0">
            <a:spAutoFit/>
          </a:bodyPr>
          <a:lstStyle/>
          <a:p>
            <a:r>
              <a:rPr lang="fr-FR" sz="2200" b="1" dirty="0" err="1">
                <a:solidFill>
                  <a:schemeClr val="bg1"/>
                </a:solidFill>
              </a:rPr>
              <a:t>Nationally</a:t>
            </a:r>
            <a:endParaRPr lang="fr-FR" sz="2200" b="1" dirty="0">
              <a:solidFill>
                <a:schemeClr val="bg1"/>
              </a:solidFill>
            </a:endParaRPr>
          </a:p>
          <a:p>
            <a:r>
              <a:rPr lang="fr-FR" sz="2200" b="1" dirty="0" err="1">
                <a:solidFill>
                  <a:schemeClr val="bg1"/>
                </a:solidFill>
              </a:rPr>
              <a:t>Determined</a:t>
            </a:r>
            <a:endParaRPr lang="fr-FR" sz="2200" b="1" dirty="0">
              <a:solidFill>
                <a:schemeClr val="bg1"/>
              </a:solidFill>
            </a:endParaRPr>
          </a:p>
          <a:p>
            <a:r>
              <a:rPr lang="fr-FR" sz="2200" b="1" dirty="0">
                <a:solidFill>
                  <a:schemeClr val="bg1"/>
                </a:solidFill>
              </a:rPr>
              <a:t>Contributions</a:t>
            </a:r>
          </a:p>
          <a:p>
            <a:r>
              <a:rPr lang="fr-FR" sz="2200" b="1" dirty="0">
                <a:solidFill>
                  <a:schemeClr val="bg1"/>
                </a:solidFill>
              </a:rPr>
              <a:t>to UNFCCC</a:t>
            </a:r>
          </a:p>
        </p:txBody>
      </p:sp>
      <p:pic>
        <p:nvPicPr>
          <p:cNvPr id="40" name="Image 39">
            <a:extLst>
              <a:ext uri="{FF2B5EF4-FFF2-40B4-BE49-F238E27FC236}">
                <a16:creationId xmlns:a16="http://schemas.microsoft.com/office/drawing/2014/main" id="{4D76C122-0923-DF43-ACEF-E4B86DBA7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3654" y="2732559"/>
            <a:ext cx="1334151" cy="1334151"/>
          </a:xfrm>
          <a:prstGeom prst="rect">
            <a:avLst/>
          </a:prstGeom>
        </p:spPr>
      </p:pic>
      <p:sp>
        <p:nvSpPr>
          <p:cNvPr id="41" name="ZoneTexte 40">
            <a:extLst>
              <a:ext uri="{FF2B5EF4-FFF2-40B4-BE49-F238E27FC236}">
                <a16:creationId xmlns:a16="http://schemas.microsoft.com/office/drawing/2014/main" id="{6F2EBDDA-F975-BA42-B660-14DA18995AF1}"/>
              </a:ext>
            </a:extLst>
          </p:cNvPr>
          <p:cNvSpPr txBox="1"/>
          <p:nvPr/>
        </p:nvSpPr>
        <p:spPr>
          <a:xfrm>
            <a:off x="9809574" y="2845636"/>
            <a:ext cx="2072812" cy="1107996"/>
          </a:xfrm>
          <a:prstGeom prst="rect">
            <a:avLst/>
          </a:prstGeom>
          <a:noFill/>
        </p:spPr>
        <p:txBody>
          <a:bodyPr wrap="none" rtlCol="0">
            <a:spAutoFit/>
          </a:bodyPr>
          <a:lstStyle/>
          <a:p>
            <a:r>
              <a:rPr lang="fr-FR" sz="2200" b="1" dirty="0" err="1">
                <a:solidFill>
                  <a:schemeClr val="bg1"/>
                </a:solidFill>
              </a:rPr>
              <a:t>Development</a:t>
            </a:r>
            <a:r>
              <a:rPr lang="fr-FR" sz="2200" b="1" dirty="0">
                <a:solidFill>
                  <a:schemeClr val="bg1"/>
                </a:solidFill>
              </a:rPr>
              <a:t> of</a:t>
            </a:r>
          </a:p>
          <a:p>
            <a:r>
              <a:rPr lang="fr-FR" sz="2200" b="1" dirty="0">
                <a:solidFill>
                  <a:schemeClr val="bg1"/>
                </a:solidFill>
              </a:rPr>
              <a:t>national </a:t>
            </a:r>
            <a:r>
              <a:rPr lang="fr-FR" sz="2200" b="1" dirty="0" err="1">
                <a:solidFill>
                  <a:schemeClr val="bg1"/>
                </a:solidFill>
              </a:rPr>
              <a:t>ocean</a:t>
            </a:r>
            <a:endParaRPr lang="fr-FR" sz="2200" b="1" dirty="0">
              <a:solidFill>
                <a:schemeClr val="bg1"/>
              </a:solidFill>
            </a:endParaRPr>
          </a:p>
          <a:p>
            <a:r>
              <a:rPr lang="fr-FR" sz="2200" b="1" dirty="0" err="1">
                <a:solidFill>
                  <a:schemeClr val="bg1"/>
                </a:solidFill>
              </a:rPr>
              <a:t>policies</a:t>
            </a:r>
            <a:endParaRPr lang="fr-FR" sz="2200" b="1" dirty="0">
              <a:solidFill>
                <a:schemeClr val="bg1"/>
              </a:solidFill>
            </a:endParaRPr>
          </a:p>
        </p:txBody>
      </p:sp>
      <p:pic>
        <p:nvPicPr>
          <p:cNvPr id="43" name="Image 42">
            <a:extLst>
              <a:ext uri="{FF2B5EF4-FFF2-40B4-BE49-F238E27FC236}">
                <a16:creationId xmlns:a16="http://schemas.microsoft.com/office/drawing/2014/main" id="{3FD92562-DAB7-BA47-95E9-C621CA0F56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207" y="4704953"/>
            <a:ext cx="1456774" cy="1456774"/>
          </a:xfrm>
          <a:prstGeom prst="rect">
            <a:avLst/>
          </a:prstGeom>
        </p:spPr>
      </p:pic>
      <p:sp>
        <p:nvSpPr>
          <p:cNvPr id="44" name="ZoneTexte 43">
            <a:extLst>
              <a:ext uri="{FF2B5EF4-FFF2-40B4-BE49-F238E27FC236}">
                <a16:creationId xmlns:a16="http://schemas.microsoft.com/office/drawing/2014/main" id="{F056972F-D44E-E349-B125-976C50FB275D}"/>
              </a:ext>
            </a:extLst>
          </p:cNvPr>
          <p:cNvSpPr txBox="1"/>
          <p:nvPr/>
        </p:nvSpPr>
        <p:spPr>
          <a:xfrm>
            <a:off x="1916927" y="4879342"/>
            <a:ext cx="2072812" cy="1107996"/>
          </a:xfrm>
          <a:prstGeom prst="rect">
            <a:avLst/>
          </a:prstGeom>
          <a:noFill/>
        </p:spPr>
        <p:txBody>
          <a:bodyPr wrap="none" rtlCol="0">
            <a:spAutoFit/>
          </a:bodyPr>
          <a:lstStyle/>
          <a:p>
            <a:r>
              <a:rPr lang="fr-FR" sz="2200" b="1" dirty="0" err="1">
                <a:solidFill>
                  <a:schemeClr val="bg1"/>
                </a:solidFill>
              </a:rPr>
              <a:t>Development</a:t>
            </a:r>
            <a:r>
              <a:rPr lang="fr-FR" sz="2200" b="1" dirty="0">
                <a:solidFill>
                  <a:schemeClr val="bg1"/>
                </a:solidFill>
              </a:rPr>
              <a:t> of</a:t>
            </a:r>
          </a:p>
          <a:p>
            <a:r>
              <a:rPr lang="fr-FR" sz="2200" b="1" dirty="0">
                <a:solidFill>
                  <a:schemeClr val="bg1"/>
                </a:solidFill>
              </a:rPr>
              <a:t>national R&amp;D</a:t>
            </a:r>
          </a:p>
          <a:p>
            <a:r>
              <a:rPr lang="fr-FR" sz="2200" b="1" dirty="0" err="1">
                <a:solidFill>
                  <a:schemeClr val="bg1"/>
                </a:solidFill>
              </a:rPr>
              <a:t>strategies</a:t>
            </a:r>
            <a:endParaRPr lang="fr-FR" sz="2200" b="1" dirty="0">
              <a:solidFill>
                <a:schemeClr val="bg1"/>
              </a:solidFill>
            </a:endParaRPr>
          </a:p>
        </p:txBody>
      </p:sp>
      <p:pic>
        <p:nvPicPr>
          <p:cNvPr id="46" name="Image 45">
            <a:extLst>
              <a:ext uri="{FF2B5EF4-FFF2-40B4-BE49-F238E27FC236}">
                <a16:creationId xmlns:a16="http://schemas.microsoft.com/office/drawing/2014/main" id="{690EC3B7-5DFF-8D42-8F7A-1BD18960DB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8881" y="4804948"/>
            <a:ext cx="1256783" cy="1256783"/>
          </a:xfrm>
          <a:prstGeom prst="rect">
            <a:avLst/>
          </a:prstGeom>
        </p:spPr>
      </p:pic>
      <p:sp>
        <p:nvSpPr>
          <p:cNvPr id="47" name="ZoneTexte 46">
            <a:extLst>
              <a:ext uri="{FF2B5EF4-FFF2-40B4-BE49-F238E27FC236}">
                <a16:creationId xmlns:a16="http://schemas.microsoft.com/office/drawing/2014/main" id="{3EAE1A28-CD1E-AE43-999E-73651ECD3088}"/>
              </a:ext>
            </a:extLst>
          </p:cNvPr>
          <p:cNvSpPr txBox="1"/>
          <p:nvPr/>
        </p:nvSpPr>
        <p:spPr>
          <a:xfrm>
            <a:off x="5795677" y="4704656"/>
            <a:ext cx="2179315" cy="1446550"/>
          </a:xfrm>
          <a:prstGeom prst="rect">
            <a:avLst/>
          </a:prstGeom>
          <a:noFill/>
        </p:spPr>
        <p:txBody>
          <a:bodyPr wrap="none" rtlCol="0">
            <a:spAutoFit/>
          </a:bodyPr>
          <a:lstStyle/>
          <a:p>
            <a:r>
              <a:rPr lang="fr-FR" sz="2200" b="1" dirty="0" err="1">
                <a:solidFill>
                  <a:schemeClr val="bg1"/>
                </a:solidFill>
              </a:rPr>
              <a:t>Regional</a:t>
            </a:r>
            <a:r>
              <a:rPr lang="fr-FR" sz="2200" b="1" dirty="0">
                <a:solidFill>
                  <a:schemeClr val="bg1"/>
                </a:solidFill>
              </a:rPr>
              <a:t> and</a:t>
            </a:r>
          </a:p>
          <a:p>
            <a:r>
              <a:rPr lang="fr-FR" sz="2200" b="1" dirty="0">
                <a:solidFill>
                  <a:schemeClr val="bg1"/>
                </a:solidFill>
              </a:rPr>
              <a:t>national </a:t>
            </a:r>
            <a:r>
              <a:rPr lang="fr-FR" sz="2200" b="1" dirty="0" err="1">
                <a:solidFill>
                  <a:schemeClr val="bg1"/>
                </a:solidFill>
              </a:rPr>
              <a:t>capacity</a:t>
            </a:r>
            <a:endParaRPr lang="fr-FR" sz="2200" b="1" dirty="0">
              <a:solidFill>
                <a:schemeClr val="bg1"/>
              </a:solidFill>
            </a:endParaRPr>
          </a:p>
          <a:p>
            <a:r>
              <a:rPr lang="fr-FR" sz="2200" b="1" dirty="0" err="1">
                <a:solidFill>
                  <a:schemeClr val="bg1"/>
                </a:solidFill>
              </a:rPr>
              <a:t>development</a:t>
            </a:r>
            <a:r>
              <a:rPr lang="fr-FR" sz="2200" b="1" dirty="0">
                <a:solidFill>
                  <a:schemeClr val="bg1"/>
                </a:solidFill>
              </a:rPr>
              <a:t> </a:t>
            </a:r>
          </a:p>
          <a:p>
            <a:r>
              <a:rPr lang="fr-FR" sz="2200" b="1" dirty="0">
                <a:solidFill>
                  <a:schemeClr val="bg1"/>
                </a:solidFill>
              </a:rPr>
              <a:t>planning</a:t>
            </a:r>
          </a:p>
        </p:txBody>
      </p:sp>
      <p:sp>
        <p:nvSpPr>
          <p:cNvPr id="48" name="ZoneTexte 47">
            <a:extLst>
              <a:ext uri="{FF2B5EF4-FFF2-40B4-BE49-F238E27FC236}">
                <a16:creationId xmlns:a16="http://schemas.microsoft.com/office/drawing/2014/main" id="{A120C961-D392-0A4D-93E1-DC4BD3529799}"/>
              </a:ext>
            </a:extLst>
          </p:cNvPr>
          <p:cNvSpPr txBox="1"/>
          <p:nvPr/>
        </p:nvSpPr>
        <p:spPr>
          <a:xfrm>
            <a:off x="9831090" y="5048618"/>
            <a:ext cx="1776127" cy="769441"/>
          </a:xfrm>
          <a:prstGeom prst="rect">
            <a:avLst/>
          </a:prstGeom>
          <a:noFill/>
        </p:spPr>
        <p:txBody>
          <a:bodyPr wrap="none" rtlCol="0">
            <a:spAutoFit/>
          </a:bodyPr>
          <a:lstStyle/>
          <a:p>
            <a:r>
              <a:rPr lang="fr-FR" sz="2200" b="1" dirty="0" err="1">
                <a:solidFill>
                  <a:schemeClr val="bg1"/>
                </a:solidFill>
              </a:rPr>
              <a:t>Early</a:t>
            </a:r>
            <a:r>
              <a:rPr lang="fr-FR" sz="2200" b="1" dirty="0">
                <a:solidFill>
                  <a:schemeClr val="bg1"/>
                </a:solidFill>
              </a:rPr>
              <a:t> warning</a:t>
            </a:r>
          </a:p>
          <a:p>
            <a:r>
              <a:rPr lang="fr-FR" sz="2200" b="1" dirty="0" err="1">
                <a:solidFill>
                  <a:schemeClr val="bg1"/>
                </a:solidFill>
              </a:rPr>
              <a:t>systems</a:t>
            </a:r>
            <a:endParaRPr lang="fr-FR" sz="2200" b="1" dirty="0">
              <a:solidFill>
                <a:schemeClr val="bg1"/>
              </a:solidFill>
            </a:endParaRPr>
          </a:p>
        </p:txBody>
      </p:sp>
      <p:pic>
        <p:nvPicPr>
          <p:cNvPr id="50" name="Image 49">
            <a:extLst>
              <a:ext uri="{FF2B5EF4-FFF2-40B4-BE49-F238E27FC236}">
                <a16:creationId xmlns:a16="http://schemas.microsoft.com/office/drawing/2014/main" id="{15F1C853-D645-DB47-855C-867CCB3B57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0435" y="4514403"/>
            <a:ext cx="1827056" cy="1827056"/>
          </a:xfrm>
          <a:prstGeom prst="rect">
            <a:avLst/>
          </a:prstGeom>
        </p:spPr>
      </p:pic>
      <p:sp>
        <p:nvSpPr>
          <p:cNvPr id="36" name="Rounded Rectangle 35"/>
          <p:cNvSpPr/>
          <p:nvPr/>
        </p:nvSpPr>
        <p:spPr>
          <a:xfrm>
            <a:off x="11091604" y="5763321"/>
            <a:ext cx="863067" cy="863067"/>
          </a:xfrm>
          <a:prstGeom prst="roundRect">
            <a:avLst>
              <a:gd name="adj" fmla="val 16670"/>
            </a:avLst>
          </a:prstGeom>
          <a:blipFill>
            <a:blip r:embed="rId12">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49171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07AF7273-A83B-664B-9EE8-055810864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1268" y="-474241"/>
            <a:ext cx="5152185" cy="7744174"/>
          </a:xfrm>
          <a:prstGeom prst="rect">
            <a:avLst/>
          </a:prstGeom>
        </p:spPr>
      </p:pic>
      <p:sp>
        <p:nvSpPr>
          <p:cNvPr id="11" name="Rectangle 10"/>
          <p:cNvSpPr/>
          <p:nvPr/>
        </p:nvSpPr>
        <p:spPr>
          <a:xfrm>
            <a:off x="-27993" y="522922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307" y="5424627"/>
            <a:ext cx="3017284" cy="1311309"/>
          </a:xfrm>
          <a:prstGeom prst="rect">
            <a:avLst/>
          </a:prstGeom>
        </p:spPr>
      </p:pic>
      <p:sp>
        <p:nvSpPr>
          <p:cNvPr id="5" name="Rectangle 4"/>
          <p:cNvSpPr/>
          <p:nvPr/>
        </p:nvSpPr>
        <p:spPr>
          <a:xfrm>
            <a:off x="-27993" y="-55981"/>
            <a:ext cx="7249887"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le 1">
            <a:extLst>
              <a:ext uri="{FF2B5EF4-FFF2-40B4-BE49-F238E27FC236}">
                <a16:creationId xmlns:a16="http://schemas.microsoft.com/office/drawing/2014/main" id="{6CBC22C7-467E-734C-815B-7EFDB53F8D33}"/>
              </a:ext>
            </a:extLst>
          </p:cNvPr>
          <p:cNvSpPr txBox="1">
            <a:spLocks/>
          </p:cNvSpPr>
          <p:nvPr/>
        </p:nvSpPr>
        <p:spPr>
          <a:xfrm>
            <a:off x="0" y="10694"/>
            <a:ext cx="7153275" cy="5178088"/>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fr-FR" sz="2800" b="1" dirty="0">
                <a:solidFill>
                  <a:schemeClr val="bg1"/>
                </a:solidFill>
                <a:latin typeface="+mn-lt"/>
              </a:rPr>
            </a:br>
            <a:endParaRPr lang="fr-FR" sz="2800" b="1" dirty="0">
              <a:solidFill>
                <a:schemeClr val="bg1"/>
              </a:solidFill>
              <a:latin typeface="+mn-lt"/>
            </a:endParaRPr>
          </a:p>
          <a:p>
            <a:endParaRPr lang="fr-FR" sz="2800" b="1" dirty="0">
              <a:solidFill>
                <a:schemeClr val="bg1"/>
              </a:solidFill>
              <a:latin typeface="+mn-lt"/>
            </a:endParaRPr>
          </a:p>
          <a:p>
            <a:endParaRPr lang="fr-FR" b="1" dirty="0">
              <a:solidFill>
                <a:schemeClr val="bg1"/>
              </a:solidFill>
              <a:latin typeface="+mn-lt"/>
            </a:endParaRPr>
          </a:p>
          <a:p>
            <a:r>
              <a:rPr lang="fr-FR" b="1" dirty="0">
                <a:solidFill>
                  <a:schemeClr val="bg1"/>
                </a:solidFill>
                <a:latin typeface="+mn-lt"/>
              </a:rPr>
              <a:t>Planning Phase: </a:t>
            </a:r>
          </a:p>
          <a:p>
            <a:r>
              <a:rPr lang="fr-FR" b="1" dirty="0">
                <a:solidFill>
                  <a:schemeClr val="bg1"/>
                </a:solidFill>
                <a:latin typeface="+mn-lt"/>
              </a:rPr>
              <a:t>2018-2020</a:t>
            </a:r>
          </a:p>
        </p:txBody>
      </p:sp>
      <p:sp>
        <p:nvSpPr>
          <p:cNvPr id="9" name="Rounded Rectangle 8"/>
          <p:cNvSpPr/>
          <p:nvPr/>
        </p:nvSpPr>
        <p:spPr>
          <a:xfrm>
            <a:off x="93600" y="72000"/>
            <a:ext cx="863067" cy="863067"/>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57474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8244" y="3801606"/>
            <a:ext cx="3017284" cy="1321569"/>
          </a:xfrm>
          <a:prstGeom prst="rect">
            <a:avLst/>
          </a:prstGeom>
        </p:spPr>
      </p:pic>
      <p:sp>
        <p:nvSpPr>
          <p:cNvPr id="5" name="Rectangle 4"/>
          <p:cNvSpPr/>
          <p:nvPr/>
        </p:nvSpPr>
        <p:spPr>
          <a:xfrm>
            <a:off x="-972" y="0"/>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12" name="Rounded Rectangle 11"/>
          <p:cNvSpPr/>
          <p:nvPr/>
        </p:nvSpPr>
        <p:spPr>
          <a:xfrm>
            <a:off x="93600" y="72000"/>
            <a:ext cx="863067" cy="863067"/>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Title 1">
            <a:extLst>
              <a:ext uri="{FF2B5EF4-FFF2-40B4-BE49-F238E27FC236}">
                <a16:creationId xmlns:a16="http://schemas.microsoft.com/office/drawing/2014/main" id="{6CBC22C7-467E-734C-815B-7EFDB53F8D33}"/>
              </a:ext>
            </a:extLst>
          </p:cNvPr>
          <p:cNvSpPr txBox="1">
            <a:spLocks/>
          </p:cNvSpPr>
          <p:nvPr/>
        </p:nvSpPr>
        <p:spPr>
          <a:xfrm>
            <a:off x="956667" y="1439224"/>
            <a:ext cx="10788146" cy="240675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800" b="1" dirty="0">
              <a:solidFill>
                <a:schemeClr val="bg1"/>
              </a:solidFill>
              <a:latin typeface="+mn-lt"/>
            </a:endParaRPr>
          </a:p>
          <a:p>
            <a:pPr algn="l"/>
            <a:r>
              <a:rPr lang="fr-FR" sz="2800" b="1" dirty="0" err="1">
                <a:solidFill>
                  <a:schemeClr val="bg1"/>
                </a:solidFill>
                <a:latin typeface="+mn-lt"/>
              </a:rPr>
              <a:t>Between</a:t>
            </a:r>
            <a:r>
              <a:rPr lang="fr-FR" sz="2800" b="1" dirty="0">
                <a:solidFill>
                  <a:schemeClr val="bg1"/>
                </a:solidFill>
                <a:latin typeface="+mn-lt"/>
              </a:rPr>
              <a:t> 2018 and 2020, the UNGA </a:t>
            </a:r>
            <a:r>
              <a:rPr lang="fr-FR" sz="2800" b="1" dirty="0" err="1">
                <a:solidFill>
                  <a:schemeClr val="bg1"/>
                </a:solidFill>
                <a:latin typeface="+mn-lt"/>
              </a:rPr>
              <a:t>tasked</a:t>
            </a:r>
            <a:r>
              <a:rPr lang="fr-FR" sz="2800" b="1" dirty="0">
                <a:solidFill>
                  <a:schemeClr val="bg1"/>
                </a:solidFill>
                <a:latin typeface="+mn-lt"/>
              </a:rPr>
              <a:t> IOC</a:t>
            </a:r>
            <a:r>
              <a:rPr lang="fr-FR" sz="2400" b="1" dirty="0">
                <a:solidFill>
                  <a:schemeClr val="bg1"/>
                </a:solidFill>
                <a:latin typeface="+mn-lt"/>
              </a:rPr>
              <a:t> </a:t>
            </a:r>
            <a:r>
              <a:rPr lang="fr-FR" sz="2800" b="1" dirty="0" err="1">
                <a:solidFill>
                  <a:schemeClr val="bg1"/>
                </a:solidFill>
                <a:latin typeface="+mn-lt"/>
              </a:rPr>
              <a:t>with</a:t>
            </a:r>
            <a:r>
              <a:rPr lang="fr-FR" sz="2800" b="1" dirty="0">
                <a:solidFill>
                  <a:schemeClr val="bg1"/>
                </a:solidFill>
                <a:latin typeface="+mn-lt"/>
              </a:rPr>
              <a:t> </a:t>
            </a:r>
            <a:r>
              <a:rPr lang="fr-FR" sz="2800" b="1" dirty="0" err="1">
                <a:solidFill>
                  <a:schemeClr val="bg1"/>
                </a:solidFill>
                <a:latin typeface="+mn-lt"/>
              </a:rPr>
              <a:t>preparing</a:t>
            </a:r>
            <a:r>
              <a:rPr lang="fr-FR" sz="2800" b="1" dirty="0">
                <a:solidFill>
                  <a:schemeClr val="bg1"/>
                </a:solidFill>
                <a:latin typeface="+mn-lt"/>
              </a:rPr>
              <a:t> the </a:t>
            </a:r>
            <a:r>
              <a:rPr lang="fr-FR" sz="2800" b="1" dirty="0" err="1">
                <a:solidFill>
                  <a:schemeClr val="bg1"/>
                </a:solidFill>
                <a:latin typeface="+mn-lt"/>
              </a:rPr>
              <a:t>Decade</a:t>
            </a:r>
            <a:r>
              <a:rPr lang="fr-FR" sz="2800" b="1" dirty="0">
                <a:solidFill>
                  <a:schemeClr val="bg1"/>
                </a:solidFill>
                <a:latin typeface="+mn-lt"/>
              </a:rPr>
              <a:t> and </a:t>
            </a:r>
            <a:r>
              <a:rPr lang="fr-FR" sz="2800" b="1" dirty="0" err="1">
                <a:solidFill>
                  <a:schemeClr val="bg1"/>
                </a:solidFill>
                <a:latin typeface="+mn-lt"/>
              </a:rPr>
              <a:t>coordinating</a:t>
            </a:r>
            <a:r>
              <a:rPr lang="fr-FR" sz="2800" b="1" dirty="0">
                <a:solidFill>
                  <a:schemeClr val="bg1"/>
                </a:solidFill>
                <a:latin typeface="+mn-lt"/>
              </a:rPr>
              <a:t> the </a:t>
            </a:r>
            <a:r>
              <a:rPr lang="fr-FR" sz="2800" b="1" dirty="0" err="1">
                <a:solidFill>
                  <a:schemeClr val="bg1"/>
                </a:solidFill>
                <a:latin typeface="+mn-lt"/>
              </a:rPr>
              <a:t>development</a:t>
            </a:r>
            <a:r>
              <a:rPr lang="fr-FR" sz="2800" b="1" dirty="0">
                <a:solidFill>
                  <a:schemeClr val="bg1"/>
                </a:solidFill>
                <a:latin typeface="+mn-lt"/>
              </a:rPr>
              <a:t> of an </a:t>
            </a:r>
            <a:r>
              <a:rPr lang="fr-FR" sz="2800" b="1" dirty="0" err="1">
                <a:solidFill>
                  <a:schemeClr val="bg1"/>
                </a:solidFill>
                <a:latin typeface="+mn-lt"/>
              </a:rPr>
              <a:t>Implementation</a:t>
            </a:r>
            <a:r>
              <a:rPr lang="fr-FR" sz="2800" b="1" dirty="0">
                <a:solidFill>
                  <a:schemeClr val="bg1"/>
                </a:solidFill>
                <a:latin typeface="+mn-lt"/>
              </a:rPr>
              <a:t> Plan:</a:t>
            </a:r>
          </a:p>
        </p:txBody>
      </p:sp>
      <p:sp>
        <p:nvSpPr>
          <p:cNvPr id="13" name="TextBox 12"/>
          <p:cNvSpPr txBox="1"/>
          <p:nvPr/>
        </p:nvSpPr>
        <p:spPr>
          <a:xfrm>
            <a:off x="835782" y="3156066"/>
            <a:ext cx="12227075" cy="1631216"/>
          </a:xfrm>
          <a:prstGeom prst="rect">
            <a:avLst/>
          </a:prstGeom>
          <a:noFill/>
        </p:spPr>
        <p:txBody>
          <a:bodyPr wrap="square" numCol="2" rtlCol="0" anchor="ctr">
            <a:spAutoFit/>
          </a:bodyPr>
          <a:lstStyle/>
          <a:p>
            <a:pPr lvl="0"/>
            <a:r>
              <a:rPr lang="fr-FR" sz="2500" b="1" dirty="0">
                <a:solidFill>
                  <a:srgbClr val="92D050"/>
                </a:solidFill>
              </a:rPr>
              <a:t>- Science Plan</a:t>
            </a:r>
            <a:endParaRPr lang="fr-FR" sz="2500" dirty="0">
              <a:solidFill>
                <a:srgbClr val="92D050"/>
              </a:solidFill>
            </a:endParaRPr>
          </a:p>
          <a:p>
            <a:pPr lvl="0"/>
            <a:r>
              <a:rPr lang="fr-FR" sz="2500" b="1" dirty="0">
                <a:solidFill>
                  <a:srgbClr val="92D050"/>
                </a:solidFill>
              </a:rPr>
              <a:t>- </a:t>
            </a:r>
            <a:r>
              <a:rPr lang="fr-FR" sz="2500" b="1" dirty="0" err="1">
                <a:solidFill>
                  <a:srgbClr val="92D050"/>
                </a:solidFill>
              </a:rPr>
              <a:t>Capacity</a:t>
            </a:r>
            <a:r>
              <a:rPr lang="fr-FR" sz="2500" b="1" dirty="0">
                <a:solidFill>
                  <a:srgbClr val="92D050"/>
                </a:solidFill>
              </a:rPr>
              <a:t> </a:t>
            </a:r>
            <a:r>
              <a:rPr lang="fr-FR" sz="2500" b="1" dirty="0" err="1">
                <a:solidFill>
                  <a:srgbClr val="92D050"/>
                </a:solidFill>
              </a:rPr>
              <a:t>Development</a:t>
            </a:r>
            <a:r>
              <a:rPr lang="fr-FR" sz="2500" b="1" dirty="0">
                <a:solidFill>
                  <a:srgbClr val="92D050"/>
                </a:solidFill>
              </a:rPr>
              <a:t> Plan</a:t>
            </a:r>
            <a:endParaRPr lang="fr-FR" sz="2500" dirty="0">
              <a:solidFill>
                <a:srgbClr val="92D050"/>
              </a:solidFill>
            </a:endParaRPr>
          </a:p>
          <a:p>
            <a:pPr lvl="0"/>
            <a:r>
              <a:rPr lang="fr-FR" sz="2500" b="1" dirty="0">
                <a:solidFill>
                  <a:srgbClr val="92D050"/>
                </a:solidFill>
              </a:rPr>
              <a:t>- Resource Plan</a:t>
            </a:r>
          </a:p>
          <a:p>
            <a:pPr lvl="0"/>
            <a:endParaRPr lang="fr-FR" sz="2500" dirty="0">
              <a:solidFill>
                <a:srgbClr val="92D050"/>
              </a:solidFill>
            </a:endParaRPr>
          </a:p>
          <a:p>
            <a:pPr lvl="0"/>
            <a:r>
              <a:rPr lang="fr-FR" sz="2500" b="1" dirty="0">
                <a:solidFill>
                  <a:srgbClr val="92D050"/>
                </a:solidFill>
              </a:rPr>
              <a:t>         - Communications &amp;</a:t>
            </a:r>
            <a:endParaRPr lang="fr-FR" sz="2500" dirty="0">
              <a:solidFill>
                <a:srgbClr val="92D050"/>
              </a:solidFill>
            </a:endParaRPr>
          </a:p>
          <a:p>
            <a:r>
              <a:rPr lang="fr-FR" sz="2500" b="1" dirty="0">
                <a:solidFill>
                  <a:srgbClr val="92D050"/>
                </a:solidFill>
              </a:rPr>
              <a:t>         Engagement Plan</a:t>
            </a:r>
            <a:endParaRPr lang="fr-FR" sz="2500" dirty="0">
              <a:solidFill>
                <a:srgbClr val="92D050"/>
              </a:solidFill>
            </a:endParaRPr>
          </a:p>
          <a:p>
            <a:pPr lvl="0"/>
            <a:r>
              <a:rPr lang="fr-FR" sz="2500" b="1" dirty="0">
                <a:solidFill>
                  <a:srgbClr val="92D050"/>
                </a:solidFill>
              </a:rPr>
              <a:t>         - Monitoring &amp; </a:t>
            </a:r>
            <a:r>
              <a:rPr lang="fr-FR" sz="2500" b="1" dirty="0" err="1">
                <a:solidFill>
                  <a:srgbClr val="92D050"/>
                </a:solidFill>
              </a:rPr>
              <a:t>Reporting</a:t>
            </a:r>
            <a:endParaRPr lang="fr-FR" sz="2500" dirty="0">
              <a:solidFill>
                <a:srgbClr val="92D050"/>
              </a:solidFill>
            </a:endParaRPr>
          </a:p>
        </p:txBody>
      </p:sp>
    </p:spTree>
    <p:extLst>
      <p:ext uri="{BB962C8B-B14F-4D97-AF65-F5344CB8AC3E}">
        <p14:creationId xmlns:p14="http://schemas.microsoft.com/office/powerpoint/2010/main" val="817956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8244" y="3801606"/>
            <a:ext cx="3017284" cy="1321569"/>
          </a:xfrm>
          <a:prstGeom prst="rect">
            <a:avLst/>
          </a:prstGeom>
        </p:spPr>
      </p:pic>
      <p:sp>
        <p:nvSpPr>
          <p:cNvPr id="5" name="Rectangle 4"/>
          <p:cNvSpPr/>
          <p:nvPr/>
        </p:nvSpPr>
        <p:spPr>
          <a:xfrm>
            <a:off x="-73978" y="-211202"/>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11" name="Rectangle 10">
            <a:extLst>
              <a:ext uri="{FF2B5EF4-FFF2-40B4-BE49-F238E27FC236}">
                <a16:creationId xmlns:a16="http://schemas.microsoft.com/office/drawing/2014/main" id="{8EC0A96E-6690-FA4D-8265-F810026C223A}"/>
              </a:ext>
            </a:extLst>
          </p:cNvPr>
          <p:cNvSpPr/>
          <p:nvPr/>
        </p:nvSpPr>
        <p:spPr>
          <a:xfrm>
            <a:off x="956667" y="0"/>
            <a:ext cx="11089321" cy="584775"/>
          </a:xfrm>
          <a:prstGeom prst="rect">
            <a:avLst/>
          </a:prstGeom>
          <a:noFill/>
        </p:spPr>
        <p:txBody>
          <a:bodyPr wrap="square" lIns="91440" tIns="45720" rIns="91440" bIns="45720">
            <a:spAutoFit/>
          </a:bodyPr>
          <a:lstStyle/>
          <a:p>
            <a:pPr algn="ctr"/>
            <a:r>
              <a:rPr lang="fr-FR" sz="3200" b="1" dirty="0" err="1">
                <a:solidFill>
                  <a:srgbClr val="92D050"/>
                </a:solidFill>
              </a:rPr>
              <a:t>Decade</a:t>
            </a:r>
            <a:r>
              <a:rPr lang="fr-FR" sz="3200" b="1" dirty="0">
                <a:solidFill>
                  <a:srgbClr val="92D050"/>
                </a:solidFill>
              </a:rPr>
              <a:t> </a:t>
            </a:r>
            <a:r>
              <a:rPr lang="fr-FR" sz="3200" b="1" dirty="0" err="1">
                <a:solidFill>
                  <a:srgbClr val="92D050"/>
                </a:solidFill>
              </a:rPr>
              <a:t>Process</a:t>
            </a:r>
            <a:r>
              <a:rPr lang="fr-FR" sz="3200" b="1" dirty="0">
                <a:solidFill>
                  <a:srgbClr val="92D050"/>
                </a:solidFill>
              </a:rPr>
              <a:t> : a transformative and participative </a:t>
            </a:r>
            <a:r>
              <a:rPr lang="fr-FR" sz="3200" b="1" dirty="0" err="1">
                <a:solidFill>
                  <a:srgbClr val="92D050"/>
                </a:solidFill>
              </a:rPr>
              <a:t>process</a:t>
            </a:r>
            <a:r>
              <a:rPr lang="fr-FR" sz="3200" b="1" dirty="0">
                <a:solidFill>
                  <a:srgbClr val="92D050"/>
                </a:solidFill>
              </a:rPr>
              <a:t> </a:t>
            </a:r>
            <a:endParaRPr lang="en-US" sz="3200" b="1" dirty="0">
              <a:ln w="10160">
                <a:solidFill>
                  <a:schemeClr val="accent5"/>
                </a:solidFill>
                <a:prstDash val="solid"/>
              </a:ln>
              <a:solidFill>
                <a:srgbClr val="92D050"/>
              </a:solidFill>
              <a:effectLst>
                <a:outerShdw blurRad="38100" dist="22860" dir="5400000" algn="tl" rotWithShape="0">
                  <a:srgbClr val="000000">
                    <a:alpha val="30000"/>
                  </a:srgbClr>
                </a:outerShdw>
              </a:effectLst>
            </a:endParaRPr>
          </a:p>
        </p:txBody>
      </p:sp>
      <p:sp>
        <p:nvSpPr>
          <p:cNvPr id="23" name="Rounded Rectangle 22"/>
          <p:cNvSpPr/>
          <p:nvPr/>
        </p:nvSpPr>
        <p:spPr>
          <a:xfrm>
            <a:off x="93600" y="91419"/>
            <a:ext cx="863067" cy="863067"/>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7" name="Diagram 6"/>
          <p:cNvGraphicFramePr/>
          <p:nvPr>
            <p:extLst>
              <p:ext uri="{D42A27DB-BD31-4B8C-83A1-F6EECF244321}">
                <p14:modId xmlns:p14="http://schemas.microsoft.com/office/powerpoint/2010/main" val="1612328000"/>
              </p:ext>
            </p:extLst>
          </p:nvPr>
        </p:nvGraphicFramePr>
        <p:xfrm>
          <a:off x="956667" y="974991"/>
          <a:ext cx="10353555" cy="60246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Down Arrow 3"/>
          <p:cNvSpPr/>
          <p:nvPr/>
        </p:nvSpPr>
        <p:spPr>
          <a:xfrm rot="20164199">
            <a:off x="1643931" y="1488020"/>
            <a:ext cx="625033" cy="15023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p:cNvSpPr txBox="1"/>
          <p:nvPr/>
        </p:nvSpPr>
        <p:spPr>
          <a:xfrm>
            <a:off x="1068636" y="812709"/>
            <a:ext cx="1296365" cy="646331"/>
          </a:xfrm>
          <a:prstGeom prst="rect">
            <a:avLst/>
          </a:prstGeom>
          <a:noFill/>
        </p:spPr>
        <p:txBody>
          <a:bodyPr wrap="square" rtlCol="0">
            <a:spAutoFit/>
          </a:bodyPr>
          <a:lstStyle/>
          <a:p>
            <a:r>
              <a:rPr lang="fr-FR" dirty="0">
                <a:solidFill>
                  <a:schemeClr val="bg1"/>
                </a:solidFill>
              </a:rPr>
              <a:t>UN/non-UN support </a:t>
            </a:r>
          </a:p>
        </p:txBody>
      </p:sp>
      <p:sp>
        <p:nvSpPr>
          <p:cNvPr id="24" name="Down Arrow 23"/>
          <p:cNvSpPr/>
          <p:nvPr/>
        </p:nvSpPr>
        <p:spPr>
          <a:xfrm rot="932880">
            <a:off x="9403522" y="1482107"/>
            <a:ext cx="625033" cy="15023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Box 24"/>
          <p:cNvSpPr txBox="1"/>
          <p:nvPr/>
        </p:nvSpPr>
        <p:spPr>
          <a:xfrm>
            <a:off x="9109432" y="805634"/>
            <a:ext cx="3059575" cy="646331"/>
          </a:xfrm>
          <a:prstGeom prst="rect">
            <a:avLst/>
          </a:prstGeom>
          <a:noFill/>
        </p:spPr>
        <p:txBody>
          <a:bodyPr wrap="square" rtlCol="0">
            <a:spAutoFit/>
          </a:bodyPr>
          <a:lstStyle/>
          <a:p>
            <a:r>
              <a:rPr lang="fr-FR" dirty="0">
                <a:solidFill>
                  <a:schemeClr val="bg1"/>
                </a:solidFill>
              </a:rPr>
              <a:t>National </a:t>
            </a:r>
            <a:r>
              <a:rPr lang="fr-FR" dirty="0" err="1">
                <a:solidFill>
                  <a:schemeClr val="bg1"/>
                </a:solidFill>
              </a:rPr>
              <a:t>commitments</a:t>
            </a:r>
            <a:r>
              <a:rPr lang="fr-FR" dirty="0">
                <a:solidFill>
                  <a:schemeClr val="bg1"/>
                </a:solidFill>
              </a:rPr>
              <a:t>/contributions  </a:t>
            </a:r>
          </a:p>
        </p:txBody>
      </p:sp>
      <p:sp>
        <p:nvSpPr>
          <p:cNvPr id="26" name="Down Arrow 25"/>
          <p:cNvSpPr/>
          <p:nvPr/>
        </p:nvSpPr>
        <p:spPr>
          <a:xfrm rot="12423796">
            <a:off x="1293202" y="4792094"/>
            <a:ext cx="625033" cy="15023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Down Arrow 26"/>
          <p:cNvSpPr/>
          <p:nvPr/>
        </p:nvSpPr>
        <p:spPr>
          <a:xfrm rot="10606700">
            <a:off x="9268899" y="5268267"/>
            <a:ext cx="436847" cy="127026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Down Arrow 27"/>
          <p:cNvSpPr/>
          <p:nvPr/>
        </p:nvSpPr>
        <p:spPr>
          <a:xfrm rot="10606700">
            <a:off x="9709788" y="5250492"/>
            <a:ext cx="436847" cy="127026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Down Arrow 28"/>
          <p:cNvSpPr/>
          <p:nvPr/>
        </p:nvSpPr>
        <p:spPr>
          <a:xfrm rot="10606700">
            <a:off x="10168291" y="5259380"/>
            <a:ext cx="436847" cy="127026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extBox 29"/>
          <p:cNvSpPr txBox="1"/>
          <p:nvPr/>
        </p:nvSpPr>
        <p:spPr>
          <a:xfrm>
            <a:off x="103883" y="5997052"/>
            <a:ext cx="1505726" cy="646331"/>
          </a:xfrm>
          <a:prstGeom prst="rect">
            <a:avLst/>
          </a:prstGeom>
          <a:noFill/>
        </p:spPr>
        <p:txBody>
          <a:bodyPr wrap="square" rtlCol="0">
            <a:spAutoFit/>
          </a:bodyPr>
          <a:lstStyle/>
          <a:p>
            <a:r>
              <a:rPr lang="fr-FR" dirty="0" err="1">
                <a:solidFill>
                  <a:schemeClr val="bg1"/>
                </a:solidFill>
              </a:rPr>
              <a:t>NGOs</a:t>
            </a:r>
            <a:r>
              <a:rPr lang="fr-FR" dirty="0">
                <a:solidFill>
                  <a:schemeClr val="bg1"/>
                </a:solidFill>
              </a:rPr>
              <a:t> contributions </a:t>
            </a:r>
          </a:p>
        </p:txBody>
      </p:sp>
      <p:sp>
        <p:nvSpPr>
          <p:cNvPr id="31" name="TextBox 30"/>
          <p:cNvSpPr txBox="1"/>
          <p:nvPr/>
        </p:nvSpPr>
        <p:spPr>
          <a:xfrm>
            <a:off x="10075458" y="6208861"/>
            <a:ext cx="2019327" cy="646331"/>
          </a:xfrm>
          <a:prstGeom prst="rect">
            <a:avLst/>
          </a:prstGeom>
          <a:noFill/>
        </p:spPr>
        <p:txBody>
          <a:bodyPr wrap="square" rtlCol="0">
            <a:spAutoFit/>
          </a:bodyPr>
          <a:lstStyle/>
          <a:p>
            <a:pPr algn="ctr"/>
            <a:r>
              <a:rPr lang="fr-FR" dirty="0">
                <a:solidFill>
                  <a:schemeClr val="bg1"/>
                </a:solidFill>
              </a:rPr>
              <a:t> </a:t>
            </a:r>
            <a:r>
              <a:rPr lang="fr-FR" dirty="0" err="1">
                <a:solidFill>
                  <a:schemeClr val="bg1"/>
                </a:solidFill>
              </a:rPr>
              <a:t>Existing</a:t>
            </a:r>
            <a:r>
              <a:rPr lang="fr-FR" dirty="0">
                <a:solidFill>
                  <a:schemeClr val="bg1"/>
                </a:solidFill>
              </a:rPr>
              <a:t> system/support</a:t>
            </a:r>
          </a:p>
        </p:txBody>
      </p:sp>
    </p:spTree>
    <p:extLst>
      <p:ext uri="{BB962C8B-B14F-4D97-AF65-F5344CB8AC3E}">
        <p14:creationId xmlns:p14="http://schemas.microsoft.com/office/powerpoint/2010/main" val="413294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493088" y="1585081"/>
            <a:ext cx="1734071" cy="874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ounded Rectangle 26"/>
          <p:cNvSpPr/>
          <p:nvPr/>
        </p:nvSpPr>
        <p:spPr>
          <a:xfrm>
            <a:off x="3025358" y="197064"/>
            <a:ext cx="1734071" cy="874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Diagram 3"/>
          <p:cNvGraphicFramePr/>
          <p:nvPr>
            <p:extLst>
              <p:ext uri="{D42A27DB-BD31-4B8C-83A1-F6EECF244321}">
                <p14:modId xmlns:p14="http://schemas.microsoft.com/office/powerpoint/2010/main" val="3346592527"/>
              </p:ext>
            </p:extLst>
          </p:nvPr>
        </p:nvGraphicFramePr>
        <p:xfrm>
          <a:off x="1950977" y="65021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p:nvPr/>
        </p:nvGrpSpPr>
        <p:grpSpPr>
          <a:xfrm>
            <a:off x="3288955" y="4360128"/>
            <a:ext cx="2123675" cy="2123675"/>
            <a:chOff x="3756701" y="238642"/>
            <a:chExt cx="2123675" cy="2123675"/>
          </a:xfrm>
          <a:solidFill>
            <a:schemeClr val="accent1">
              <a:lumMod val="75000"/>
            </a:schemeClr>
          </a:solidFill>
        </p:grpSpPr>
        <p:sp>
          <p:nvSpPr>
            <p:cNvPr id="12" name="Shape 11"/>
            <p:cNvSpPr/>
            <p:nvPr/>
          </p:nvSpPr>
          <p:spPr>
            <a:xfrm rot="20700000">
              <a:off x="3756701" y="238642"/>
              <a:ext cx="2123675" cy="2123675"/>
            </a:xfrm>
            <a:prstGeom prst="gear6">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Shape 4"/>
            <p:cNvSpPr txBox="1"/>
            <p:nvPr/>
          </p:nvSpPr>
          <p:spPr>
            <a:xfrm>
              <a:off x="4222485" y="704426"/>
              <a:ext cx="1192106" cy="11921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dirty="0"/>
                <a:t>Donors/</a:t>
              </a:r>
            </a:p>
            <a:p>
              <a:pPr lvl="0" algn="ctr" defTabSz="711200">
                <a:lnSpc>
                  <a:spcPct val="90000"/>
                </a:lnSpc>
                <a:spcBef>
                  <a:spcPct val="0"/>
                </a:spcBef>
                <a:spcAft>
                  <a:spcPct val="35000"/>
                </a:spcAft>
              </a:pPr>
              <a:r>
                <a:rPr lang="en-US" sz="1600" dirty="0" err="1"/>
                <a:t>fondations</a:t>
              </a:r>
              <a:r>
                <a:rPr lang="en-US" sz="1600" dirty="0"/>
                <a:t> </a:t>
              </a:r>
              <a:endParaRPr lang="en-US" sz="1600" kern="1200" dirty="0"/>
            </a:p>
          </p:txBody>
        </p:sp>
      </p:grpSp>
      <p:grpSp>
        <p:nvGrpSpPr>
          <p:cNvPr id="16" name="Group 15"/>
          <p:cNvGrpSpPr/>
          <p:nvPr/>
        </p:nvGrpSpPr>
        <p:grpSpPr>
          <a:xfrm>
            <a:off x="4227388" y="976740"/>
            <a:ext cx="1728676" cy="1822709"/>
            <a:chOff x="3756701" y="238642"/>
            <a:chExt cx="2123675" cy="2123675"/>
          </a:xfrm>
          <a:solidFill>
            <a:schemeClr val="accent5">
              <a:lumMod val="50000"/>
            </a:schemeClr>
          </a:solidFill>
        </p:grpSpPr>
        <p:sp>
          <p:nvSpPr>
            <p:cNvPr id="17" name="Shape 16"/>
            <p:cNvSpPr/>
            <p:nvPr/>
          </p:nvSpPr>
          <p:spPr>
            <a:xfrm rot="20700000">
              <a:off x="3756701" y="238642"/>
              <a:ext cx="2123675" cy="2123675"/>
            </a:xfrm>
            <a:prstGeom prst="gear6">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hape 4"/>
            <p:cNvSpPr txBox="1"/>
            <p:nvPr/>
          </p:nvSpPr>
          <p:spPr>
            <a:xfrm>
              <a:off x="4222485" y="704426"/>
              <a:ext cx="1192106" cy="11921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dirty="0"/>
                <a:t>Civil society</a:t>
              </a:r>
            </a:p>
            <a:p>
              <a:pPr lvl="0" algn="ctr" defTabSz="711200">
                <a:lnSpc>
                  <a:spcPct val="90000"/>
                </a:lnSpc>
                <a:spcBef>
                  <a:spcPct val="0"/>
                </a:spcBef>
                <a:spcAft>
                  <a:spcPct val="35000"/>
                </a:spcAft>
              </a:pPr>
              <a:r>
                <a:rPr lang="en-US" sz="1600" dirty="0"/>
                <a:t>NGOs  </a:t>
              </a:r>
              <a:endParaRPr lang="en-US" sz="1600" kern="1200" dirty="0"/>
            </a:p>
          </p:txBody>
        </p:sp>
      </p:grpSp>
      <p:sp>
        <p:nvSpPr>
          <p:cNvPr id="22" name="Rounded Rectangle 21"/>
          <p:cNvSpPr/>
          <p:nvPr/>
        </p:nvSpPr>
        <p:spPr>
          <a:xfrm>
            <a:off x="7675005" y="644918"/>
            <a:ext cx="1734071" cy="8742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extBox 22"/>
          <p:cNvSpPr txBox="1"/>
          <p:nvPr/>
        </p:nvSpPr>
        <p:spPr>
          <a:xfrm>
            <a:off x="7735581" y="630974"/>
            <a:ext cx="1717928" cy="954107"/>
          </a:xfrm>
          <a:prstGeom prst="rect">
            <a:avLst/>
          </a:prstGeom>
          <a:noFill/>
        </p:spPr>
        <p:txBody>
          <a:bodyPr wrap="square" rtlCol="0">
            <a:spAutoFit/>
          </a:bodyPr>
          <a:lstStyle/>
          <a:p>
            <a:r>
              <a:rPr lang="fr-FR" sz="1400" dirty="0">
                <a:solidFill>
                  <a:srgbClr val="346AB1"/>
                </a:solidFill>
              </a:rPr>
              <a:t>Policy and management solutions to </a:t>
            </a:r>
            <a:r>
              <a:rPr lang="fr-FR" sz="1400" dirty="0" err="1">
                <a:solidFill>
                  <a:srgbClr val="346AB1"/>
                </a:solidFill>
              </a:rPr>
              <a:t>achieve</a:t>
            </a:r>
            <a:r>
              <a:rPr lang="fr-FR" sz="1400" dirty="0">
                <a:solidFill>
                  <a:srgbClr val="346AB1"/>
                </a:solidFill>
              </a:rPr>
              <a:t> Agenda 2030</a:t>
            </a:r>
          </a:p>
        </p:txBody>
      </p:sp>
      <p:sp>
        <p:nvSpPr>
          <p:cNvPr id="28" name="TextBox 27"/>
          <p:cNvSpPr txBox="1"/>
          <p:nvPr/>
        </p:nvSpPr>
        <p:spPr>
          <a:xfrm>
            <a:off x="3031528" y="247478"/>
            <a:ext cx="1892081" cy="738664"/>
          </a:xfrm>
          <a:prstGeom prst="rect">
            <a:avLst/>
          </a:prstGeom>
          <a:noFill/>
        </p:spPr>
        <p:txBody>
          <a:bodyPr wrap="square" rtlCol="0">
            <a:spAutoFit/>
          </a:bodyPr>
          <a:lstStyle/>
          <a:p>
            <a:r>
              <a:rPr lang="fr-FR" sz="1400" dirty="0" err="1">
                <a:solidFill>
                  <a:srgbClr val="346AB1"/>
                </a:solidFill>
              </a:rPr>
              <a:t>Ocean</a:t>
            </a:r>
            <a:r>
              <a:rPr lang="fr-FR" sz="1400" dirty="0">
                <a:solidFill>
                  <a:srgbClr val="346AB1"/>
                </a:solidFill>
              </a:rPr>
              <a:t> &amp; </a:t>
            </a:r>
            <a:r>
              <a:rPr lang="fr-FR" sz="1400" dirty="0" err="1">
                <a:solidFill>
                  <a:srgbClr val="346AB1"/>
                </a:solidFill>
              </a:rPr>
              <a:t>sustainable</a:t>
            </a:r>
            <a:r>
              <a:rPr lang="fr-FR" sz="1400" dirty="0">
                <a:solidFill>
                  <a:srgbClr val="346AB1"/>
                </a:solidFill>
              </a:rPr>
              <a:t> </a:t>
            </a:r>
            <a:r>
              <a:rPr lang="fr-FR" sz="1400" dirty="0" err="1">
                <a:solidFill>
                  <a:srgbClr val="346AB1"/>
                </a:solidFill>
              </a:rPr>
              <a:t>development</a:t>
            </a:r>
            <a:r>
              <a:rPr lang="fr-FR" sz="1400" dirty="0">
                <a:solidFill>
                  <a:srgbClr val="346AB1"/>
                </a:solidFill>
              </a:rPr>
              <a:t> </a:t>
            </a:r>
            <a:r>
              <a:rPr lang="fr-FR" sz="1400" dirty="0" err="1">
                <a:solidFill>
                  <a:srgbClr val="346AB1"/>
                </a:solidFill>
              </a:rPr>
              <a:t>concerns</a:t>
            </a:r>
            <a:endParaRPr lang="fr-FR" sz="1400" dirty="0">
              <a:solidFill>
                <a:srgbClr val="346AB1"/>
              </a:solidFill>
            </a:endParaRPr>
          </a:p>
          <a:p>
            <a:r>
              <a:rPr lang="fr-FR" sz="1400" dirty="0" err="1">
                <a:solidFill>
                  <a:srgbClr val="346AB1"/>
                </a:solidFill>
              </a:rPr>
              <a:t>Awareness</a:t>
            </a:r>
            <a:r>
              <a:rPr lang="fr-FR" sz="1400" dirty="0">
                <a:solidFill>
                  <a:srgbClr val="346AB1"/>
                </a:solidFill>
              </a:rPr>
              <a:t> </a:t>
            </a:r>
            <a:r>
              <a:rPr lang="fr-FR" sz="1400" dirty="0" err="1">
                <a:solidFill>
                  <a:srgbClr val="346AB1"/>
                </a:solidFill>
              </a:rPr>
              <a:t>raising</a:t>
            </a:r>
            <a:endParaRPr lang="fr-FR" sz="1400" dirty="0">
              <a:solidFill>
                <a:srgbClr val="346AB1"/>
              </a:solidFill>
            </a:endParaRPr>
          </a:p>
        </p:txBody>
      </p:sp>
      <p:sp>
        <p:nvSpPr>
          <p:cNvPr id="34" name="Rounded Rectangle 33"/>
          <p:cNvSpPr/>
          <p:nvPr/>
        </p:nvSpPr>
        <p:spPr>
          <a:xfrm>
            <a:off x="1562801" y="4090092"/>
            <a:ext cx="1826228" cy="935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extBox 34"/>
          <p:cNvSpPr txBox="1"/>
          <p:nvPr/>
        </p:nvSpPr>
        <p:spPr>
          <a:xfrm>
            <a:off x="1779335" y="4080795"/>
            <a:ext cx="1307939" cy="954107"/>
          </a:xfrm>
          <a:prstGeom prst="rect">
            <a:avLst/>
          </a:prstGeom>
          <a:noFill/>
        </p:spPr>
        <p:txBody>
          <a:bodyPr wrap="square" rtlCol="0">
            <a:spAutoFit/>
          </a:bodyPr>
          <a:lstStyle/>
          <a:p>
            <a:r>
              <a:rPr lang="fr-FR" sz="1400" dirty="0">
                <a:solidFill>
                  <a:srgbClr val="346AB1"/>
                </a:solidFill>
              </a:rPr>
              <a:t>Support </a:t>
            </a:r>
            <a:r>
              <a:rPr lang="fr-FR" sz="1400" dirty="0" err="1">
                <a:solidFill>
                  <a:srgbClr val="346AB1"/>
                </a:solidFill>
              </a:rPr>
              <a:t>Ocean</a:t>
            </a:r>
            <a:r>
              <a:rPr lang="fr-FR" sz="1400" dirty="0">
                <a:solidFill>
                  <a:srgbClr val="346AB1"/>
                </a:solidFill>
              </a:rPr>
              <a:t> Science and </a:t>
            </a:r>
            <a:r>
              <a:rPr lang="fr-FR" sz="1400" dirty="0" err="1">
                <a:solidFill>
                  <a:srgbClr val="346AB1"/>
                </a:solidFill>
              </a:rPr>
              <a:t>Sustainable</a:t>
            </a:r>
            <a:r>
              <a:rPr lang="fr-FR" sz="1400" dirty="0">
                <a:solidFill>
                  <a:srgbClr val="346AB1"/>
                </a:solidFill>
              </a:rPr>
              <a:t> </a:t>
            </a:r>
            <a:r>
              <a:rPr lang="fr-FR" sz="1400" dirty="0" err="1">
                <a:solidFill>
                  <a:srgbClr val="346AB1"/>
                </a:solidFill>
              </a:rPr>
              <a:t>Development</a:t>
            </a:r>
            <a:r>
              <a:rPr lang="fr-FR" sz="1400" dirty="0">
                <a:solidFill>
                  <a:srgbClr val="346AB1"/>
                </a:solidFill>
              </a:rPr>
              <a:t>  </a:t>
            </a:r>
          </a:p>
        </p:txBody>
      </p:sp>
      <p:sp>
        <p:nvSpPr>
          <p:cNvPr id="36" name="Rounded Rectangle 35"/>
          <p:cNvSpPr/>
          <p:nvPr/>
        </p:nvSpPr>
        <p:spPr>
          <a:xfrm>
            <a:off x="93600" y="72000"/>
            <a:ext cx="863067" cy="863067"/>
          </a:xfrm>
          <a:prstGeom prst="roundRect">
            <a:avLst>
              <a:gd name="adj" fmla="val 16670"/>
            </a:avLst>
          </a:prstGeom>
          <a:blipFill>
            <a:blip r:embed="rId8"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7" name="Rectangle 36"/>
          <p:cNvSpPr/>
          <p:nvPr/>
        </p:nvSpPr>
        <p:spPr>
          <a:xfrm>
            <a:off x="66489" y="6153621"/>
            <a:ext cx="6096000" cy="523220"/>
          </a:xfrm>
          <a:prstGeom prst="rect">
            <a:avLst/>
          </a:prstGeom>
        </p:spPr>
        <p:txBody>
          <a:bodyPr>
            <a:spAutoFit/>
          </a:bodyPr>
          <a:lstStyle/>
          <a:p>
            <a:r>
              <a:rPr lang="fr-FR" sz="2800" b="1" dirty="0" err="1">
                <a:solidFill>
                  <a:srgbClr val="92D050"/>
                </a:solidFill>
              </a:rPr>
              <a:t>Who</a:t>
            </a:r>
            <a:r>
              <a:rPr lang="fr-FR" sz="2800" b="1" dirty="0">
                <a:solidFill>
                  <a:srgbClr val="92D050"/>
                </a:solidFill>
              </a:rPr>
              <a:t> </a:t>
            </a:r>
            <a:r>
              <a:rPr lang="fr-FR" sz="2800" b="1" dirty="0" err="1">
                <a:solidFill>
                  <a:srgbClr val="92D050"/>
                </a:solidFill>
              </a:rPr>
              <a:t>is</a:t>
            </a:r>
            <a:r>
              <a:rPr lang="fr-FR" sz="2800" b="1" dirty="0">
                <a:solidFill>
                  <a:srgbClr val="92D050"/>
                </a:solidFill>
              </a:rPr>
              <a:t> </a:t>
            </a:r>
            <a:r>
              <a:rPr lang="fr-FR" sz="2800" b="1" dirty="0" err="1">
                <a:solidFill>
                  <a:srgbClr val="92D050"/>
                </a:solidFill>
              </a:rPr>
              <a:t>being</a:t>
            </a:r>
            <a:r>
              <a:rPr lang="fr-FR" sz="2800" b="1" dirty="0">
                <a:solidFill>
                  <a:srgbClr val="92D050"/>
                </a:solidFill>
              </a:rPr>
              <a:t> </a:t>
            </a:r>
            <a:r>
              <a:rPr lang="fr-FR" sz="2800" b="1" dirty="0" err="1">
                <a:solidFill>
                  <a:srgbClr val="92D050"/>
                </a:solidFill>
              </a:rPr>
              <a:t>engaged</a:t>
            </a:r>
            <a:r>
              <a:rPr lang="fr-FR" sz="2800" b="1" dirty="0">
                <a:solidFill>
                  <a:srgbClr val="92D050"/>
                </a:solidFill>
              </a:rPr>
              <a:t>?</a:t>
            </a:r>
          </a:p>
        </p:txBody>
      </p:sp>
      <p:sp>
        <p:nvSpPr>
          <p:cNvPr id="5" name="Rectangle 4"/>
          <p:cNvSpPr/>
          <p:nvPr/>
        </p:nvSpPr>
        <p:spPr>
          <a:xfrm>
            <a:off x="1120628" y="1229631"/>
            <a:ext cx="3113055" cy="1453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2240299" y="2477763"/>
            <a:ext cx="1865119" cy="9848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FR" sz="1400" dirty="0">
                <a:solidFill>
                  <a:srgbClr val="346AB1"/>
                </a:solidFill>
              </a:rPr>
            </a:br>
            <a:r>
              <a:rPr lang="fr-FR" sz="1400" dirty="0" err="1">
                <a:solidFill>
                  <a:srgbClr val="346AB1"/>
                </a:solidFill>
              </a:rPr>
              <a:t>Deliver</a:t>
            </a:r>
            <a:r>
              <a:rPr lang="fr-FR" sz="1400" dirty="0">
                <a:solidFill>
                  <a:srgbClr val="346AB1"/>
                </a:solidFill>
              </a:rPr>
              <a:t> </a:t>
            </a:r>
            <a:r>
              <a:rPr lang="fr-FR" sz="1400" dirty="0" err="1">
                <a:solidFill>
                  <a:srgbClr val="346AB1"/>
                </a:solidFill>
              </a:rPr>
              <a:t>Ocean</a:t>
            </a:r>
            <a:r>
              <a:rPr lang="fr-FR" sz="1400" dirty="0">
                <a:solidFill>
                  <a:srgbClr val="346AB1"/>
                </a:solidFill>
              </a:rPr>
              <a:t> </a:t>
            </a:r>
            <a:r>
              <a:rPr lang="fr-FR" sz="1400" dirty="0" err="1">
                <a:solidFill>
                  <a:srgbClr val="346AB1"/>
                </a:solidFill>
              </a:rPr>
              <a:t>knowledge</a:t>
            </a:r>
            <a:r>
              <a:rPr lang="fr-FR" sz="1400" dirty="0">
                <a:solidFill>
                  <a:srgbClr val="346AB1"/>
                </a:solidFill>
              </a:rPr>
              <a:t> &amp; new transformative Science  </a:t>
            </a:r>
          </a:p>
          <a:p>
            <a:pPr algn="ctr"/>
            <a:endParaRPr lang="en-GB" dirty="0"/>
          </a:p>
        </p:txBody>
      </p:sp>
      <p:sp>
        <p:nvSpPr>
          <p:cNvPr id="24" name="Rounded Rectangle 23"/>
          <p:cNvSpPr/>
          <p:nvPr/>
        </p:nvSpPr>
        <p:spPr>
          <a:xfrm>
            <a:off x="9623099" y="3754621"/>
            <a:ext cx="1702628" cy="9848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fr-FR" sz="1400" dirty="0">
                <a:solidFill>
                  <a:srgbClr val="346AB1"/>
                </a:solidFill>
              </a:rPr>
            </a:br>
            <a:endParaRPr lang="fr-FR" sz="1400" dirty="0">
              <a:solidFill>
                <a:srgbClr val="346AB1"/>
              </a:solidFill>
            </a:endParaRPr>
          </a:p>
          <a:p>
            <a:r>
              <a:rPr lang="fr-FR" sz="1400" dirty="0" err="1">
                <a:solidFill>
                  <a:srgbClr val="346AB1"/>
                </a:solidFill>
              </a:rPr>
              <a:t>Technological</a:t>
            </a:r>
            <a:r>
              <a:rPr lang="fr-FR" sz="1400" dirty="0">
                <a:solidFill>
                  <a:srgbClr val="346AB1"/>
                </a:solidFill>
              </a:rPr>
              <a:t> Solutions providers </a:t>
            </a:r>
          </a:p>
          <a:p>
            <a:r>
              <a:rPr lang="fr-FR" sz="1400" dirty="0">
                <a:solidFill>
                  <a:srgbClr val="346AB1"/>
                </a:solidFill>
              </a:rPr>
              <a:t>Applications to </a:t>
            </a:r>
            <a:r>
              <a:rPr lang="fr-FR" sz="1400" dirty="0" err="1">
                <a:solidFill>
                  <a:srgbClr val="346AB1"/>
                </a:solidFill>
              </a:rPr>
              <a:t>blue</a:t>
            </a:r>
            <a:r>
              <a:rPr lang="fr-FR" sz="1400" dirty="0">
                <a:solidFill>
                  <a:srgbClr val="346AB1"/>
                </a:solidFill>
              </a:rPr>
              <a:t> </a:t>
            </a:r>
            <a:r>
              <a:rPr lang="fr-FR" sz="1400" dirty="0" err="1">
                <a:solidFill>
                  <a:srgbClr val="346AB1"/>
                </a:solidFill>
              </a:rPr>
              <a:t>economy</a:t>
            </a:r>
            <a:endParaRPr lang="fr-FR" sz="1400" dirty="0">
              <a:solidFill>
                <a:srgbClr val="346AB1"/>
              </a:solidFill>
            </a:endParaRPr>
          </a:p>
          <a:p>
            <a:pPr algn="ctr"/>
            <a:endParaRPr lang="fr-FR" sz="1400" dirty="0">
              <a:solidFill>
                <a:srgbClr val="346AB1"/>
              </a:solidFill>
            </a:endParaRPr>
          </a:p>
          <a:p>
            <a:pPr algn="ctr"/>
            <a:endParaRPr lang="en-GB" dirty="0"/>
          </a:p>
        </p:txBody>
      </p:sp>
    </p:spTree>
    <p:extLst>
      <p:ext uri="{BB962C8B-B14F-4D97-AF65-F5344CB8AC3E}">
        <p14:creationId xmlns:p14="http://schemas.microsoft.com/office/powerpoint/2010/main" val="206002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3124103" y="2380139"/>
            <a:ext cx="5342586" cy="1060610"/>
            <a:chOff x="2869654" y="2318379"/>
            <a:chExt cx="2388691" cy="728550"/>
          </a:xfrm>
        </p:grpSpPr>
        <p:sp>
          <p:nvSpPr>
            <p:cNvPr id="9" name="Rectangle 8"/>
            <p:cNvSpPr/>
            <p:nvPr/>
          </p:nvSpPr>
          <p:spPr>
            <a:xfrm>
              <a:off x="2869654" y="2318379"/>
              <a:ext cx="2388691" cy="7285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ectangle 9"/>
            <p:cNvSpPr/>
            <p:nvPr/>
          </p:nvSpPr>
          <p:spPr>
            <a:xfrm>
              <a:off x="2869654" y="2318379"/>
              <a:ext cx="2388691" cy="728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a:t>PLANNING GROUP </a:t>
              </a:r>
            </a:p>
            <a:p>
              <a:pPr lvl="0" algn="ctr" defTabSz="666750">
                <a:lnSpc>
                  <a:spcPct val="90000"/>
                </a:lnSpc>
                <a:spcBef>
                  <a:spcPct val="0"/>
                </a:spcBef>
                <a:spcAft>
                  <a:spcPct val="35000"/>
                </a:spcAft>
              </a:pPr>
              <a:r>
                <a:rPr lang="fr-FR" sz="1500" dirty="0"/>
                <a:t>Expert </a:t>
              </a:r>
              <a:r>
                <a:rPr lang="fr-FR" sz="1500" dirty="0" err="1"/>
                <a:t>advisory</a:t>
              </a:r>
              <a:r>
                <a:rPr lang="fr-FR" sz="1500" dirty="0"/>
                <a:t> body </a:t>
              </a:r>
              <a:endParaRPr lang="fr-FR" sz="1500" kern="1200" dirty="0"/>
            </a:p>
            <a:p>
              <a:pPr lvl="0" algn="ctr" defTabSz="666750">
                <a:lnSpc>
                  <a:spcPct val="90000"/>
                </a:lnSpc>
                <a:spcBef>
                  <a:spcPct val="0"/>
                </a:spcBef>
                <a:spcAft>
                  <a:spcPct val="35000"/>
                </a:spcAft>
              </a:pPr>
              <a:r>
                <a:rPr lang="fr-FR" sz="1500" dirty="0"/>
                <a:t>(Scientific Experts and </a:t>
              </a:r>
              <a:r>
                <a:rPr lang="fr-FR" sz="1500" dirty="0" err="1"/>
                <a:t>Ocean</a:t>
              </a:r>
              <a:r>
                <a:rPr lang="fr-FR" sz="1500" dirty="0"/>
                <a:t> </a:t>
              </a:r>
              <a:r>
                <a:rPr lang="fr-FR" sz="1500" dirty="0" err="1"/>
                <a:t>users</a:t>
              </a:r>
              <a:r>
                <a:rPr lang="fr-FR" sz="1500" dirty="0"/>
                <a:t>)</a:t>
              </a:r>
              <a:endParaRPr lang="fr-FR" sz="1500" kern="1200" dirty="0"/>
            </a:p>
          </p:txBody>
        </p:sp>
      </p:grpSp>
      <p:grpSp>
        <p:nvGrpSpPr>
          <p:cNvPr id="11" name="Grouper 10"/>
          <p:cNvGrpSpPr/>
          <p:nvPr/>
        </p:nvGrpSpPr>
        <p:grpSpPr>
          <a:xfrm>
            <a:off x="4744601" y="4350749"/>
            <a:ext cx="6184132" cy="1879888"/>
            <a:chOff x="2862249" y="3514699"/>
            <a:chExt cx="2388691" cy="728550"/>
          </a:xfrm>
        </p:grpSpPr>
        <p:sp>
          <p:nvSpPr>
            <p:cNvPr id="12" name="Rectangle 11"/>
            <p:cNvSpPr/>
            <p:nvPr/>
          </p:nvSpPr>
          <p:spPr>
            <a:xfrm>
              <a:off x="2862249" y="3514699"/>
              <a:ext cx="2388691" cy="7285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Rectangle 12"/>
            <p:cNvSpPr/>
            <p:nvPr/>
          </p:nvSpPr>
          <p:spPr>
            <a:xfrm>
              <a:off x="2862249" y="3514699"/>
              <a:ext cx="2388691" cy="728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dirty="0"/>
                <a:t>STAKEHOLDER FORUM </a:t>
              </a:r>
            </a:p>
            <a:p>
              <a:pPr lvl="0" algn="ctr" defTabSz="666750">
                <a:lnSpc>
                  <a:spcPct val="90000"/>
                </a:lnSpc>
                <a:spcBef>
                  <a:spcPct val="0"/>
                </a:spcBef>
                <a:spcAft>
                  <a:spcPct val="35000"/>
                </a:spcAft>
              </a:pPr>
              <a:r>
                <a:rPr lang="fr-FR" sz="1500" dirty="0"/>
                <a:t>Consultative body, </a:t>
              </a:r>
              <a:r>
                <a:rPr lang="fr-FR" sz="1500" dirty="0" err="1"/>
                <a:t>coordinating</a:t>
              </a:r>
              <a:r>
                <a:rPr lang="fr-FR" sz="1500" dirty="0"/>
                <a:t> </a:t>
              </a:r>
              <a:r>
                <a:rPr lang="fr-FR" sz="1500" dirty="0" err="1"/>
                <a:t>stakeholders</a:t>
              </a:r>
              <a:r>
                <a:rPr lang="fr-FR" sz="1500" dirty="0"/>
                <a:t> contribution at </a:t>
              </a:r>
              <a:r>
                <a:rPr lang="fr-FR" sz="1500" dirty="0" err="1"/>
                <a:t>institutional</a:t>
              </a:r>
              <a:r>
                <a:rPr lang="fr-FR" sz="1500" dirty="0"/>
                <a:t> </a:t>
              </a:r>
              <a:r>
                <a:rPr lang="fr-FR" sz="1500" dirty="0" err="1"/>
                <a:t>level</a:t>
              </a:r>
              <a:r>
                <a:rPr lang="fr-FR" sz="1500" dirty="0"/>
                <a:t> </a:t>
              </a:r>
              <a:endParaRPr lang="fr-FR" sz="1500" kern="1200" dirty="0"/>
            </a:p>
            <a:p>
              <a:pPr lvl="0" algn="ctr" defTabSz="666750">
                <a:lnSpc>
                  <a:spcPct val="90000"/>
                </a:lnSpc>
                <a:spcBef>
                  <a:spcPct val="0"/>
                </a:spcBef>
                <a:spcAft>
                  <a:spcPct val="35000"/>
                </a:spcAft>
              </a:pPr>
              <a:r>
                <a:rPr lang="fr-FR" sz="1500" kern="1200" dirty="0"/>
                <a:t>(Global </a:t>
              </a:r>
              <a:r>
                <a:rPr lang="fr-FR" sz="1500" kern="1200" dirty="0" err="1"/>
                <a:t>Stakeholders</a:t>
              </a:r>
              <a:r>
                <a:rPr lang="fr-FR" sz="1500" kern="1200" dirty="0"/>
                <a:t>)</a:t>
              </a:r>
            </a:p>
          </p:txBody>
        </p:sp>
      </p:grpSp>
      <p:grpSp>
        <p:nvGrpSpPr>
          <p:cNvPr id="14" name="Grouper 13"/>
          <p:cNvGrpSpPr/>
          <p:nvPr/>
        </p:nvGrpSpPr>
        <p:grpSpPr>
          <a:xfrm>
            <a:off x="1074011" y="4475623"/>
            <a:ext cx="1912347" cy="728550"/>
            <a:chOff x="3224" y="2345058"/>
            <a:chExt cx="2388691" cy="728550"/>
          </a:xfrm>
        </p:grpSpPr>
        <p:sp>
          <p:nvSpPr>
            <p:cNvPr id="15" name="Rectangle 14"/>
            <p:cNvSpPr/>
            <p:nvPr/>
          </p:nvSpPr>
          <p:spPr>
            <a:xfrm>
              <a:off x="3224" y="2345058"/>
              <a:ext cx="2388691" cy="7285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Rectangle 15"/>
            <p:cNvSpPr/>
            <p:nvPr/>
          </p:nvSpPr>
          <p:spPr>
            <a:xfrm>
              <a:off x="3224" y="2345058"/>
              <a:ext cx="2388691" cy="728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a:t>UN-OCEANS</a:t>
              </a:r>
            </a:p>
          </p:txBody>
        </p:sp>
      </p:grpSp>
      <p:grpSp>
        <p:nvGrpSpPr>
          <p:cNvPr id="17" name="Grouper 16"/>
          <p:cNvGrpSpPr/>
          <p:nvPr/>
        </p:nvGrpSpPr>
        <p:grpSpPr>
          <a:xfrm>
            <a:off x="8995014" y="667300"/>
            <a:ext cx="2388691" cy="753852"/>
            <a:chOff x="5736083" y="2345058"/>
            <a:chExt cx="2388691" cy="753852"/>
          </a:xfrm>
          <a:solidFill>
            <a:schemeClr val="accent5">
              <a:lumMod val="75000"/>
            </a:schemeClr>
          </a:solidFill>
        </p:grpSpPr>
        <p:sp>
          <p:nvSpPr>
            <p:cNvPr id="18" name="Rectangle 17"/>
            <p:cNvSpPr/>
            <p:nvPr/>
          </p:nvSpPr>
          <p:spPr>
            <a:xfrm>
              <a:off x="5736083" y="2345058"/>
              <a:ext cx="2388691" cy="728550"/>
            </a:xfrm>
            <a:prstGeom prst="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Rectangle 18"/>
            <p:cNvSpPr/>
            <p:nvPr/>
          </p:nvSpPr>
          <p:spPr>
            <a:xfrm>
              <a:off x="5736083" y="2370360"/>
              <a:ext cx="2388691" cy="7285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a:t>IOC </a:t>
              </a:r>
              <a:r>
                <a:rPr lang="fr-FR" sz="1500" dirty="0"/>
                <a:t>GOVERNING BODIES</a:t>
              </a:r>
            </a:p>
            <a:p>
              <a:pPr lvl="0" algn="ctr" defTabSz="666750">
                <a:lnSpc>
                  <a:spcPct val="90000"/>
                </a:lnSpc>
                <a:spcBef>
                  <a:spcPct val="0"/>
                </a:spcBef>
                <a:spcAft>
                  <a:spcPct val="35000"/>
                </a:spcAft>
              </a:pPr>
              <a:r>
                <a:rPr lang="fr-FR" sz="1500" kern="1200" dirty="0"/>
                <a:t>(IOC MS)</a:t>
              </a:r>
            </a:p>
          </p:txBody>
        </p:sp>
      </p:grpSp>
      <p:grpSp>
        <p:nvGrpSpPr>
          <p:cNvPr id="26" name="Grouper 25"/>
          <p:cNvGrpSpPr/>
          <p:nvPr/>
        </p:nvGrpSpPr>
        <p:grpSpPr>
          <a:xfrm>
            <a:off x="1074012" y="5467653"/>
            <a:ext cx="2388691" cy="383212"/>
            <a:chOff x="3224" y="2345058"/>
            <a:chExt cx="2388691" cy="728550"/>
          </a:xfrm>
        </p:grpSpPr>
        <p:sp>
          <p:nvSpPr>
            <p:cNvPr id="27" name="Rectangle 26"/>
            <p:cNvSpPr/>
            <p:nvPr/>
          </p:nvSpPr>
          <p:spPr>
            <a:xfrm>
              <a:off x="3224" y="2345058"/>
              <a:ext cx="2388691" cy="7285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ectangle 27"/>
            <p:cNvSpPr/>
            <p:nvPr/>
          </p:nvSpPr>
          <p:spPr>
            <a:xfrm>
              <a:off x="3224" y="2345058"/>
              <a:ext cx="2388691" cy="728550"/>
            </a:xfrm>
            <a:prstGeom prst="rect">
              <a:avLst/>
            </a:prstGeom>
            <a:solidFill>
              <a:schemeClr val="accent4">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a:t>UN Agency</a:t>
              </a:r>
            </a:p>
          </p:txBody>
        </p:sp>
      </p:grpSp>
      <p:grpSp>
        <p:nvGrpSpPr>
          <p:cNvPr id="30" name="Grouper 29"/>
          <p:cNvGrpSpPr/>
          <p:nvPr/>
        </p:nvGrpSpPr>
        <p:grpSpPr>
          <a:xfrm>
            <a:off x="1074012" y="5888423"/>
            <a:ext cx="2388691" cy="383212"/>
            <a:chOff x="3224" y="2345058"/>
            <a:chExt cx="2388691" cy="728550"/>
          </a:xfrm>
        </p:grpSpPr>
        <p:sp>
          <p:nvSpPr>
            <p:cNvPr id="31" name="Rectangle 30"/>
            <p:cNvSpPr/>
            <p:nvPr/>
          </p:nvSpPr>
          <p:spPr>
            <a:xfrm>
              <a:off x="3224" y="2345058"/>
              <a:ext cx="2388691" cy="7285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2" name="Rectangle 31"/>
            <p:cNvSpPr/>
            <p:nvPr/>
          </p:nvSpPr>
          <p:spPr>
            <a:xfrm>
              <a:off x="3224" y="2345058"/>
              <a:ext cx="2388691" cy="728550"/>
            </a:xfrm>
            <a:prstGeom prst="rect">
              <a:avLst/>
            </a:prstGeom>
            <a:solidFill>
              <a:schemeClr val="accent4">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a:t>UN Agency</a:t>
              </a:r>
            </a:p>
          </p:txBody>
        </p:sp>
      </p:grpSp>
      <p:grpSp>
        <p:nvGrpSpPr>
          <p:cNvPr id="39" name="Grouper 38"/>
          <p:cNvGrpSpPr/>
          <p:nvPr/>
        </p:nvGrpSpPr>
        <p:grpSpPr>
          <a:xfrm>
            <a:off x="1074013" y="6317585"/>
            <a:ext cx="2423266" cy="400763"/>
            <a:chOff x="-31351" y="2345058"/>
            <a:chExt cx="2423266" cy="761917"/>
          </a:xfrm>
          <a:solidFill>
            <a:schemeClr val="accent4">
              <a:lumMod val="75000"/>
            </a:schemeClr>
          </a:solidFill>
        </p:grpSpPr>
        <p:sp>
          <p:nvSpPr>
            <p:cNvPr id="40" name="Rectangle 39"/>
            <p:cNvSpPr/>
            <p:nvPr/>
          </p:nvSpPr>
          <p:spPr>
            <a:xfrm>
              <a:off x="3224" y="2345058"/>
              <a:ext cx="2388691" cy="728550"/>
            </a:xfrm>
            <a:prstGeom prst="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1" name="Rectangle 40"/>
            <p:cNvSpPr/>
            <p:nvPr/>
          </p:nvSpPr>
          <p:spPr>
            <a:xfrm>
              <a:off x="-31351" y="2378425"/>
              <a:ext cx="2388691" cy="7285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a:t>UN Agency</a:t>
              </a:r>
            </a:p>
          </p:txBody>
        </p:sp>
      </p:grpSp>
      <p:sp>
        <p:nvSpPr>
          <p:cNvPr id="42" name="Flèche courbée vers la droite 41"/>
          <p:cNvSpPr/>
          <p:nvPr/>
        </p:nvSpPr>
        <p:spPr>
          <a:xfrm flipV="1">
            <a:off x="30260" y="4419028"/>
            <a:ext cx="1007035" cy="2281769"/>
          </a:xfrm>
          <a:prstGeom prst="curvedRightArrow">
            <a:avLst>
              <a:gd name="adj1" fmla="val 2209"/>
              <a:gd name="adj2" fmla="val 25135"/>
              <a:gd name="adj3" fmla="val 19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Flèche courbée vers la droite 43"/>
          <p:cNvSpPr/>
          <p:nvPr/>
        </p:nvSpPr>
        <p:spPr>
          <a:xfrm flipV="1">
            <a:off x="229215" y="4715904"/>
            <a:ext cx="810665" cy="1483419"/>
          </a:xfrm>
          <a:prstGeom prst="curvedRightArrow">
            <a:avLst>
              <a:gd name="adj1" fmla="val 3440"/>
              <a:gd name="adj2" fmla="val 32693"/>
              <a:gd name="adj3" fmla="val 23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Flèche courbée vers la gauche 46"/>
          <p:cNvSpPr/>
          <p:nvPr/>
        </p:nvSpPr>
        <p:spPr>
          <a:xfrm rot="10546840">
            <a:off x="353475" y="5053311"/>
            <a:ext cx="725082" cy="681645"/>
          </a:xfrm>
          <a:prstGeom prst="curvedLeftArrow">
            <a:avLst>
              <a:gd name="adj1" fmla="val 7820"/>
              <a:gd name="adj2" fmla="val 39662"/>
              <a:gd name="adj3" fmla="val 30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1" name="Rectangle à coins arrondis 50"/>
          <p:cNvSpPr/>
          <p:nvPr/>
        </p:nvSpPr>
        <p:spPr>
          <a:xfrm>
            <a:off x="1151561" y="2791019"/>
            <a:ext cx="1497634" cy="978525"/>
          </a:xfrm>
          <a:prstGeom prst="round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t>IOC SECRETARIAT</a:t>
            </a:r>
          </a:p>
        </p:txBody>
      </p:sp>
      <p:sp>
        <p:nvSpPr>
          <p:cNvPr id="2" name="ZoneTexte 1"/>
          <p:cNvSpPr txBox="1"/>
          <p:nvPr/>
        </p:nvSpPr>
        <p:spPr>
          <a:xfrm>
            <a:off x="226570" y="101465"/>
            <a:ext cx="9705703" cy="369332"/>
          </a:xfrm>
          <a:prstGeom prst="rect">
            <a:avLst/>
          </a:prstGeom>
          <a:noFill/>
        </p:spPr>
        <p:txBody>
          <a:bodyPr wrap="square" rtlCol="0">
            <a:spAutoFit/>
          </a:bodyPr>
          <a:lstStyle/>
          <a:p>
            <a:pPr algn="ctr"/>
            <a:r>
              <a:rPr lang="fr-FR" b="1" u="sng" dirty="0"/>
              <a:t>HOW TO PREPARE THE DECADE : PREPARATORY PHASE (2018-2020) GOVERNANCE</a:t>
            </a:r>
          </a:p>
        </p:txBody>
      </p:sp>
      <p:grpSp>
        <p:nvGrpSpPr>
          <p:cNvPr id="53" name="Grouper 52"/>
          <p:cNvGrpSpPr/>
          <p:nvPr/>
        </p:nvGrpSpPr>
        <p:grpSpPr>
          <a:xfrm>
            <a:off x="3885077" y="653498"/>
            <a:ext cx="2388691" cy="728550"/>
            <a:chOff x="2869654" y="2318379"/>
            <a:chExt cx="2388691" cy="728550"/>
          </a:xfrm>
        </p:grpSpPr>
        <p:sp>
          <p:nvSpPr>
            <p:cNvPr id="54" name="Rectangle 53"/>
            <p:cNvSpPr/>
            <p:nvPr/>
          </p:nvSpPr>
          <p:spPr>
            <a:xfrm>
              <a:off x="2869654" y="2318379"/>
              <a:ext cx="2388691" cy="728550"/>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5" name="Rectangle 54"/>
            <p:cNvSpPr/>
            <p:nvPr/>
          </p:nvSpPr>
          <p:spPr>
            <a:xfrm>
              <a:off x="2869654" y="2318379"/>
              <a:ext cx="2388691" cy="728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dirty="0"/>
                <a:t>REGIONAL WORKSHOPS</a:t>
              </a:r>
              <a:r>
                <a:rPr lang="fr-FR" sz="1500" kern="1200" dirty="0"/>
                <a:t> </a:t>
              </a:r>
            </a:p>
            <a:p>
              <a:pPr lvl="0" algn="ctr" defTabSz="666750">
                <a:lnSpc>
                  <a:spcPct val="90000"/>
                </a:lnSpc>
                <a:spcBef>
                  <a:spcPct val="0"/>
                </a:spcBef>
                <a:spcAft>
                  <a:spcPct val="35000"/>
                </a:spcAft>
              </a:pPr>
              <a:r>
                <a:rPr lang="fr-FR" sz="1500" dirty="0"/>
                <a:t>(</a:t>
              </a:r>
              <a:r>
                <a:rPr lang="fr-FR" sz="1500" dirty="0" err="1"/>
                <a:t>Regional</a:t>
              </a:r>
              <a:r>
                <a:rPr lang="fr-FR" sz="1500" dirty="0"/>
                <a:t> </a:t>
              </a:r>
              <a:r>
                <a:rPr lang="fr-FR" sz="1500" dirty="0" err="1"/>
                <a:t>stakeholders</a:t>
              </a:r>
              <a:r>
                <a:rPr lang="fr-FR" sz="1500" dirty="0"/>
                <a:t>)</a:t>
              </a:r>
              <a:endParaRPr lang="fr-FR" sz="1500" kern="1200" dirty="0"/>
            </a:p>
          </p:txBody>
        </p:sp>
      </p:grpSp>
      <p:sp>
        <p:nvSpPr>
          <p:cNvPr id="43" name="Rounded Rectangle 42"/>
          <p:cNvSpPr/>
          <p:nvPr/>
        </p:nvSpPr>
        <p:spPr>
          <a:xfrm>
            <a:off x="93601" y="72001"/>
            <a:ext cx="620274" cy="620602"/>
          </a:xfrm>
          <a:prstGeom prst="roundRect">
            <a:avLst>
              <a:gd name="adj" fmla="val 16670"/>
            </a:avLst>
          </a:prstGeom>
          <a:blipFill>
            <a:blip r:embed="rId3"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Rectangle 4"/>
          <p:cNvSpPr/>
          <p:nvPr/>
        </p:nvSpPr>
        <p:spPr>
          <a:xfrm>
            <a:off x="9692874" y="5882336"/>
            <a:ext cx="1240696" cy="3323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Donors</a:t>
            </a:r>
            <a:endParaRPr lang="fr-FR" sz="1200" dirty="0"/>
          </a:p>
        </p:txBody>
      </p:sp>
      <p:sp>
        <p:nvSpPr>
          <p:cNvPr id="45" name="Rectangle 44"/>
          <p:cNvSpPr/>
          <p:nvPr/>
        </p:nvSpPr>
        <p:spPr>
          <a:xfrm>
            <a:off x="4739763" y="5867597"/>
            <a:ext cx="1235051" cy="35743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Science </a:t>
            </a:r>
            <a:r>
              <a:rPr lang="fr-FR" sz="1000" dirty="0" err="1"/>
              <a:t>Community</a:t>
            </a:r>
            <a:r>
              <a:rPr lang="fr-FR" sz="1000" dirty="0"/>
              <a:t> </a:t>
            </a:r>
          </a:p>
        </p:txBody>
      </p:sp>
      <p:sp>
        <p:nvSpPr>
          <p:cNvPr id="46" name="Rectangle 45"/>
          <p:cNvSpPr/>
          <p:nvPr/>
        </p:nvSpPr>
        <p:spPr>
          <a:xfrm>
            <a:off x="5979199" y="5866969"/>
            <a:ext cx="1240696" cy="332354"/>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Policy-</a:t>
            </a:r>
            <a:r>
              <a:rPr lang="fr-FR" sz="1000" dirty="0" err="1"/>
              <a:t>makers</a:t>
            </a:r>
            <a:r>
              <a:rPr lang="fr-FR" sz="1000" dirty="0"/>
              <a:t>, </a:t>
            </a:r>
            <a:r>
              <a:rPr lang="fr-FR" sz="1000" dirty="0" err="1"/>
              <a:t>practioners</a:t>
            </a:r>
            <a:r>
              <a:rPr lang="fr-FR" sz="1000" dirty="0"/>
              <a:t> </a:t>
            </a:r>
          </a:p>
        </p:txBody>
      </p:sp>
      <p:sp>
        <p:nvSpPr>
          <p:cNvPr id="48" name="Rectangle 47"/>
          <p:cNvSpPr/>
          <p:nvPr/>
        </p:nvSpPr>
        <p:spPr>
          <a:xfrm>
            <a:off x="8457015" y="5882336"/>
            <a:ext cx="1240696" cy="332354"/>
          </a:xfrm>
          <a:prstGeom prst="rect">
            <a:avLst/>
          </a:prstGeom>
          <a:solidFill>
            <a:srgbClr val="6B7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Civil Society </a:t>
            </a:r>
          </a:p>
        </p:txBody>
      </p:sp>
      <p:sp>
        <p:nvSpPr>
          <p:cNvPr id="49" name="Rectangle 48"/>
          <p:cNvSpPr/>
          <p:nvPr/>
        </p:nvSpPr>
        <p:spPr>
          <a:xfrm>
            <a:off x="7221427" y="5880139"/>
            <a:ext cx="1240696" cy="344897"/>
          </a:xfrm>
          <a:prstGeom prst="rect">
            <a:avLst/>
          </a:prstGeom>
          <a:solidFill>
            <a:srgbClr val="925C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Businesses &amp; Industries </a:t>
            </a:r>
          </a:p>
        </p:txBody>
      </p:sp>
      <p:cxnSp>
        <p:nvCxnSpPr>
          <p:cNvPr id="6" name="Straight Arrow Connector 5"/>
          <p:cNvCxnSpPr/>
          <p:nvPr/>
        </p:nvCxnSpPr>
        <p:spPr>
          <a:xfrm flipH="1">
            <a:off x="1764632" y="3833045"/>
            <a:ext cx="8637" cy="641655"/>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1892972" y="3833045"/>
            <a:ext cx="7406" cy="618267"/>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5846481" y="3529977"/>
            <a:ext cx="16043" cy="754932"/>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982227" y="3506589"/>
            <a:ext cx="8637" cy="754932"/>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948989" y="1494011"/>
            <a:ext cx="16043" cy="705156"/>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5093372" y="1504729"/>
            <a:ext cx="7406" cy="671050"/>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8383502" y="1520569"/>
            <a:ext cx="581057" cy="720566"/>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8541967" y="1580935"/>
            <a:ext cx="573033" cy="709628"/>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2670080" y="2861579"/>
            <a:ext cx="420687" cy="364351"/>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2701729" y="3042674"/>
            <a:ext cx="389038" cy="358346"/>
          </a:xfrm>
          <a:prstGeom prst="straightConnector1">
            <a:avLst/>
          </a:prstGeom>
          <a:ln w="47625">
            <a:solidFill>
              <a:srgbClr val="C71D0B"/>
            </a:solidFill>
            <a:tailEnd type="triangle"/>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4"/>
          <a:stretch>
            <a:fillRect/>
          </a:stretch>
        </p:blipFill>
        <p:spPr>
          <a:xfrm>
            <a:off x="419449" y="780628"/>
            <a:ext cx="866273" cy="721894"/>
          </a:xfrm>
          <a:prstGeom prst="rect">
            <a:avLst/>
          </a:prstGeom>
        </p:spPr>
      </p:pic>
      <p:cxnSp>
        <p:nvCxnSpPr>
          <p:cNvPr id="73" name="Straight Arrow Connector 72"/>
          <p:cNvCxnSpPr/>
          <p:nvPr/>
        </p:nvCxnSpPr>
        <p:spPr>
          <a:xfrm flipH="1" flipV="1">
            <a:off x="891684" y="1569114"/>
            <a:ext cx="394038" cy="115531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25846" y="1851930"/>
            <a:ext cx="696330" cy="430887"/>
          </a:xfrm>
          <a:prstGeom prst="rect">
            <a:avLst/>
          </a:prstGeom>
          <a:solidFill>
            <a:schemeClr val="bg1"/>
          </a:solidFill>
        </p:spPr>
        <p:txBody>
          <a:bodyPr wrap="square" rtlCol="0">
            <a:spAutoFit/>
          </a:bodyPr>
          <a:lstStyle/>
          <a:p>
            <a:r>
              <a:rPr lang="en-GB" sz="1100" dirty="0"/>
              <a:t>Reports to UNGA</a:t>
            </a:r>
          </a:p>
        </p:txBody>
      </p:sp>
    </p:spTree>
    <p:extLst>
      <p:ext uri="{BB962C8B-B14F-4D97-AF65-F5344CB8AC3E}">
        <p14:creationId xmlns:p14="http://schemas.microsoft.com/office/powerpoint/2010/main" val="1240844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52659" y="2682668"/>
            <a:ext cx="9931078" cy="127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Point Star 4"/>
          <p:cNvSpPr/>
          <p:nvPr/>
        </p:nvSpPr>
        <p:spPr>
          <a:xfrm>
            <a:off x="1846159" y="2521731"/>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9207659" y="2521731"/>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a:off x="6771187" y="2513320"/>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4235848" y="2521731"/>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23658" y="2947440"/>
            <a:ext cx="696414" cy="369332"/>
          </a:xfrm>
          <a:prstGeom prst="rect">
            <a:avLst/>
          </a:prstGeom>
          <a:noFill/>
        </p:spPr>
        <p:txBody>
          <a:bodyPr wrap="square" rtlCol="0">
            <a:spAutoFit/>
          </a:bodyPr>
          <a:lstStyle/>
          <a:p>
            <a:r>
              <a:rPr lang="en-US"/>
              <a:t>2018</a:t>
            </a:r>
          </a:p>
        </p:txBody>
      </p:sp>
      <p:sp>
        <p:nvSpPr>
          <p:cNvPr id="13" name="TextBox 12"/>
          <p:cNvSpPr txBox="1"/>
          <p:nvPr/>
        </p:nvSpPr>
        <p:spPr>
          <a:xfrm>
            <a:off x="4137467" y="2904810"/>
            <a:ext cx="696414" cy="369332"/>
          </a:xfrm>
          <a:prstGeom prst="rect">
            <a:avLst/>
          </a:prstGeom>
          <a:noFill/>
        </p:spPr>
        <p:txBody>
          <a:bodyPr wrap="square" rtlCol="0">
            <a:spAutoFit/>
          </a:bodyPr>
          <a:lstStyle/>
          <a:p>
            <a:r>
              <a:rPr lang="en-US" dirty="0"/>
              <a:t>2019</a:t>
            </a:r>
          </a:p>
        </p:txBody>
      </p:sp>
      <p:sp>
        <p:nvSpPr>
          <p:cNvPr id="14" name="TextBox 13"/>
          <p:cNvSpPr txBox="1"/>
          <p:nvPr/>
        </p:nvSpPr>
        <p:spPr>
          <a:xfrm>
            <a:off x="6630361" y="2909770"/>
            <a:ext cx="696414" cy="369332"/>
          </a:xfrm>
          <a:prstGeom prst="rect">
            <a:avLst/>
          </a:prstGeom>
          <a:noFill/>
        </p:spPr>
        <p:txBody>
          <a:bodyPr wrap="square" rtlCol="0">
            <a:spAutoFit/>
          </a:bodyPr>
          <a:lstStyle/>
          <a:p>
            <a:r>
              <a:rPr lang="en-US" dirty="0"/>
              <a:t>2020</a:t>
            </a:r>
          </a:p>
        </p:txBody>
      </p:sp>
      <p:sp>
        <p:nvSpPr>
          <p:cNvPr id="15" name="TextBox 14"/>
          <p:cNvSpPr txBox="1"/>
          <p:nvPr/>
        </p:nvSpPr>
        <p:spPr>
          <a:xfrm>
            <a:off x="9085158" y="2904810"/>
            <a:ext cx="696414" cy="369332"/>
          </a:xfrm>
          <a:prstGeom prst="rect">
            <a:avLst/>
          </a:prstGeom>
          <a:noFill/>
        </p:spPr>
        <p:txBody>
          <a:bodyPr wrap="square" rtlCol="0">
            <a:spAutoFit/>
          </a:bodyPr>
          <a:lstStyle/>
          <a:p>
            <a:r>
              <a:rPr lang="en-US" dirty="0"/>
              <a:t>2021</a:t>
            </a:r>
          </a:p>
        </p:txBody>
      </p:sp>
      <p:sp>
        <p:nvSpPr>
          <p:cNvPr id="16" name="Donut 15"/>
          <p:cNvSpPr/>
          <p:nvPr/>
        </p:nvSpPr>
        <p:spPr>
          <a:xfrm>
            <a:off x="1292033" y="2521731"/>
            <a:ext cx="382917" cy="399815"/>
          </a:xfrm>
          <a:prstGeom prst="donut">
            <a:avLst>
              <a:gd name="adj" fmla="val 1539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p:cNvCxnSpPr>
            <a:endCxn id="16" idx="0"/>
          </p:cNvCxnSpPr>
          <p:nvPr/>
        </p:nvCxnSpPr>
        <p:spPr>
          <a:xfrm>
            <a:off x="1470699" y="1423686"/>
            <a:ext cx="12793" cy="1098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4439" y="592689"/>
            <a:ext cx="1041720" cy="830997"/>
          </a:xfrm>
          <a:prstGeom prst="rect">
            <a:avLst/>
          </a:prstGeom>
          <a:noFill/>
        </p:spPr>
        <p:txBody>
          <a:bodyPr wrap="square" rtlCol="0">
            <a:spAutoFit/>
          </a:bodyPr>
          <a:lstStyle/>
          <a:p>
            <a:r>
              <a:rPr lang="en-US" sz="1200" dirty="0"/>
              <a:t>UNGA Resolution proclaiming Decade</a:t>
            </a:r>
          </a:p>
        </p:txBody>
      </p:sp>
      <p:cxnSp>
        <p:nvCxnSpPr>
          <p:cNvPr id="30" name="Straight Arrow Connector 29"/>
          <p:cNvCxnSpPr>
            <a:endCxn id="52" idx="0"/>
          </p:cNvCxnSpPr>
          <p:nvPr/>
        </p:nvCxnSpPr>
        <p:spPr>
          <a:xfrm>
            <a:off x="2364612" y="1972708"/>
            <a:ext cx="7959" cy="689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53" idx="0"/>
          </p:cNvCxnSpPr>
          <p:nvPr/>
        </p:nvCxnSpPr>
        <p:spPr>
          <a:xfrm flipH="1">
            <a:off x="3075641" y="1203039"/>
            <a:ext cx="4666" cy="1466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0393" y="488841"/>
            <a:ext cx="1361960" cy="646331"/>
          </a:xfrm>
          <a:prstGeom prst="rect">
            <a:avLst/>
          </a:prstGeom>
          <a:noFill/>
        </p:spPr>
        <p:txBody>
          <a:bodyPr wrap="square" rtlCol="0">
            <a:spAutoFit/>
          </a:bodyPr>
          <a:lstStyle/>
          <a:p>
            <a:r>
              <a:rPr lang="en-US" sz="1200" dirty="0"/>
              <a:t>Planning Group </a:t>
            </a:r>
            <a:r>
              <a:rPr lang="en-US" sz="1200" dirty="0" err="1"/>
              <a:t>ToRs</a:t>
            </a:r>
            <a:r>
              <a:rPr lang="en-US" sz="1200" dirty="0"/>
              <a:t> approved by IOC-EC 51 (June)</a:t>
            </a:r>
          </a:p>
        </p:txBody>
      </p:sp>
      <p:sp>
        <p:nvSpPr>
          <p:cNvPr id="42" name="TextBox 41"/>
          <p:cNvSpPr txBox="1"/>
          <p:nvPr/>
        </p:nvSpPr>
        <p:spPr>
          <a:xfrm>
            <a:off x="8934219" y="732697"/>
            <a:ext cx="1603874" cy="646331"/>
          </a:xfrm>
          <a:prstGeom prst="rect">
            <a:avLst/>
          </a:prstGeom>
          <a:noFill/>
        </p:spPr>
        <p:txBody>
          <a:bodyPr wrap="square" rtlCol="0">
            <a:spAutoFit/>
          </a:bodyPr>
          <a:lstStyle/>
          <a:p>
            <a:r>
              <a:rPr lang="en-US" sz="1200" dirty="0"/>
              <a:t>UNGA consideration of Implementation plan</a:t>
            </a:r>
          </a:p>
        </p:txBody>
      </p:sp>
      <p:cxnSp>
        <p:nvCxnSpPr>
          <p:cNvPr id="44" name="Straight Arrow Connector 43"/>
          <p:cNvCxnSpPr>
            <a:endCxn id="54" idx="0"/>
          </p:cNvCxnSpPr>
          <p:nvPr/>
        </p:nvCxnSpPr>
        <p:spPr>
          <a:xfrm flipH="1">
            <a:off x="9082116" y="1423686"/>
            <a:ext cx="3042" cy="1253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308278" y="2662409"/>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011348" y="2669281"/>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017823" y="2676980"/>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8268183" y="2690142"/>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624660" y="2664919"/>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087069" y="522193"/>
            <a:ext cx="1203767" cy="646331"/>
          </a:xfrm>
          <a:prstGeom prst="rect">
            <a:avLst/>
          </a:prstGeom>
          <a:noFill/>
        </p:spPr>
        <p:txBody>
          <a:bodyPr wrap="square" rtlCol="0">
            <a:spAutoFit/>
          </a:bodyPr>
          <a:lstStyle/>
          <a:p>
            <a:r>
              <a:rPr lang="en-US" sz="1200" dirty="0"/>
              <a:t>Interim report to IOC XXX Assembly</a:t>
            </a:r>
          </a:p>
        </p:txBody>
      </p:sp>
      <p:cxnSp>
        <p:nvCxnSpPr>
          <p:cNvPr id="63" name="Straight Arrow Connector 62"/>
          <p:cNvCxnSpPr>
            <a:stCxn id="61" idx="2"/>
            <a:endCxn id="58" idx="0"/>
          </p:cNvCxnSpPr>
          <p:nvPr/>
        </p:nvCxnSpPr>
        <p:spPr>
          <a:xfrm>
            <a:off x="5688953" y="1168524"/>
            <a:ext cx="0" cy="1496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7919535" y="3098523"/>
            <a:ext cx="912650" cy="6318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1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2"/>
                </a:solidFill>
              </a:rPr>
              <a:t>Imp. Plan review  by MS and other stakeholders</a:t>
            </a:r>
          </a:p>
        </p:txBody>
      </p:sp>
      <p:cxnSp>
        <p:nvCxnSpPr>
          <p:cNvPr id="70" name="Straight Arrow Connector 69"/>
          <p:cNvCxnSpPr/>
          <p:nvPr/>
        </p:nvCxnSpPr>
        <p:spPr>
          <a:xfrm>
            <a:off x="8332476" y="1379028"/>
            <a:ext cx="0" cy="1283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697793" y="813629"/>
            <a:ext cx="1093172" cy="646331"/>
          </a:xfrm>
          <a:prstGeom prst="rect">
            <a:avLst/>
          </a:prstGeom>
          <a:noFill/>
        </p:spPr>
        <p:txBody>
          <a:bodyPr wrap="square" rtlCol="0">
            <a:spAutoFit/>
          </a:bodyPr>
          <a:lstStyle/>
          <a:p>
            <a:r>
              <a:rPr lang="en-US" sz="1200" dirty="0"/>
              <a:t>Endorsement of plan by IOC EC-52</a:t>
            </a:r>
          </a:p>
        </p:txBody>
      </p:sp>
      <p:sp>
        <p:nvSpPr>
          <p:cNvPr id="72" name="Oval 71"/>
          <p:cNvSpPr/>
          <p:nvPr/>
        </p:nvSpPr>
        <p:spPr>
          <a:xfrm>
            <a:off x="2483763" y="2669423"/>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a:off x="2554618" y="786377"/>
            <a:ext cx="0" cy="1876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844658" y="420076"/>
            <a:ext cx="905827" cy="461665"/>
          </a:xfrm>
          <a:prstGeom prst="rect">
            <a:avLst/>
          </a:prstGeom>
          <a:noFill/>
        </p:spPr>
        <p:txBody>
          <a:bodyPr wrap="square" rtlCol="0">
            <a:spAutoFit/>
          </a:bodyPr>
          <a:lstStyle/>
          <a:p>
            <a:r>
              <a:rPr lang="en-US" sz="1200" dirty="0"/>
              <a:t>UN-Oceans</a:t>
            </a:r>
          </a:p>
          <a:p>
            <a:r>
              <a:rPr lang="en-US" sz="1200" dirty="0"/>
              <a:t>Meeting</a:t>
            </a:r>
          </a:p>
        </p:txBody>
      </p:sp>
      <p:sp>
        <p:nvSpPr>
          <p:cNvPr id="28" name="TextBox 27"/>
          <p:cNvSpPr txBox="1"/>
          <p:nvPr/>
        </p:nvSpPr>
        <p:spPr>
          <a:xfrm>
            <a:off x="1606422" y="1493560"/>
            <a:ext cx="1342667" cy="461665"/>
          </a:xfrm>
          <a:prstGeom prst="rect">
            <a:avLst/>
          </a:prstGeom>
          <a:solidFill>
            <a:schemeClr val="bg1"/>
          </a:solidFill>
        </p:spPr>
        <p:txBody>
          <a:bodyPr wrap="square" rtlCol="0">
            <a:spAutoFit/>
          </a:bodyPr>
          <a:lstStyle/>
          <a:p>
            <a:r>
              <a:rPr lang="en-US" sz="1200" dirty="0"/>
              <a:t>Interim Planning Group established </a:t>
            </a:r>
          </a:p>
        </p:txBody>
      </p:sp>
      <p:sp>
        <p:nvSpPr>
          <p:cNvPr id="45" name="Oval 44"/>
          <p:cNvSpPr/>
          <p:nvPr/>
        </p:nvSpPr>
        <p:spPr>
          <a:xfrm>
            <a:off x="5045761" y="2661038"/>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632757" y="2669281"/>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419499" y="2686464"/>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3697050" y="2847191"/>
            <a:ext cx="0" cy="426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5174347" y="2823235"/>
            <a:ext cx="391178" cy="303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483792" y="2827852"/>
            <a:ext cx="0" cy="182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337390" y="4649003"/>
            <a:ext cx="2148760"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UNGA 72</a:t>
            </a:r>
          </a:p>
        </p:txBody>
      </p:sp>
      <p:sp>
        <p:nvSpPr>
          <p:cNvPr id="60" name="Rectangle 59"/>
          <p:cNvSpPr/>
          <p:nvPr/>
        </p:nvSpPr>
        <p:spPr>
          <a:xfrm>
            <a:off x="3511572" y="4649003"/>
            <a:ext cx="2673328"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UNGA 73</a:t>
            </a:r>
          </a:p>
        </p:txBody>
      </p:sp>
      <p:sp>
        <p:nvSpPr>
          <p:cNvPr id="62" name="Rectangle 61"/>
          <p:cNvSpPr/>
          <p:nvPr/>
        </p:nvSpPr>
        <p:spPr>
          <a:xfrm>
            <a:off x="6244911" y="4649003"/>
            <a:ext cx="2372040"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UNGA</a:t>
            </a:r>
            <a:r>
              <a:rPr lang="en-US" sz="1200" dirty="0">
                <a:solidFill>
                  <a:schemeClr val="tx1"/>
                </a:solidFill>
              </a:rPr>
              <a:t> </a:t>
            </a:r>
            <a:r>
              <a:rPr lang="en-US" sz="1200" dirty="0">
                <a:solidFill>
                  <a:schemeClr val="bg1"/>
                </a:solidFill>
              </a:rPr>
              <a:t>74</a:t>
            </a:r>
          </a:p>
        </p:txBody>
      </p:sp>
      <p:sp>
        <p:nvSpPr>
          <p:cNvPr id="65" name="Rectangle 64"/>
          <p:cNvSpPr/>
          <p:nvPr/>
        </p:nvSpPr>
        <p:spPr>
          <a:xfrm>
            <a:off x="8664262" y="4649003"/>
            <a:ext cx="2372040"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UNGA</a:t>
            </a:r>
            <a:r>
              <a:rPr lang="en-US" sz="1200" dirty="0">
                <a:solidFill>
                  <a:schemeClr val="tx1"/>
                </a:solidFill>
              </a:rPr>
              <a:t> </a:t>
            </a:r>
            <a:r>
              <a:rPr lang="en-US" sz="1200" dirty="0">
                <a:solidFill>
                  <a:schemeClr val="bg1"/>
                </a:solidFill>
              </a:rPr>
              <a:t>75</a:t>
            </a:r>
          </a:p>
        </p:txBody>
      </p:sp>
      <p:sp>
        <p:nvSpPr>
          <p:cNvPr id="67" name="Oval 66"/>
          <p:cNvSpPr/>
          <p:nvPr/>
        </p:nvSpPr>
        <p:spPr>
          <a:xfrm>
            <a:off x="4687261" y="2666134"/>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166314" y="3188166"/>
            <a:ext cx="926816" cy="430887"/>
          </a:xfrm>
          <a:prstGeom prst="rect">
            <a:avLst/>
          </a:prstGeom>
          <a:solidFill>
            <a:schemeClr val="accent2">
              <a:lumMod val="40000"/>
              <a:lumOff val="60000"/>
            </a:schemeClr>
          </a:solidFill>
        </p:spPr>
        <p:txBody>
          <a:bodyPr wrap="square" rtlCol="0">
            <a:spAutoFit/>
          </a:bodyPr>
          <a:lstStyle/>
          <a:p>
            <a:r>
              <a:rPr lang="en-US" sz="1100" dirty="0"/>
              <a:t>1</a:t>
            </a:r>
            <a:r>
              <a:rPr lang="en-US" sz="1100" baseline="30000" dirty="0"/>
              <a:t>st</a:t>
            </a:r>
            <a:r>
              <a:rPr lang="en-US" sz="1100" dirty="0"/>
              <a:t> Meeting EPG (Nov)</a:t>
            </a:r>
          </a:p>
        </p:txBody>
      </p:sp>
      <p:sp>
        <p:nvSpPr>
          <p:cNvPr id="69" name="TextBox 68"/>
          <p:cNvSpPr txBox="1"/>
          <p:nvPr/>
        </p:nvSpPr>
        <p:spPr>
          <a:xfrm>
            <a:off x="4152856" y="1632059"/>
            <a:ext cx="1344561" cy="646331"/>
          </a:xfrm>
          <a:prstGeom prst="rect">
            <a:avLst/>
          </a:prstGeom>
          <a:solidFill>
            <a:schemeClr val="accent6">
              <a:lumMod val="20000"/>
              <a:lumOff val="80000"/>
            </a:schemeClr>
          </a:solidFill>
        </p:spPr>
        <p:txBody>
          <a:bodyPr wrap="square" rtlCol="0">
            <a:spAutoFit/>
          </a:bodyPr>
          <a:lstStyle/>
          <a:p>
            <a:r>
              <a:rPr lang="en-US" sz="1200" dirty="0"/>
              <a:t>Global Meeting# 1</a:t>
            </a:r>
          </a:p>
          <a:p>
            <a:r>
              <a:rPr lang="en-US" sz="1200" dirty="0"/>
              <a:t>+ Stakeholder Forum (Q1)</a:t>
            </a:r>
          </a:p>
        </p:txBody>
      </p:sp>
      <p:cxnSp>
        <p:nvCxnSpPr>
          <p:cNvPr id="73" name="Straight Arrow Connector 72"/>
          <p:cNvCxnSpPr/>
          <p:nvPr/>
        </p:nvCxnSpPr>
        <p:spPr>
          <a:xfrm>
            <a:off x="7482556" y="2413686"/>
            <a:ext cx="0" cy="272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4739923" y="2317558"/>
            <a:ext cx="11631" cy="373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5339968" y="2669281"/>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925601" y="2662409"/>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179801" y="2664270"/>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68554" y="3104858"/>
            <a:ext cx="1062251" cy="415498"/>
          </a:xfrm>
          <a:prstGeom prst="rect">
            <a:avLst/>
          </a:prstGeom>
          <a:noFill/>
        </p:spPr>
        <p:txBody>
          <a:bodyPr wrap="square" rtlCol="0">
            <a:spAutoFit/>
          </a:bodyPr>
          <a:lstStyle/>
          <a:p>
            <a:r>
              <a:rPr lang="en-GB" sz="1050" dirty="0"/>
              <a:t>Regional Workshops</a:t>
            </a:r>
          </a:p>
        </p:txBody>
      </p:sp>
      <p:sp>
        <p:nvSpPr>
          <p:cNvPr id="81" name="Oval 80"/>
          <p:cNvSpPr/>
          <p:nvPr/>
        </p:nvSpPr>
        <p:spPr>
          <a:xfrm>
            <a:off x="6379083" y="2673739"/>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flipH="1" flipV="1">
            <a:off x="5391997" y="2802538"/>
            <a:ext cx="290113" cy="356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5926779" y="2836546"/>
            <a:ext cx="518865" cy="342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5816440" y="2784013"/>
            <a:ext cx="145085" cy="375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851513" y="2799749"/>
            <a:ext cx="373587" cy="383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974199" y="1579611"/>
            <a:ext cx="1036849" cy="830997"/>
          </a:xfrm>
          <a:prstGeom prst="rect">
            <a:avLst/>
          </a:prstGeom>
          <a:solidFill>
            <a:schemeClr val="accent6">
              <a:lumMod val="20000"/>
              <a:lumOff val="80000"/>
            </a:schemeClr>
          </a:solidFill>
        </p:spPr>
        <p:txBody>
          <a:bodyPr wrap="square" rtlCol="0">
            <a:spAutoFit/>
          </a:bodyPr>
          <a:lstStyle/>
          <a:p>
            <a:r>
              <a:rPr lang="en-US" sz="1200" dirty="0"/>
              <a:t>Global Meeting# 2</a:t>
            </a:r>
          </a:p>
          <a:p>
            <a:r>
              <a:rPr lang="en-US" sz="1200" dirty="0"/>
              <a:t>+ Stakeholder Forum (Q1)</a:t>
            </a:r>
          </a:p>
        </p:txBody>
      </p:sp>
      <p:sp>
        <p:nvSpPr>
          <p:cNvPr id="87" name="Oval 86"/>
          <p:cNvSpPr/>
          <p:nvPr/>
        </p:nvSpPr>
        <p:spPr>
          <a:xfrm>
            <a:off x="6581350" y="2674490"/>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418263" y="2664270"/>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6399959" y="3233560"/>
            <a:ext cx="926816" cy="430887"/>
          </a:xfrm>
          <a:prstGeom prst="rect">
            <a:avLst/>
          </a:prstGeom>
          <a:solidFill>
            <a:schemeClr val="accent2">
              <a:lumMod val="40000"/>
              <a:lumOff val="60000"/>
            </a:schemeClr>
          </a:solidFill>
        </p:spPr>
        <p:txBody>
          <a:bodyPr wrap="square" rtlCol="0">
            <a:spAutoFit/>
          </a:bodyPr>
          <a:lstStyle/>
          <a:p>
            <a:r>
              <a:rPr lang="en-US" sz="1100" dirty="0"/>
              <a:t>2</a:t>
            </a:r>
            <a:r>
              <a:rPr lang="en-US" sz="1100" baseline="30000" dirty="0"/>
              <a:t>nd</a:t>
            </a:r>
            <a:r>
              <a:rPr lang="en-US" sz="1100" dirty="0"/>
              <a:t> Meeting EPG (Nov)</a:t>
            </a:r>
          </a:p>
        </p:txBody>
      </p:sp>
      <p:cxnSp>
        <p:nvCxnSpPr>
          <p:cNvPr id="91" name="Straight Arrow Connector 90"/>
          <p:cNvCxnSpPr/>
          <p:nvPr/>
        </p:nvCxnSpPr>
        <p:spPr>
          <a:xfrm flipV="1">
            <a:off x="6647758" y="2839837"/>
            <a:ext cx="2252" cy="434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ZoneTexte 70">
            <a:extLst>
              <a:ext uri="{FF2B5EF4-FFF2-40B4-BE49-F238E27FC236}">
                <a16:creationId xmlns:a16="http://schemas.microsoft.com/office/drawing/2014/main" id="{322131D2-3032-C845-B345-F76273683ECA}"/>
              </a:ext>
            </a:extLst>
          </p:cNvPr>
          <p:cNvSpPr txBox="1"/>
          <p:nvPr/>
        </p:nvSpPr>
        <p:spPr>
          <a:xfrm>
            <a:off x="1878812" y="5510443"/>
            <a:ext cx="9000541" cy="784830"/>
          </a:xfrm>
          <a:prstGeom prst="rect">
            <a:avLst/>
          </a:prstGeom>
          <a:noFill/>
        </p:spPr>
        <p:txBody>
          <a:bodyPr wrap="none" rtlCol="0">
            <a:spAutoFit/>
          </a:bodyPr>
          <a:lstStyle/>
          <a:p>
            <a:r>
              <a:rPr lang="fr-FR" sz="4500" b="1" dirty="0" err="1"/>
              <a:t>Preparing</a:t>
            </a:r>
            <a:r>
              <a:rPr lang="fr-FR" sz="4500" b="1" dirty="0"/>
              <a:t> for the </a:t>
            </a:r>
            <a:r>
              <a:rPr lang="fr-FR" sz="4500" b="1" dirty="0" err="1"/>
              <a:t>Decade</a:t>
            </a:r>
            <a:r>
              <a:rPr lang="fr-FR" sz="4500" b="1" dirty="0"/>
              <a:t>: </a:t>
            </a:r>
            <a:r>
              <a:rPr lang="fr-FR" sz="4500" b="1" dirty="0" err="1"/>
              <a:t>Next</a:t>
            </a:r>
            <a:r>
              <a:rPr lang="fr-FR" sz="4500" b="1" dirty="0"/>
              <a:t> </a:t>
            </a:r>
            <a:r>
              <a:rPr lang="fr-FR" sz="4500" b="1" dirty="0" err="1"/>
              <a:t>Steps</a:t>
            </a:r>
            <a:endParaRPr lang="fr-FR" sz="4500" b="1" dirty="0"/>
          </a:p>
        </p:txBody>
      </p:sp>
      <p:sp>
        <p:nvSpPr>
          <p:cNvPr id="88" name="Rounded Rectangle 87"/>
          <p:cNvSpPr/>
          <p:nvPr/>
        </p:nvSpPr>
        <p:spPr>
          <a:xfrm>
            <a:off x="290370" y="5593124"/>
            <a:ext cx="863067" cy="863067"/>
          </a:xfrm>
          <a:prstGeom prst="roundRect">
            <a:avLst>
              <a:gd name="adj" fmla="val 16670"/>
            </a:avLst>
          </a:prstGeom>
          <a:blipFill>
            <a:blip r:embed="rId3"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2" name="Arrow: Left-Right 64">
            <a:extLst>
              <a:ext uri="{FF2B5EF4-FFF2-40B4-BE49-F238E27FC236}">
                <a16:creationId xmlns:a16="http://schemas.microsoft.com/office/drawing/2014/main" id="{9D40B353-F06A-4A2A-B142-AD7EBF113C70}"/>
              </a:ext>
            </a:extLst>
          </p:cNvPr>
          <p:cNvSpPr/>
          <p:nvPr/>
        </p:nvSpPr>
        <p:spPr>
          <a:xfrm>
            <a:off x="479109" y="4144615"/>
            <a:ext cx="8954256" cy="397565"/>
          </a:xfrm>
          <a:prstGeom prst="leftRightArrow">
            <a:avLst>
              <a:gd name="adj1" fmla="val 100000"/>
              <a:gd name="adj2" fmla="val 50000"/>
            </a:avLst>
          </a:prstGeom>
          <a:gradFill flip="none" rotWithShape="1">
            <a:gsLst>
              <a:gs pos="0">
                <a:schemeClr val="accent6">
                  <a:lumMod val="75000"/>
                </a:schemeClr>
              </a:gs>
              <a:gs pos="12000">
                <a:schemeClr val="accent4">
                  <a:lumMod val="60000"/>
                  <a:lumOff val="40000"/>
                  <a:shade val="67500"/>
                  <a:satMod val="115000"/>
                </a:schemeClr>
              </a:gs>
              <a:gs pos="99000">
                <a:srgbClr val="FFF6D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lumMod val="75000"/>
                  </a:schemeClr>
                </a:solidFill>
              </a:rPr>
              <a:t>Preparation Phase</a:t>
            </a:r>
          </a:p>
        </p:txBody>
      </p:sp>
      <p:sp>
        <p:nvSpPr>
          <p:cNvPr id="93" name="Arrow: Pentagon 65">
            <a:extLst>
              <a:ext uri="{FF2B5EF4-FFF2-40B4-BE49-F238E27FC236}">
                <a16:creationId xmlns:a16="http://schemas.microsoft.com/office/drawing/2014/main" id="{B587B79D-D18A-4C32-B30F-824AEE72AD16}"/>
              </a:ext>
            </a:extLst>
          </p:cNvPr>
          <p:cNvSpPr/>
          <p:nvPr/>
        </p:nvSpPr>
        <p:spPr>
          <a:xfrm>
            <a:off x="9433365" y="3497081"/>
            <a:ext cx="1605035" cy="562343"/>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Official start of Decade</a:t>
            </a:r>
          </a:p>
        </p:txBody>
      </p:sp>
    </p:spTree>
    <p:extLst>
      <p:ext uri="{BB962C8B-B14F-4D97-AF65-F5344CB8AC3E}">
        <p14:creationId xmlns:p14="http://schemas.microsoft.com/office/powerpoint/2010/main" val="176051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7993" y="522922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307" y="5424627"/>
            <a:ext cx="3017284" cy="1311309"/>
          </a:xfrm>
          <a:prstGeom prst="rect">
            <a:avLst/>
          </a:prstGeom>
        </p:spPr>
      </p:pic>
      <p:sp>
        <p:nvSpPr>
          <p:cNvPr id="5" name="Rectangle 4"/>
          <p:cNvSpPr/>
          <p:nvPr/>
        </p:nvSpPr>
        <p:spPr>
          <a:xfrm>
            <a:off x="-27993" y="-55981"/>
            <a:ext cx="7249887"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le 1">
            <a:extLst>
              <a:ext uri="{FF2B5EF4-FFF2-40B4-BE49-F238E27FC236}">
                <a16:creationId xmlns:a16="http://schemas.microsoft.com/office/drawing/2014/main" id="{6CBC22C7-467E-734C-815B-7EFDB53F8D33}"/>
              </a:ext>
            </a:extLst>
          </p:cNvPr>
          <p:cNvSpPr txBox="1">
            <a:spLocks/>
          </p:cNvSpPr>
          <p:nvPr/>
        </p:nvSpPr>
        <p:spPr>
          <a:xfrm>
            <a:off x="0" y="10694"/>
            <a:ext cx="7153275" cy="5178088"/>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fr-FR" sz="2800" b="1" dirty="0">
                <a:solidFill>
                  <a:schemeClr val="bg1"/>
                </a:solidFill>
                <a:latin typeface="+mn-lt"/>
              </a:rPr>
            </a:br>
            <a:r>
              <a:rPr lang="fr-FR" b="1" dirty="0" err="1">
                <a:solidFill>
                  <a:schemeClr val="bg1"/>
                </a:solidFill>
                <a:latin typeface="+mn-lt"/>
              </a:rPr>
              <a:t>What</a:t>
            </a:r>
            <a:r>
              <a:rPr lang="fr-FR" b="1" dirty="0">
                <a:solidFill>
                  <a:schemeClr val="bg1"/>
                </a:solidFill>
                <a:latin typeface="+mn-lt"/>
              </a:rPr>
              <a:t> </a:t>
            </a:r>
            <a:r>
              <a:rPr lang="fr-FR" b="1" dirty="0" err="1">
                <a:solidFill>
                  <a:schemeClr val="bg1"/>
                </a:solidFill>
                <a:latin typeface="+mn-lt"/>
              </a:rPr>
              <a:t>is</a:t>
            </a:r>
            <a:r>
              <a:rPr lang="fr-FR" b="1" dirty="0">
                <a:solidFill>
                  <a:schemeClr val="bg1"/>
                </a:solidFill>
                <a:latin typeface="+mn-lt"/>
              </a:rPr>
              <a:t> the</a:t>
            </a:r>
            <a:br>
              <a:rPr lang="fr-FR" b="1" dirty="0">
                <a:solidFill>
                  <a:schemeClr val="bg1"/>
                </a:solidFill>
                <a:latin typeface="+mn-lt"/>
              </a:rPr>
            </a:br>
            <a:r>
              <a:rPr lang="fr-FR" b="1" dirty="0">
                <a:solidFill>
                  <a:schemeClr val="bg1"/>
                </a:solidFill>
                <a:latin typeface="+mn-lt"/>
              </a:rPr>
              <a:t>UN </a:t>
            </a:r>
            <a:r>
              <a:rPr lang="fr-FR" b="1" dirty="0" err="1">
                <a:solidFill>
                  <a:schemeClr val="bg1"/>
                </a:solidFill>
                <a:latin typeface="+mn-lt"/>
              </a:rPr>
              <a:t>Decade</a:t>
            </a:r>
            <a:r>
              <a:rPr lang="fr-FR" b="1" dirty="0">
                <a:solidFill>
                  <a:schemeClr val="bg1"/>
                </a:solidFill>
                <a:latin typeface="+mn-lt"/>
              </a:rPr>
              <a:t> of</a:t>
            </a:r>
            <a:br>
              <a:rPr lang="fr-FR" b="1" dirty="0">
                <a:solidFill>
                  <a:schemeClr val="bg1"/>
                </a:solidFill>
                <a:latin typeface="+mn-lt"/>
              </a:rPr>
            </a:br>
            <a:r>
              <a:rPr lang="fr-FR" b="1" dirty="0" err="1">
                <a:solidFill>
                  <a:schemeClr val="bg1"/>
                </a:solidFill>
                <a:latin typeface="+mn-lt"/>
              </a:rPr>
              <a:t>Ocean</a:t>
            </a:r>
            <a:r>
              <a:rPr lang="fr-FR" b="1" dirty="0">
                <a:solidFill>
                  <a:schemeClr val="bg1"/>
                </a:solidFill>
                <a:latin typeface="+mn-lt"/>
              </a:rPr>
              <a:t> Science for</a:t>
            </a:r>
            <a:br>
              <a:rPr lang="fr-FR" b="1" dirty="0">
                <a:solidFill>
                  <a:schemeClr val="bg1"/>
                </a:solidFill>
                <a:latin typeface="+mn-lt"/>
              </a:rPr>
            </a:br>
            <a:r>
              <a:rPr lang="fr-FR" b="1" dirty="0" err="1">
                <a:solidFill>
                  <a:schemeClr val="bg1"/>
                </a:solidFill>
                <a:latin typeface="+mn-lt"/>
              </a:rPr>
              <a:t>Sustainable</a:t>
            </a:r>
            <a:br>
              <a:rPr lang="fr-FR" b="1" dirty="0">
                <a:solidFill>
                  <a:schemeClr val="bg1"/>
                </a:solidFill>
                <a:latin typeface="+mn-lt"/>
              </a:rPr>
            </a:br>
            <a:r>
              <a:rPr lang="fr-FR" b="1" dirty="0" err="1">
                <a:solidFill>
                  <a:schemeClr val="bg1"/>
                </a:solidFill>
                <a:latin typeface="+mn-lt"/>
              </a:rPr>
              <a:t>Development</a:t>
            </a:r>
            <a:r>
              <a:rPr lang="fr-FR" b="1" dirty="0">
                <a:solidFill>
                  <a:schemeClr val="bg1"/>
                </a:solidFill>
                <a:latin typeface="+mn-lt"/>
              </a:rPr>
              <a:t>?</a:t>
            </a:r>
            <a:endParaRPr lang="fr-FR" sz="2800" b="1" dirty="0">
              <a:latin typeface="+mn-lt"/>
            </a:endParaRPr>
          </a:p>
        </p:txBody>
      </p:sp>
      <p:sp>
        <p:nvSpPr>
          <p:cNvPr id="8" name="Rounded Rectangle 7"/>
          <p:cNvSpPr/>
          <p:nvPr/>
        </p:nvSpPr>
        <p:spPr>
          <a:xfrm>
            <a:off x="91802" y="71079"/>
            <a:ext cx="863067" cy="863067"/>
          </a:xfrm>
          <a:prstGeom prst="roundRect">
            <a:avLst>
              <a:gd name="adj" fmla="val 16670"/>
            </a:avLst>
          </a:prstGeom>
          <a:blipFill>
            <a:blip r:embed="rId4"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7481"/>
          <a:stretch/>
        </p:blipFill>
        <p:spPr>
          <a:xfrm>
            <a:off x="7181268" y="-1"/>
            <a:ext cx="5010732" cy="6953062"/>
          </a:xfrm>
          <a:prstGeom prst="rect">
            <a:avLst/>
          </a:prstGeom>
        </p:spPr>
      </p:pic>
    </p:spTree>
    <p:extLst>
      <p:ext uri="{BB962C8B-B14F-4D97-AF65-F5344CB8AC3E}">
        <p14:creationId xmlns:p14="http://schemas.microsoft.com/office/powerpoint/2010/main" val="276651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72" y="515588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307" y="5424627"/>
            <a:ext cx="3017284" cy="1311309"/>
          </a:xfrm>
          <a:prstGeom prst="rect">
            <a:avLst/>
          </a:prstGeom>
        </p:spPr>
      </p:pic>
      <p:sp>
        <p:nvSpPr>
          <p:cNvPr id="5" name="Rectangle 4"/>
          <p:cNvSpPr/>
          <p:nvPr/>
        </p:nvSpPr>
        <p:spPr>
          <a:xfrm>
            <a:off x="13172" y="-17034"/>
            <a:ext cx="12219993" cy="5285204"/>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ounded Rectangle 8"/>
          <p:cNvSpPr/>
          <p:nvPr/>
        </p:nvSpPr>
        <p:spPr>
          <a:xfrm>
            <a:off x="93600" y="72000"/>
            <a:ext cx="863067" cy="863067"/>
          </a:xfrm>
          <a:prstGeom prst="roundRect">
            <a:avLst>
              <a:gd name="adj" fmla="val 16670"/>
            </a:avLst>
          </a:prstGeom>
          <a:blipFill>
            <a:blip r:embed="rId4"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nvGrpSpPr>
          <p:cNvPr id="8" name="Group 7">
            <a:extLst>
              <a:ext uri="{FF2B5EF4-FFF2-40B4-BE49-F238E27FC236}">
                <a16:creationId xmlns:a16="http://schemas.microsoft.com/office/drawing/2014/main" id="{9243DB86-1387-8D4F-A58C-9FE02AC2F15A}"/>
              </a:ext>
            </a:extLst>
          </p:cNvPr>
          <p:cNvGrpSpPr/>
          <p:nvPr/>
        </p:nvGrpSpPr>
        <p:grpSpPr>
          <a:xfrm rot="21399870">
            <a:off x="2774982" y="1359715"/>
            <a:ext cx="9836935" cy="3390808"/>
            <a:chOff x="2033070" y="2437794"/>
            <a:chExt cx="9836935" cy="3390808"/>
          </a:xfrm>
        </p:grpSpPr>
        <p:grpSp>
          <p:nvGrpSpPr>
            <p:cNvPr id="14" name="Group 13">
              <a:extLst>
                <a:ext uri="{FF2B5EF4-FFF2-40B4-BE49-F238E27FC236}">
                  <a16:creationId xmlns:a16="http://schemas.microsoft.com/office/drawing/2014/main" id="{8518516E-0203-5D43-9449-C9987ABBF80C}"/>
                </a:ext>
              </a:extLst>
            </p:cNvPr>
            <p:cNvGrpSpPr/>
            <p:nvPr/>
          </p:nvGrpSpPr>
          <p:grpSpPr>
            <a:xfrm rot="21248436">
              <a:off x="2093967" y="3388952"/>
              <a:ext cx="9031491" cy="2046071"/>
              <a:chOff x="2090057" y="3390662"/>
              <a:chExt cx="9031491" cy="2046071"/>
            </a:xfrm>
          </p:grpSpPr>
          <p:cxnSp>
            <p:nvCxnSpPr>
              <p:cNvPr id="21" name="Straight Arrow Connector 20">
                <a:extLst>
                  <a:ext uri="{FF2B5EF4-FFF2-40B4-BE49-F238E27FC236}">
                    <a16:creationId xmlns:a16="http://schemas.microsoft.com/office/drawing/2014/main" id="{F5BBC705-9902-C34E-867D-57639F5F80A3}"/>
                  </a:ext>
                </a:extLst>
              </p:cNvPr>
              <p:cNvCxnSpPr/>
              <p:nvPr/>
            </p:nvCxnSpPr>
            <p:spPr>
              <a:xfrm flipV="1">
                <a:off x="2090057" y="4663010"/>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D578814-FA06-2741-B290-E749EF13A993}"/>
                  </a:ext>
                </a:extLst>
              </p:cNvPr>
              <p:cNvCxnSpPr/>
              <p:nvPr/>
            </p:nvCxnSpPr>
            <p:spPr>
              <a:xfrm flipV="1">
                <a:off x="3530082" y="4423524"/>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AA709BB-F966-FF4D-A965-A608BF8FBAD8}"/>
                  </a:ext>
                </a:extLst>
              </p:cNvPr>
              <p:cNvCxnSpPr/>
              <p:nvPr/>
            </p:nvCxnSpPr>
            <p:spPr>
              <a:xfrm flipV="1">
                <a:off x="4970107" y="4184038"/>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0AC39B-3542-E54D-A7F3-D8528B9DB1F2}"/>
                  </a:ext>
                </a:extLst>
              </p:cNvPr>
              <p:cNvCxnSpPr/>
              <p:nvPr/>
            </p:nvCxnSpPr>
            <p:spPr>
              <a:xfrm flipV="1">
                <a:off x="6481665" y="3879598"/>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C36AFCA-47A3-7642-82E1-C6C6DBEA31C4}"/>
                  </a:ext>
                </a:extLst>
              </p:cNvPr>
              <p:cNvCxnSpPr/>
              <p:nvPr/>
            </p:nvCxnSpPr>
            <p:spPr>
              <a:xfrm flipV="1">
                <a:off x="7921690" y="3642661"/>
                <a:ext cx="1730326" cy="773723"/>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6CE05D-910B-174B-96F3-5B0F75E2B940}"/>
                  </a:ext>
                </a:extLst>
              </p:cNvPr>
              <p:cNvCxnSpPr/>
              <p:nvPr/>
            </p:nvCxnSpPr>
            <p:spPr>
              <a:xfrm flipV="1">
                <a:off x="9391222" y="3390662"/>
                <a:ext cx="1730326" cy="773723"/>
              </a:xfrm>
              <a:prstGeom prst="straightConnector1">
                <a:avLst/>
              </a:prstGeom>
              <a:ln w="174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3B16D88D-A36E-ED42-91EF-DAA1EB827095}"/>
                </a:ext>
              </a:extLst>
            </p:cNvPr>
            <p:cNvSpPr txBox="1"/>
            <p:nvPr/>
          </p:nvSpPr>
          <p:spPr>
            <a:xfrm rot="19938793">
              <a:off x="2033070" y="4248387"/>
              <a:ext cx="2058501" cy="646331"/>
            </a:xfrm>
            <a:prstGeom prst="rect">
              <a:avLst/>
            </a:prstGeom>
            <a:noFill/>
          </p:spPr>
          <p:txBody>
            <a:bodyPr wrap="square" rtlCol="0">
              <a:spAutoFit/>
            </a:bodyPr>
            <a:lstStyle/>
            <a:p>
              <a:r>
                <a:rPr lang="en-US" sz="3600" dirty="0">
                  <a:solidFill>
                    <a:schemeClr val="tx2">
                      <a:lumMod val="75000"/>
                    </a:schemeClr>
                  </a:solidFill>
                </a:rPr>
                <a:t>Science</a:t>
              </a:r>
            </a:p>
          </p:txBody>
        </p:sp>
        <p:sp>
          <p:nvSpPr>
            <p:cNvPr id="16" name="TextBox 15">
              <a:extLst>
                <a:ext uri="{FF2B5EF4-FFF2-40B4-BE49-F238E27FC236}">
                  <a16:creationId xmlns:a16="http://schemas.microsoft.com/office/drawing/2014/main" id="{FDA49F9F-4787-AC46-8A2D-645F5D6B7BBD}"/>
                </a:ext>
              </a:extLst>
            </p:cNvPr>
            <p:cNvSpPr txBox="1"/>
            <p:nvPr/>
          </p:nvSpPr>
          <p:spPr>
            <a:xfrm rot="19938793">
              <a:off x="4771712" y="3393539"/>
              <a:ext cx="2058501" cy="646331"/>
            </a:xfrm>
            <a:prstGeom prst="rect">
              <a:avLst/>
            </a:prstGeom>
            <a:noFill/>
          </p:spPr>
          <p:txBody>
            <a:bodyPr wrap="square" rtlCol="0">
              <a:spAutoFit/>
            </a:bodyPr>
            <a:lstStyle/>
            <a:p>
              <a:r>
                <a:rPr lang="en-US" sz="3600" dirty="0">
                  <a:solidFill>
                    <a:schemeClr val="tx2">
                      <a:lumMod val="75000"/>
                    </a:schemeClr>
                  </a:solidFill>
                </a:rPr>
                <a:t>Science</a:t>
              </a:r>
            </a:p>
          </p:txBody>
        </p:sp>
        <p:sp>
          <p:nvSpPr>
            <p:cNvPr id="17" name="TextBox 16">
              <a:extLst>
                <a:ext uri="{FF2B5EF4-FFF2-40B4-BE49-F238E27FC236}">
                  <a16:creationId xmlns:a16="http://schemas.microsoft.com/office/drawing/2014/main" id="{4E41601F-128F-3949-B3D9-1734C9D73CD4}"/>
                </a:ext>
              </a:extLst>
            </p:cNvPr>
            <p:cNvSpPr txBox="1"/>
            <p:nvPr/>
          </p:nvSpPr>
          <p:spPr>
            <a:xfrm rot="19938793">
              <a:off x="3962173" y="5182271"/>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18" name="TextBox 17">
              <a:extLst>
                <a:ext uri="{FF2B5EF4-FFF2-40B4-BE49-F238E27FC236}">
                  <a16:creationId xmlns:a16="http://schemas.microsoft.com/office/drawing/2014/main" id="{58EC2DD3-572A-7643-820C-9AB857AAECC4}"/>
                </a:ext>
              </a:extLst>
            </p:cNvPr>
            <p:cNvSpPr txBox="1"/>
            <p:nvPr/>
          </p:nvSpPr>
          <p:spPr>
            <a:xfrm rot="19938793">
              <a:off x="7008517" y="4297706"/>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19" name="TextBox 18">
              <a:extLst>
                <a:ext uri="{FF2B5EF4-FFF2-40B4-BE49-F238E27FC236}">
                  <a16:creationId xmlns:a16="http://schemas.microsoft.com/office/drawing/2014/main" id="{069CB90A-E96E-FD4D-A14C-67B4279EE343}"/>
                </a:ext>
              </a:extLst>
            </p:cNvPr>
            <p:cNvSpPr txBox="1"/>
            <p:nvPr/>
          </p:nvSpPr>
          <p:spPr>
            <a:xfrm rot="19938793">
              <a:off x="9811504" y="3266653"/>
              <a:ext cx="2058501" cy="646331"/>
            </a:xfrm>
            <a:prstGeom prst="rect">
              <a:avLst/>
            </a:prstGeom>
            <a:noFill/>
          </p:spPr>
          <p:txBody>
            <a:bodyPr wrap="square" rtlCol="0">
              <a:spAutoFit/>
            </a:bodyPr>
            <a:lstStyle/>
            <a:p>
              <a:r>
                <a:rPr lang="en-US" sz="3600" dirty="0">
                  <a:solidFill>
                    <a:schemeClr val="accent2">
                      <a:lumMod val="60000"/>
                      <a:lumOff val="40000"/>
                    </a:schemeClr>
                  </a:solidFill>
                </a:rPr>
                <a:t>Practice</a:t>
              </a:r>
            </a:p>
          </p:txBody>
        </p:sp>
        <p:sp>
          <p:nvSpPr>
            <p:cNvPr id="20" name="TextBox 19">
              <a:extLst>
                <a:ext uri="{FF2B5EF4-FFF2-40B4-BE49-F238E27FC236}">
                  <a16:creationId xmlns:a16="http://schemas.microsoft.com/office/drawing/2014/main" id="{0C1C3E21-6289-CC48-84F6-C40A396F8170}"/>
                </a:ext>
              </a:extLst>
            </p:cNvPr>
            <p:cNvSpPr txBox="1"/>
            <p:nvPr/>
          </p:nvSpPr>
          <p:spPr>
            <a:xfrm rot="19938793">
              <a:off x="7724805" y="2437794"/>
              <a:ext cx="2058501" cy="646331"/>
            </a:xfrm>
            <a:prstGeom prst="rect">
              <a:avLst/>
            </a:prstGeom>
            <a:noFill/>
          </p:spPr>
          <p:txBody>
            <a:bodyPr wrap="square" rtlCol="0">
              <a:spAutoFit/>
            </a:bodyPr>
            <a:lstStyle/>
            <a:p>
              <a:r>
                <a:rPr lang="en-US" sz="3600" dirty="0">
                  <a:solidFill>
                    <a:schemeClr val="tx2">
                      <a:lumMod val="75000"/>
                    </a:schemeClr>
                  </a:solidFill>
                </a:rPr>
                <a:t>Science</a:t>
              </a:r>
            </a:p>
          </p:txBody>
        </p:sp>
      </p:grpSp>
      <p:sp>
        <p:nvSpPr>
          <p:cNvPr id="27" name="TextBox 26">
            <a:extLst>
              <a:ext uri="{FF2B5EF4-FFF2-40B4-BE49-F238E27FC236}">
                <a16:creationId xmlns:a16="http://schemas.microsoft.com/office/drawing/2014/main" id="{7AF709DE-2441-B549-BCDE-C98DCEA58FA8}"/>
              </a:ext>
            </a:extLst>
          </p:cNvPr>
          <p:cNvSpPr txBox="1"/>
          <p:nvPr/>
        </p:nvSpPr>
        <p:spPr>
          <a:xfrm rot="20710228">
            <a:off x="325154" y="1385704"/>
            <a:ext cx="8710274" cy="1200329"/>
          </a:xfrm>
          <a:prstGeom prst="rect">
            <a:avLst/>
          </a:prstGeom>
          <a:solidFill>
            <a:schemeClr val="bg1">
              <a:alpha val="92000"/>
            </a:schemeClr>
          </a:solidFill>
        </p:spPr>
        <p:txBody>
          <a:bodyPr wrap="square" rtlCol="0">
            <a:spAutoFit/>
          </a:bodyPr>
          <a:lstStyle/>
          <a:p>
            <a:r>
              <a:rPr lang="en-US" sz="3200" b="1" dirty="0">
                <a:solidFill>
                  <a:schemeClr val="tx2">
                    <a:lumMod val="75000"/>
                  </a:schemeClr>
                </a:solidFill>
              </a:rPr>
              <a:t>Science planning –&gt; </a:t>
            </a:r>
            <a:r>
              <a:rPr lang="fr-CH" sz="3200" b="1" dirty="0">
                <a:solidFill>
                  <a:schemeClr val="tx2">
                    <a:lumMod val="75000"/>
                  </a:schemeClr>
                </a:solidFill>
              </a:rPr>
              <a:t>+</a:t>
            </a:r>
            <a:r>
              <a:rPr lang="en-US" sz="3200" b="1" dirty="0">
                <a:solidFill>
                  <a:schemeClr val="tx2">
                    <a:lumMod val="75000"/>
                  </a:schemeClr>
                </a:solidFill>
              </a:rPr>
              <a:t>/- top-down </a:t>
            </a:r>
          </a:p>
          <a:p>
            <a:endParaRPr lang="en-US" sz="800" b="1" dirty="0">
              <a:solidFill>
                <a:srgbClr val="FFC000"/>
              </a:solidFill>
            </a:endParaRPr>
          </a:p>
          <a:p>
            <a:r>
              <a:rPr lang="en-US" sz="3200" b="1" dirty="0">
                <a:solidFill>
                  <a:srgbClr val="FFC000"/>
                </a:solidFill>
              </a:rPr>
              <a:t>Pickup by practice –&gt; stimulated bottom-up </a:t>
            </a:r>
          </a:p>
        </p:txBody>
      </p:sp>
      <p:sp>
        <p:nvSpPr>
          <p:cNvPr id="2" name="TextBox 1"/>
          <p:cNvSpPr txBox="1"/>
          <p:nvPr/>
        </p:nvSpPr>
        <p:spPr>
          <a:xfrm>
            <a:off x="1220794" y="235171"/>
            <a:ext cx="4496255" cy="830997"/>
          </a:xfrm>
          <a:prstGeom prst="rect">
            <a:avLst/>
          </a:prstGeom>
          <a:noFill/>
        </p:spPr>
        <p:txBody>
          <a:bodyPr wrap="square" rtlCol="0">
            <a:spAutoFit/>
          </a:bodyPr>
          <a:lstStyle/>
          <a:p>
            <a:r>
              <a:rPr lang="en-AU" sz="2400" b="1" u="sng" dirty="0">
                <a:solidFill>
                  <a:schemeClr val="bg1"/>
                </a:solidFill>
              </a:rPr>
              <a:t>Decade: Mutually Acceleration</a:t>
            </a:r>
            <a:br>
              <a:rPr lang="en-AU" sz="2400" b="1" u="sng" dirty="0">
                <a:solidFill>
                  <a:schemeClr val="bg1"/>
                </a:solidFill>
              </a:rPr>
            </a:br>
            <a:r>
              <a:rPr lang="en-AU" sz="2400" b="1" u="sng" dirty="0">
                <a:solidFill>
                  <a:schemeClr val="bg1"/>
                </a:solidFill>
              </a:rPr>
              <a:t>of Science and Practice</a:t>
            </a:r>
            <a:endParaRPr lang="en-GB" sz="2400" dirty="0">
              <a:solidFill>
                <a:schemeClr val="bg1"/>
              </a:solidFill>
            </a:endParaRPr>
          </a:p>
        </p:txBody>
      </p:sp>
    </p:spTree>
    <p:extLst>
      <p:ext uri="{BB962C8B-B14F-4D97-AF65-F5344CB8AC3E}">
        <p14:creationId xmlns:p14="http://schemas.microsoft.com/office/powerpoint/2010/main" val="56237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BDA48B-D4A7-AA47-B278-B8DB7D988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11" name="Rectangle 10"/>
          <p:cNvSpPr/>
          <p:nvPr/>
        </p:nvSpPr>
        <p:spPr>
          <a:xfrm>
            <a:off x="-27993" y="5229224"/>
            <a:ext cx="9443456"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7993" y="-55981"/>
            <a:ext cx="9443456"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p:cNvSpPr>
            <a:spLocks noGrp="1"/>
          </p:cNvSpPr>
          <p:nvPr>
            <p:ph type="ctrTitle"/>
          </p:nvPr>
        </p:nvSpPr>
        <p:spPr>
          <a:xfrm>
            <a:off x="0" y="0"/>
            <a:ext cx="7454096" cy="1300163"/>
          </a:xfrm>
          <a:noFill/>
        </p:spPr>
        <p:txBody>
          <a:bodyPr anchor="t">
            <a:noAutofit/>
          </a:bodyPr>
          <a:lstStyle/>
          <a:p>
            <a:pPr algn="l"/>
            <a:br>
              <a:rPr lang="fr-FR" sz="2000" b="1" dirty="0">
                <a:solidFill>
                  <a:srgbClr val="92D050"/>
                </a:solidFill>
                <a:latin typeface="+mn-lt"/>
              </a:rPr>
            </a:br>
            <a:r>
              <a:rPr lang="fr-FR" sz="2000" b="1" dirty="0">
                <a:solidFill>
                  <a:srgbClr val="92D050"/>
                </a:solidFill>
                <a:latin typeface="+mn-lt"/>
              </a:rPr>
              <a:t>                      </a:t>
            </a:r>
            <a:r>
              <a:rPr lang="fr-FR" sz="4500" b="1" dirty="0">
                <a:solidFill>
                  <a:srgbClr val="92D050"/>
                </a:solidFill>
                <a:latin typeface="+mn-lt"/>
              </a:rPr>
              <a:t>OCG and the </a:t>
            </a:r>
            <a:r>
              <a:rPr lang="fr-FR" sz="4500" b="1" dirty="0" err="1">
                <a:solidFill>
                  <a:srgbClr val="92D050"/>
                </a:solidFill>
                <a:latin typeface="+mn-lt"/>
              </a:rPr>
              <a:t>Decade</a:t>
            </a:r>
            <a:br>
              <a:rPr lang="fr-FR" sz="2500" b="1" dirty="0">
                <a:solidFill>
                  <a:schemeClr val="bg1"/>
                </a:solidFill>
                <a:latin typeface="+mn-lt"/>
              </a:rPr>
            </a:br>
            <a:br>
              <a:rPr lang="fr-FR" sz="2000" b="1" dirty="0">
                <a:solidFill>
                  <a:schemeClr val="bg1"/>
                </a:solidFill>
                <a:latin typeface="+mn-lt"/>
              </a:rPr>
            </a:br>
            <a:r>
              <a:rPr lang="fr-FR" sz="2200" b="1" dirty="0">
                <a:solidFill>
                  <a:schemeClr val="bg1"/>
                </a:solidFill>
                <a:latin typeface="+mn-lt"/>
              </a:rPr>
              <a:t>          </a:t>
            </a:r>
            <a:br>
              <a:rPr lang="fr-FR" sz="2200" b="1" dirty="0">
                <a:solidFill>
                  <a:schemeClr val="bg1"/>
                </a:solidFill>
                <a:latin typeface="+mn-lt"/>
              </a:rPr>
            </a:br>
            <a:r>
              <a:rPr lang="fr-FR" sz="2200" b="1" dirty="0">
                <a:solidFill>
                  <a:schemeClr val="bg1"/>
                </a:solidFill>
                <a:latin typeface="+mn-lt"/>
              </a:rPr>
              <a:t>                    </a:t>
            </a:r>
            <a:endParaRPr lang="fr-FR" sz="2200" b="1" dirty="0">
              <a:latin typeface="+mn-lt"/>
            </a:endParaRPr>
          </a:p>
        </p:txBody>
      </p:sp>
      <p:pic>
        <p:nvPicPr>
          <p:cNvPr id="33" name="Picture 9">
            <a:extLst>
              <a:ext uri="{FF2B5EF4-FFF2-40B4-BE49-F238E27FC236}">
                <a16:creationId xmlns:a16="http://schemas.microsoft.com/office/drawing/2014/main" id="{F8866C56-FCEF-154E-8BDD-F0EC22A33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093" y="5424627"/>
            <a:ext cx="3017284" cy="1311309"/>
          </a:xfrm>
          <a:prstGeom prst="rect">
            <a:avLst/>
          </a:prstGeom>
        </p:spPr>
      </p:pic>
      <p:sp>
        <p:nvSpPr>
          <p:cNvPr id="8" name="TextBox 7">
            <a:extLst>
              <a:ext uri="{FF2B5EF4-FFF2-40B4-BE49-F238E27FC236}">
                <a16:creationId xmlns:a16="http://schemas.microsoft.com/office/drawing/2014/main" id="{DAB787D0-1EB3-684B-9B5A-D09A3A165268}"/>
              </a:ext>
            </a:extLst>
          </p:cNvPr>
          <p:cNvSpPr txBox="1"/>
          <p:nvPr/>
        </p:nvSpPr>
        <p:spPr>
          <a:xfrm rot="5400000">
            <a:off x="11179580" y="5852793"/>
            <a:ext cx="1922321" cy="200055"/>
          </a:xfrm>
          <a:prstGeom prst="rect">
            <a:avLst/>
          </a:prstGeom>
          <a:noFill/>
        </p:spPr>
        <p:txBody>
          <a:bodyPr wrap="none" rtlCol="0">
            <a:spAutoFit/>
          </a:bodyPr>
          <a:lstStyle/>
          <a:p>
            <a:r>
              <a:rPr lang="fr-FR" sz="700" dirty="0">
                <a:solidFill>
                  <a:schemeClr val="bg1">
                    <a:lumMod val="65000"/>
                  </a:schemeClr>
                </a:solidFill>
              </a:rPr>
              <a:t>CC BY 2.0 by NASA Goddard </a:t>
            </a:r>
            <a:r>
              <a:rPr lang="fr-FR" sz="700" dirty="0" err="1">
                <a:solidFill>
                  <a:schemeClr val="bg1">
                    <a:lumMod val="65000"/>
                  </a:schemeClr>
                </a:solidFill>
              </a:rPr>
              <a:t>Space</a:t>
            </a:r>
            <a:r>
              <a:rPr lang="fr-FR" sz="700" dirty="0">
                <a:solidFill>
                  <a:schemeClr val="bg1">
                    <a:lumMod val="65000"/>
                  </a:schemeClr>
                </a:solidFill>
              </a:rPr>
              <a:t> Flight Center</a:t>
            </a:r>
          </a:p>
        </p:txBody>
      </p:sp>
      <p:sp>
        <p:nvSpPr>
          <p:cNvPr id="10" name="Rounded Rectangle 9"/>
          <p:cNvSpPr/>
          <p:nvPr/>
        </p:nvSpPr>
        <p:spPr>
          <a:xfrm>
            <a:off x="93600" y="72000"/>
            <a:ext cx="863067" cy="863067"/>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0515DBD0-11B1-5E45-801B-DFC93BD42734}"/>
              </a:ext>
            </a:extLst>
          </p:cNvPr>
          <p:cNvSpPr txBox="1"/>
          <p:nvPr/>
        </p:nvSpPr>
        <p:spPr>
          <a:xfrm>
            <a:off x="525133" y="1035472"/>
            <a:ext cx="9115426" cy="4270400"/>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800" dirty="0">
                <a:solidFill>
                  <a:schemeClr val="bg1"/>
                </a:solidFill>
              </a:rPr>
              <a:t>An opportunity to highlight </a:t>
            </a:r>
            <a:r>
              <a:rPr lang="en-US" sz="2800" b="1" dirty="0">
                <a:solidFill>
                  <a:schemeClr val="bg1"/>
                </a:solidFill>
              </a:rPr>
              <a:t>innovation actions</a:t>
            </a:r>
          </a:p>
          <a:p>
            <a:pPr marL="228600" indent="-228600">
              <a:lnSpc>
                <a:spcPct val="90000"/>
              </a:lnSpc>
              <a:spcBef>
                <a:spcPts val="500"/>
              </a:spcBef>
              <a:buFont typeface="Arial" panose="020B0604020202020204" pitchFamily="34" charset="0"/>
              <a:buChar char="•"/>
            </a:pPr>
            <a:r>
              <a:rPr lang="en-US" sz="2400" dirty="0">
                <a:solidFill>
                  <a:schemeClr val="bg1"/>
                </a:solidFill>
              </a:rPr>
              <a:t>Observing network context:</a:t>
            </a:r>
          </a:p>
          <a:p>
            <a:pPr marL="685800" lvl="1" indent="-228600">
              <a:lnSpc>
                <a:spcPct val="90000"/>
              </a:lnSpc>
              <a:spcBef>
                <a:spcPts val="500"/>
              </a:spcBef>
              <a:buFont typeface="Arial" panose="020B0604020202020204" pitchFamily="34" charset="0"/>
              <a:buChar char="•"/>
            </a:pPr>
            <a:r>
              <a:rPr lang="en-US" sz="2000" dirty="0">
                <a:solidFill>
                  <a:schemeClr val="bg1"/>
                </a:solidFill>
              </a:rPr>
              <a:t>New technology and observing capability</a:t>
            </a:r>
          </a:p>
          <a:p>
            <a:pPr marL="685800" lvl="1" indent="-228600">
              <a:lnSpc>
                <a:spcPct val="90000"/>
              </a:lnSpc>
              <a:spcBef>
                <a:spcPts val="500"/>
              </a:spcBef>
              <a:buFont typeface="Arial" panose="020B0604020202020204" pitchFamily="34" charset="0"/>
              <a:buChar char="•"/>
            </a:pPr>
            <a:r>
              <a:rPr lang="en-US" sz="2000" dirty="0">
                <a:solidFill>
                  <a:schemeClr val="bg1"/>
                </a:solidFill>
              </a:rPr>
              <a:t>Data integration and availability</a:t>
            </a:r>
          </a:p>
          <a:p>
            <a:pPr marL="685800" lvl="1" indent="-228600">
              <a:lnSpc>
                <a:spcPct val="90000"/>
              </a:lnSpc>
              <a:spcBef>
                <a:spcPts val="500"/>
              </a:spcBef>
              <a:buFont typeface="Arial" panose="020B0604020202020204" pitchFamily="34" charset="0"/>
              <a:buChar char="•"/>
            </a:pPr>
            <a:r>
              <a:rPr lang="en-US" sz="2000" dirty="0">
                <a:solidFill>
                  <a:schemeClr val="bg1"/>
                </a:solidFill>
              </a:rPr>
              <a:t>New uses of observations</a:t>
            </a:r>
          </a:p>
          <a:p>
            <a:pPr marL="228600" indent="-228600">
              <a:lnSpc>
                <a:spcPct val="90000"/>
              </a:lnSpc>
              <a:spcBef>
                <a:spcPts val="500"/>
              </a:spcBef>
              <a:buFont typeface="Arial" panose="020B0604020202020204" pitchFamily="34" charset="0"/>
              <a:buChar char="•"/>
            </a:pPr>
            <a:r>
              <a:rPr lang="en-US" sz="2400" dirty="0">
                <a:solidFill>
                  <a:schemeClr val="bg1"/>
                </a:solidFill>
              </a:rPr>
              <a:t>Systems context (GOOS and JCOMM):</a:t>
            </a:r>
          </a:p>
          <a:p>
            <a:pPr marL="685800" lvl="1" indent="-228600">
              <a:lnSpc>
                <a:spcPct val="90000"/>
              </a:lnSpc>
              <a:spcBef>
                <a:spcPts val="500"/>
              </a:spcBef>
              <a:buFont typeface="Arial" panose="020B0604020202020204" pitchFamily="34" charset="0"/>
              <a:buChar char="•"/>
            </a:pPr>
            <a:r>
              <a:rPr lang="en-US" sz="2000" dirty="0">
                <a:solidFill>
                  <a:schemeClr val="bg1"/>
                </a:solidFill>
              </a:rPr>
              <a:t>New partnerships in the value chain to improve delivery of information</a:t>
            </a:r>
          </a:p>
          <a:p>
            <a:pPr marL="685800" lvl="1" indent="-228600">
              <a:lnSpc>
                <a:spcPct val="90000"/>
              </a:lnSpc>
              <a:spcBef>
                <a:spcPts val="500"/>
              </a:spcBef>
              <a:buFont typeface="Arial" panose="020B0604020202020204" pitchFamily="34" charset="0"/>
              <a:buChar char="•"/>
            </a:pPr>
            <a:r>
              <a:rPr lang="en-US" sz="2000" dirty="0">
                <a:solidFill>
                  <a:schemeClr val="bg1"/>
                </a:solidFill>
              </a:rPr>
              <a:t>Highlighting knowledge around value creation</a:t>
            </a:r>
          </a:p>
          <a:p>
            <a:pPr marL="228600" indent="-228600">
              <a:lnSpc>
                <a:spcPct val="90000"/>
              </a:lnSpc>
              <a:spcBef>
                <a:spcPts val="500"/>
              </a:spcBef>
              <a:buFont typeface="Arial" panose="020B0604020202020204" pitchFamily="34" charset="0"/>
              <a:buChar char="•"/>
            </a:pPr>
            <a:r>
              <a:rPr lang="en-US" sz="2400" dirty="0">
                <a:solidFill>
                  <a:schemeClr val="bg1"/>
                </a:solidFill>
              </a:rPr>
              <a:t>National context:</a:t>
            </a:r>
          </a:p>
          <a:p>
            <a:pPr marL="685800" lvl="1" indent="-228600">
              <a:lnSpc>
                <a:spcPct val="90000"/>
              </a:lnSpc>
              <a:spcBef>
                <a:spcPts val="500"/>
              </a:spcBef>
              <a:buFont typeface="Arial" panose="020B0604020202020204" pitchFamily="34" charset="0"/>
              <a:buChar char="•"/>
            </a:pPr>
            <a:r>
              <a:rPr lang="en-US" sz="2000" dirty="0">
                <a:solidFill>
                  <a:schemeClr val="bg1"/>
                </a:solidFill>
              </a:rPr>
              <a:t>An opportunity to raise the visibility of ocean observations and their delivery for sustainable development</a:t>
            </a:r>
          </a:p>
          <a:p>
            <a:endParaRPr lang="en-US" dirty="0">
              <a:solidFill>
                <a:schemeClr val="bg1"/>
              </a:solidFill>
            </a:endParaRPr>
          </a:p>
        </p:txBody>
      </p:sp>
    </p:spTree>
    <p:extLst>
      <p:ext uri="{BB962C8B-B14F-4D97-AF65-F5344CB8AC3E}">
        <p14:creationId xmlns:p14="http://schemas.microsoft.com/office/powerpoint/2010/main" val="2312160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23" y="5192554"/>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7995" y="-55981"/>
            <a:ext cx="7249887"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p:cNvSpPr>
            <a:spLocks noGrp="1"/>
          </p:cNvSpPr>
          <p:nvPr>
            <p:ph type="ctrTitle"/>
          </p:nvPr>
        </p:nvSpPr>
        <p:spPr>
          <a:xfrm>
            <a:off x="0" y="0"/>
            <a:ext cx="7153275" cy="4639329"/>
          </a:xfrm>
          <a:noFill/>
        </p:spPr>
        <p:txBody>
          <a:bodyPr anchor="t">
            <a:noAutofit/>
          </a:bodyPr>
          <a:lstStyle/>
          <a:p>
            <a:r>
              <a:rPr lang="fr-FR" sz="4500" b="1" dirty="0" err="1">
                <a:solidFill>
                  <a:srgbClr val="92D050"/>
                </a:solidFill>
                <a:latin typeface="+mn-lt"/>
              </a:rPr>
              <a:t>Get</a:t>
            </a:r>
            <a:r>
              <a:rPr lang="fr-FR" sz="4500" b="1" dirty="0">
                <a:solidFill>
                  <a:srgbClr val="92D050"/>
                </a:solidFill>
                <a:latin typeface="+mn-lt"/>
              </a:rPr>
              <a:t> in </a:t>
            </a:r>
            <a:r>
              <a:rPr lang="fr-FR" sz="4500" b="1" dirty="0" err="1">
                <a:solidFill>
                  <a:srgbClr val="92D050"/>
                </a:solidFill>
                <a:latin typeface="+mn-lt"/>
              </a:rPr>
              <a:t>touch</a:t>
            </a:r>
            <a:br>
              <a:rPr lang="fr-FR" sz="4500" b="1" dirty="0">
                <a:solidFill>
                  <a:schemeClr val="bg1"/>
                </a:solidFill>
                <a:latin typeface="+mn-lt"/>
              </a:rPr>
            </a:br>
            <a:br>
              <a:rPr lang="fr-FR" sz="2000" b="1" dirty="0">
                <a:solidFill>
                  <a:schemeClr val="bg1"/>
                </a:solidFill>
                <a:latin typeface="+mn-lt"/>
              </a:rPr>
            </a:br>
            <a:r>
              <a:rPr lang="fr-FR" sz="3200" b="1" dirty="0">
                <a:solidFill>
                  <a:schemeClr val="bg1"/>
                </a:solidFill>
                <a:latin typeface="+mn-lt"/>
              </a:rPr>
              <a:t>Write to us:</a:t>
            </a:r>
            <a:br>
              <a:rPr lang="fr-FR" sz="3200" b="1" dirty="0">
                <a:solidFill>
                  <a:schemeClr val="bg1"/>
                </a:solidFill>
                <a:latin typeface="+mn-lt"/>
              </a:rPr>
            </a:br>
            <a:r>
              <a:rPr lang="fr-FR" sz="3200" b="1" dirty="0">
                <a:solidFill>
                  <a:schemeClr val="bg1"/>
                </a:solidFill>
                <a:latin typeface="+mn-lt"/>
              </a:rPr>
              <a:t>oceandecade@unesco.org</a:t>
            </a:r>
            <a:br>
              <a:rPr lang="fr-FR" sz="3200" b="1" dirty="0">
                <a:solidFill>
                  <a:schemeClr val="bg1"/>
                </a:solidFill>
                <a:latin typeface="+mn-lt"/>
              </a:rPr>
            </a:br>
            <a:br>
              <a:rPr lang="fr-FR" sz="2500" b="1" dirty="0">
                <a:solidFill>
                  <a:schemeClr val="bg1"/>
                </a:solidFill>
                <a:latin typeface="+mn-lt"/>
              </a:rPr>
            </a:br>
            <a:r>
              <a:rPr lang="fr-FR" sz="3200" b="1" dirty="0" err="1">
                <a:solidFill>
                  <a:schemeClr val="bg1"/>
                </a:solidFill>
                <a:latin typeface="+mn-lt"/>
              </a:rPr>
              <a:t>Follow</a:t>
            </a:r>
            <a:r>
              <a:rPr lang="fr-FR" sz="3200" b="1" dirty="0">
                <a:solidFill>
                  <a:schemeClr val="bg1"/>
                </a:solidFill>
                <a:latin typeface="+mn-lt"/>
              </a:rPr>
              <a:t> all Decade news: http://en.unesco.org/ocean-decade </a:t>
            </a:r>
            <a:br>
              <a:rPr lang="fr-FR" sz="3200" b="1" dirty="0">
                <a:solidFill>
                  <a:schemeClr val="bg1"/>
                </a:solidFill>
                <a:latin typeface="+mn-lt"/>
              </a:rPr>
            </a:br>
            <a:br>
              <a:rPr lang="fr-FR" sz="2500" b="1" dirty="0">
                <a:solidFill>
                  <a:schemeClr val="bg1"/>
                </a:solidFill>
                <a:latin typeface="+mn-lt"/>
              </a:rPr>
            </a:br>
            <a:r>
              <a:rPr lang="fr-FR" sz="3200" b="1" dirty="0">
                <a:solidFill>
                  <a:schemeClr val="bg1"/>
                </a:solidFill>
                <a:latin typeface="+mn-lt"/>
              </a:rPr>
              <a:t>Social media:</a:t>
            </a:r>
            <a:br>
              <a:rPr lang="fr-FR" sz="3200" b="1" dirty="0">
                <a:solidFill>
                  <a:schemeClr val="bg1"/>
                </a:solidFill>
                <a:latin typeface="+mn-lt"/>
              </a:rPr>
            </a:br>
            <a:br>
              <a:rPr lang="fr-FR" sz="3200" b="1" dirty="0">
                <a:solidFill>
                  <a:schemeClr val="bg1"/>
                </a:solidFill>
                <a:latin typeface="+mn-lt"/>
              </a:rPr>
            </a:br>
            <a:br>
              <a:rPr lang="fr-FR" sz="3200" b="1" dirty="0">
                <a:solidFill>
                  <a:schemeClr val="bg1"/>
                </a:solidFill>
                <a:latin typeface="+mn-lt"/>
              </a:rPr>
            </a:br>
            <a:endParaRPr lang="fr-FR" sz="4500" b="1" dirty="0">
              <a:latin typeface="+mn-lt"/>
            </a:endParaRPr>
          </a:p>
        </p:txBody>
      </p:sp>
      <p:pic>
        <p:nvPicPr>
          <p:cNvPr id="21" name="Image 20">
            <a:extLst>
              <a:ext uri="{FF2B5EF4-FFF2-40B4-BE49-F238E27FC236}">
                <a16:creationId xmlns:a16="http://schemas.microsoft.com/office/drawing/2014/main" id="{9A391B45-E884-3942-ADF6-D2ADA618A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 y="3919329"/>
            <a:ext cx="720000" cy="720000"/>
          </a:xfrm>
          <a:prstGeom prst="rect">
            <a:avLst/>
          </a:prstGeom>
        </p:spPr>
      </p:pic>
      <p:pic>
        <p:nvPicPr>
          <p:cNvPr id="25" name="Image 24">
            <a:extLst>
              <a:ext uri="{FF2B5EF4-FFF2-40B4-BE49-F238E27FC236}">
                <a16:creationId xmlns:a16="http://schemas.microsoft.com/office/drawing/2014/main" id="{5B629BF2-B459-124B-9C66-B12C3B74C7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9067" y="3919329"/>
            <a:ext cx="720000" cy="720000"/>
          </a:xfrm>
          <a:prstGeom prst="rect">
            <a:avLst/>
          </a:prstGeom>
        </p:spPr>
      </p:pic>
      <p:pic>
        <p:nvPicPr>
          <p:cNvPr id="27" name="Image 26">
            <a:extLst>
              <a:ext uri="{FF2B5EF4-FFF2-40B4-BE49-F238E27FC236}">
                <a16:creationId xmlns:a16="http://schemas.microsoft.com/office/drawing/2014/main" id="{E7D1C0CD-1A61-3642-BF94-56866983B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4234" y="3919329"/>
            <a:ext cx="720000" cy="720000"/>
          </a:xfrm>
          <a:prstGeom prst="rect">
            <a:avLst/>
          </a:prstGeom>
        </p:spPr>
      </p:pic>
      <p:sp>
        <p:nvSpPr>
          <p:cNvPr id="28" name="ZoneTexte 27">
            <a:extLst>
              <a:ext uri="{FF2B5EF4-FFF2-40B4-BE49-F238E27FC236}">
                <a16:creationId xmlns:a16="http://schemas.microsoft.com/office/drawing/2014/main" id="{9021E8FA-9DD3-2C47-8D25-74110404ACAF}"/>
              </a:ext>
            </a:extLst>
          </p:cNvPr>
          <p:cNvSpPr txBox="1"/>
          <p:nvPr/>
        </p:nvSpPr>
        <p:spPr>
          <a:xfrm>
            <a:off x="226197" y="4639329"/>
            <a:ext cx="1715406" cy="523220"/>
          </a:xfrm>
          <a:prstGeom prst="rect">
            <a:avLst/>
          </a:prstGeom>
          <a:noFill/>
        </p:spPr>
        <p:txBody>
          <a:bodyPr wrap="none" rtlCol="0">
            <a:spAutoFit/>
          </a:bodyPr>
          <a:lstStyle/>
          <a:p>
            <a:r>
              <a:rPr lang="fr-FR" sz="2800" b="1" dirty="0" err="1">
                <a:solidFill>
                  <a:schemeClr val="bg1"/>
                </a:solidFill>
              </a:rPr>
              <a:t>IocUnesco</a:t>
            </a:r>
            <a:endParaRPr lang="fr-FR" sz="2800" b="1" dirty="0">
              <a:solidFill>
                <a:schemeClr val="bg1"/>
              </a:solidFill>
            </a:endParaRPr>
          </a:p>
        </p:txBody>
      </p:sp>
      <p:sp>
        <p:nvSpPr>
          <p:cNvPr id="29" name="ZoneTexte 28">
            <a:extLst>
              <a:ext uri="{FF2B5EF4-FFF2-40B4-BE49-F238E27FC236}">
                <a16:creationId xmlns:a16="http://schemas.microsoft.com/office/drawing/2014/main" id="{42E2E01D-A82F-5A46-B955-727E22088E19}"/>
              </a:ext>
            </a:extLst>
          </p:cNvPr>
          <p:cNvSpPr txBox="1"/>
          <p:nvPr/>
        </p:nvSpPr>
        <p:spPr>
          <a:xfrm>
            <a:off x="2718934" y="4639329"/>
            <a:ext cx="1715406" cy="523220"/>
          </a:xfrm>
          <a:prstGeom prst="rect">
            <a:avLst/>
          </a:prstGeom>
          <a:noFill/>
        </p:spPr>
        <p:txBody>
          <a:bodyPr wrap="none" rtlCol="0">
            <a:spAutoFit/>
          </a:bodyPr>
          <a:lstStyle/>
          <a:p>
            <a:r>
              <a:rPr lang="fr-FR" sz="2800" b="1" dirty="0" err="1">
                <a:solidFill>
                  <a:schemeClr val="bg1"/>
                </a:solidFill>
              </a:rPr>
              <a:t>IocUnesco</a:t>
            </a:r>
            <a:endParaRPr lang="fr-FR" sz="2800" b="1" dirty="0">
              <a:solidFill>
                <a:schemeClr val="bg1"/>
              </a:solidFill>
            </a:endParaRPr>
          </a:p>
        </p:txBody>
      </p:sp>
      <p:sp>
        <p:nvSpPr>
          <p:cNvPr id="30" name="ZoneTexte 29">
            <a:extLst>
              <a:ext uri="{FF2B5EF4-FFF2-40B4-BE49-F238E27FC236}">
                <a16:creationId xmlns:a16="http://schemas.microsoft.com/office/drawing/2014/main" id="{4A43852C-9C1C-BC4C-9E48-CB6FEF501AA2}"/>
              </a:ext>
            </a:extLst>
          </p:cNvPr>
          <p:cNvSpPr txBox="1"/>
          <p:nvPr/>
        </p:nvSpPr>
        <p:spPr>
          <a:xfrm>
            <a:off x="5251609" y="4639329"/>
            <a:ext cx="1845249" cy="523220"/>
          </a:xfrm>
          <a:prstGeom prst="rect">
            <a:avLst/>
          </a:prstGeom>
          <a:noFill/>
        </p:spPr>
        <p:txBody>
          <a:bodyPr wrap="none" rtlCol="0">
            <a:spAutoFit/>
          </a:bodyPr>
          <a:lstStyle/>
          <a:p>
            <a:r>
              <a:rPr lang="fr-FR" sz="2800" b="1" dirty="0" err="1">
                <a:solidFill>
                  <a:schemeClr val="bg1"/>
                </a:solidFill>
              </a:rPr>
              <a:t>ioc_unesco</a:t>
            </a:r>
            <a:endParaRPr lang="fr-FR" sz="2800" b="1" dirty="0">
              <a:solidFill>
                <a:schemeClr val="bg1"/>
              </a:solidFill>
            </a:endParaRPr>
          </a:p>
        </p:txBody>
      </p:sp>
      <p:pic>
        <p:nvPicPr>
          <p:cNvPr id="33" name="Picture 9">
            <a:extLst>
              <a:ext uri="{FF2B5EF4-FFF2-40B4-BE49-F238E27FC236}">
                <a16:creationId xmlns:a16="http://schemas.microsoft.com/office/drawing/2014/main" id="{F8866C56-FCEF-154E-8BDD-F0EC22A33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307" y="5424627"/>
            <a:ext cx="3017284" cy="1311309"/>
          </a:xfrm>
          <a:prstGeom prst="rect">
            <a:avLst/>
          </a:prstGeom>
        </p:spPr>
      </p:pic>
      <p:sp>
        <p:nvSpPr>
          <p:cNvPr id="3" name="Rectangle 2"/>
          <p:cNvSpPr/>
          <p:nvPr/>
        </p:nvSpPr>
        <p:spPr>
          <a:xfrm>
            <a:off x="7221891" y="5229224"/>
            <a:ext cx="5388640" cy="162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071279" y="5633884"/>
            <a:ext cx="4120721" cy="646331"/>
          </a:xfrm>
          <a:prstGeom prst="rect">
            <a:avLst/>
          </a:prstGeom>
          <a:noFill/>
        </p:spPr>
        <p:txBody>
          <a:bodyPr wrap="square" rtlCol="0">
            <a:spAutoFit/>
          </a:bodyPr>
          <a:lstStyle/>
          <a:p>
            <a:r>
              <a:rPr lang="en-US" b="1" dirty="0">
                <a:solidFill>
                  <a:schemeClr val="accent1">
                    <a:lumMod val="50000"/>
                  </a:schemeClr>
                </a:solidFill>
              </a:rPr>
              <a:t>The Ocean We Need </a:t>
            </a:r>
          </a:p>
          <a:p>
            <a:r>
              <a:rPr lang="en-US" b="1" dirty="0">
                <a:solidFill>
                  <a:schemeClr val="accent1">
                    <a:lumMod val="50000"/>
                  </a:schemeClr>
                </a:solidFill>
              </a:rPr>
              <a:t>for the Future We want </a:t>
            </a:r>
            <a:endParaRPr lang="fr-FR" b="1" dirty="0">
              <a:solidFill>
                <a:schemeClr val="accent1">
                  <a:lumMod val="50000"/>
                </a:schemeClr>
              </a:solidFill>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1890" y="-55981"/>
            <a:ext cx="4970110" cy="5285205"/>
          </a:xfrm>
          <a:prstGeom prst="rect">
            <a:avLst/>
          </a:prstGeom>
        </p:spPr>
      </p:pic>
      <p:sp>
        <p:nvSpPr>
          <p:cNvPr id="7" name="TextBox 6"/>
          <p:cNvSpPr txBox="1"/>
          <p:nvPr/>
        </p:nvSpPr>
        <p:spPr>
          <a:xfrm>
            <a:off x="8693785" y="261251"/>
            <a:ext cx="3403002" cy="4401205"/>
          </a:xfrm>
          <a:prstGeom prst="rect">
            <a:avLst/>
          </a:prstGeom>
          <a:noFill/>
        </p:spPr>
        <p:txBody>
          <a:bodyPr wrap="square" rtlCol="0">
            <a:spAutoFit/>
          </a:bodyPr>
          <a:lstStyle/>
          <a:p>
            <a:pPr algn="r"/>
            <a:r>
              <a:rPr lang="fr-FR" sz="4000" b="1" dirty="0">
                <a:solidFill>
                  <a:schemeClr val="bg1"/>
                </a:solidFill>
                <a:effectLst>
                  <a:outerShdw blurRad="38100" dist="38100" dir="2700000" algn="tl">
                    <a:srgbClr val="000000">
                      <a:alpha val="43137"/>
                    </a:srgbClr>
                  </a:outerShdw>
                </a:effectLst>
              </a:rPr>
              <a:t>The United Nations </a:t>
            </a:r>
            <a:r>
              <a:rPr lang="fr-FR" sz="4000" b="1" dirty="0" err="1">
                <a:solidFill>
                  <a:schemeClr val="bg1"/>
                </a:solidFill>
                <a:effectLst>
                  <a:outerShdw blurRad="38100" dist="38100" dir="2700000" algn="tl">
                    <a:srgbClr val="000000">
                      <a:alpha val="43137"/>
                    </a:srgbClr>
                  </a:outerShdw>
                </a:effectLst>
              </a:rPr>
              <a:t>Decade</a:t>
            </a:r>
            <a:r>
              <a:rPr lang="fr-FR" sz="4000" b="1" dirty="0">
                <a:solidFill>
                  <a:schemeClr val="bg1"/>
                </a:solidFill>
                <a:effectLst>
                  <a:outerShdw blurRad="38100" dist="38100" dir="2700000" algn="tl">
                    <a:srgbClr val="000000">
                      <a:alpha val="43137"/>
                    </a:srgbClr>
                  </a:outerShdw>
                </a:effectLst>
              </a:rPr>
              <a:t> of </a:t>
            </a:r>
            <a:r>
              <a:rPr lang="fr-FR" sz="4000" b="1" dirty="0" err="1">
                <a:solidFill>
                  <a:schemeClr val="bg1"/>
                </a:solidFill>
                <a:effectLst>
                  <a:outerShdw blurRad="38100" dist="38100" dir="2700000" algn="tl">
                    <a:srgbClr val="000000">
                      <a:alpha val="43137"/>
                    </a:srgbClr>
                  </a:outerShdw>
                </a:effectLst>
              </a:rPr>
              <a:t>Ocean</a:t>
            </a:r>
            <a:r>
              <a:rPr lang="fr-FR" sz="4000" b="1" dirty="0">
                <a:solidFill>
                  <a:schemeClr val="bg1"/>
                </a:solidFill>
                <a:effectLst>
                  <a:outerShdw blurRad="38100" dist="38100" dir="2700000" algn="tl">
                    <a:srgbClr val="000000">
                      <a:alpha val="43137"/>
                    </a:srgbClr>
                  </a:outerShdw>
                </a:effectLst>
              </a:rPr>
              <a:t> Science for </a:t>
            </a:r>
            <a:r>
              <a:rPr lang="fr-FR" sz="4000" b="1" dirty="0" err="1">
                <a:solidFill>
                  <a:schemeClr val="bg1"/>
                </a:solidFill>
                <a:effectLst>
                  <a:outerShdw blurRad="38100" dist="38100" dir="2700000" algn="tl">
                    <a:srgbClr val="000000">
                      <a:alpha val="43137"/>
                    </a:srgbClr>
                  </a:outerShdw>
                </a:effectLst>
              </a:rPr>
              <a:t>Sustainable</a:t>
            </a:r>
            <a:r>
              <a:rPr lang="fr-FR" sz="4000" b="1" dirty="0">
                <a:solidFill>
                  <a:schemeClr val="bg1"/>
                </a:solidFill>
                <a:effectLst>
                  <a:outerShdw blurRad="38100" dist="38100" dir="2700000" algn="tl">
                    <a:srgbClr val="000000">
                      <a:alpha val="43137"/>
                    </a:srgbClr>
                  </a:outerShdw>
                </a:effectLst>
              </a:rPr>
              <a:t> </a:t>
            </a:r>
            <a:r>
              <a:rPr lang="fr-FR" sz="4000" b="1" dirty="0" err="1">
                <a:solidFill>
                  <a:schemeClr val="bg1"/>
                </a:solidFill>
                <a:effectLst>
                  <a:outerShdw blurRad="38100" dist="38100" dir="2700000" algn="tl">
                    <a:srgbClr val="000000">
                      <a:alpha val="43137"/>
                    </a:srgbClr>
                  </a:outerShdw>
                </a:effectLst>
              </a:rPr>
              <a:t>Development</a:t>
            </a:r>
            <a:r>
              <a:rPr lang="fr-FR" sz="4000" b="1" dirty="0">
                <a:solidFill>
                  <a:schemeClr val="bg1"/>
                </a:solidFill>
                <a:effectLst>
                  <a:outerShdw blurRad="38100" dist="38100" dir="2700000" algn="tl">
                    <a:srgbClr val="000000">
                      <a:alpha val="43137"/>
                    </a:srgbClr>
                  </a:outerShdw>
                </a:effectLst>
              </a:rPr>
              <a:t> (2021-2030)</a:t>
            </a:r>
          </a:p>
        </p:txBody>
      </p:sp>
    </p:spTree>
    <p:extLst>
      <p:ext uri="{BB962C8B-B14F-4D97-AF65-F5344CB8AC3E}">
        <p14:creationId xmlns:p14="http://schemas.microsoft.com/office/powerpoint/2010/main" val="393175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551452" y="969957"/>
            <a:ext cx="1008600" cy="3078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FF"/>
                </a:solidFill>
                <a:effectLst/>
                <a:uLnTx/>
                <a:uFillTx/>
                <a:latin typeface="Calibri"/>
                <a:ea typeface="Calibri"/>
                <a:cs typeface="Calibri"/>
                <a:sym typeface="Calibri"/>
              </a:rPr>
              <a:t>Vision</a:t>
            </a:r>
            <a:endParaRPr kumimoji="0" sz="1400" b="1" i="0" u="none" strike="noStrike" kern="0" cap="none" spc="0" normalizeH="0" baseline="0" noProof="0">
              <a:ln>
                <a:noFill/>
              </a:ln>
              <a:solidFill>
                <a:srgbClr val="0000FF"/>
              </a:solidFill>
              <a:effectLst/>
              <a:uLnTx/>
              <a:uFillTx/>
              <a:latin typeface="Arial"/>
              <a:cs typeface="Arial"/>
              <a:sym typeface="Arial"/>
            </a:endParaRPr>
          </a:p>
        </p:txBody>
      </p:sp>
      <p:sp>
        <p:nvSpPr>
          <p:cNvPr id="100" name="Shape 100"/>
          <p:cNvSpPr txBox="1"/>
          <p:nvPr/>
        </p:nvSpPr>
        <p:spPr>
          <a:xfrm>
            <a:off x="1655805" y="893013"/>
            <a:ext cx="10123200" cy="5232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A truly global ocean observing system that delivers the essential information needed for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our sustainable development, safety, wellbeing and prosperity</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Shape 101"/>
          <p:cNvSpPr txBox="1"/>
          <p:nvPr/>
        </p:nvSpPr>
        <p:spPr>
          <a:xfrm>
            <a:off x="1655800" y="1603351"/>
            <a:ext cx="10123200" cy="30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To lead the ocean observing community in growing an integrated and sustained global observing system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Shape 102"/>
          <p:cNvSpPr txBox="1"/>
          <p:nvPr/>
        </p:nvSpPr>
        <p:spPr>
          <a:xfrm>
            <a:off x="551448" y="1603350"/>
            <a:ext cx="1008600" cy="3078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FF"/>
                </a:solidFill>
                <a:effectLst/>
                <a:uLnTx/>
                <a:uFillTx/>
                <a:latin typeface="Calibri"/>
                <a:ea typeface="Calibri"/>
                <a:cs typeface="Calibri"/>
                <a:sym typeface="Calibri"/>
              </a:rPr>
              <a:t>Mission</a:t>
            </a:r>
            <a:endParaRPr kumimoji="0" sz="1400" b="1" i="0" u="none" strike="noStrike" kern="0" cap="none" spc="0" normalizeH="0" baseline="0" noProof="0">
              <a:ln>
                <a:noFill/>
              </a:ln>
              <a:solidFill>
                <a:srgbClr val="0000FF"/>
              </a:solidFill>
              <a:effectLst/>
              <a:uLnTx/>
              <a:uFillTx/>
              <a:latin typeface="Arial"/>
              <a:cs typeface="Arial"/>
              <a:sym typeface="Arial"/>
            </a:endParaRPr>
          </a:p>
        </p:txBody>
      </p:sp>
      <p:pic>
        <p:nvPicPr>
          <p:cNvPr id="103" name="Shape 103"/>
          <p:cNvPicPr preferRelativeResize="0"/>
          <p:nvPr/>
        </p:nvPicPr>
        <p:blipFill rotWithShape="1">
          <a:blip r:embed="rId3">
            <a:alphaModFix/>
          </a:blip>
          <a:srcRect/>
          <a:stretch/>
        </p:blipFill>
        <p:spPr>
          <a:xfrm>
            <a:off x="313429" y="209965"/>
            <a:ext cx="1246632" cy="591312"/>
          </a:xfrm>
          <a:prstGeom prst="rect">
            <a:avLst/>
          </a:prstGeom>
          <a:noFill/>
          <a:ln>
            <a:noFill/>
          </a:ln>
        </p:spPr>
      </p:pic>
      <p:graphicFrame>
        <p:nvGraphicFramePr>
          <p:cNvPr id="104" name="Shape 104"/>
          <p:cNvGraphicFramePr/>
          <p:nvPr>
            <p:extLst>
              <p:ext uri="{D42A27DB-BD31-4B8C-83A1-F6EECF244321}">
                <p14:modId xmlns:p14="http://schemas.microsoft.com/office/powerpoint/2010/main" val="2852853973"/>
              </p:ext>
            </p:extLst>
          </p:nvPr>
        </p:nvGraphicFramePr>
        <p:xfrm>
          <a:off x="497875" y="2972838"/>
          <a:ext cx="11238125" cy="1249650"/>
        </p:xfrm>
        <a:graphic>
          <a:graphicData uri="http://schemas.openxmlformats.org/drawingml/2006/table">
            <a:tbl>
              <a:tblPr>
                <a:noFill/>
              </a:tblPr>
              <a:tblGrid>
                <a:gridCol w="1157925">
                  <a:extLst>
                    <a:ext uri="{9D8B030D-6E8A-4147-A177-3AD203B41FA5}">
                      <a16:colId xmlns:a16="http://schemas.microsoft.com/office/drawing/2014/main" val="20000"/>
                    </a:ext>
                  </a:extLst>
                </a:gridCol>
                <a:gridCol w="2463675">
                  <a:extLst>
                    <a:ext uri="{9D8B030D-6E8A-4147-A177-3AD203B41FA5}">
                      <a16:colId xmlns:a16="http://schemas.microsoft.com/office/drawing/2014/main" val="20001"/>
                    </a:ext>
                  </a:extLst>
                </a:gridCol>
                <a:gridCol w="2626350">
                  <a:extLst>
                    <a:ext uri="{9D8B030D-6E8A-4147-A177-3AD203B41FA5}">
                      <a16:colId xmlns:a16="http://schemas.microsoft.com/office/drawing/2014/main" val="20002"/>
                    </a:ext>
                  </a:extLst>
                </a:gridCol>
                <a:gridCol w="2125875">
                  <a:extLst>
                    <a:ext uri="{9D8B030D-6E8A-4147-A177-3AD203B41FA5}">
                      <a16:colId xmlns:a16="http://schemas.microsoft.com/office/drawing/2014/main" val="20003"/>
                    </a:ext>
                  </a:extLst>
                </a:gridCol>
                <a:gridCol w="2864300">
                  <a:extLst>
                    <a:ext uri="{9D8B030D-6E8A-4147-A177-3AD203B41FA5}">
                      <a16:colId xmlns:a16="http://schemas.microsoft.com/office/drawing/2014/main" val="20004"/>
                    </a:ext>
                  </a:extLst>
                </a:gridCol>
              </a:tblGrid>
              <a:tr h="381000">
                <a:tc>
                  <a:txBody>
                    <a:bodyPr/>
                    <a:lstStyle/>
                    <a:p>
                      <a:pPr marL="0" lvl="0" indent="0" algn="r" rtl="0">
                        <a:spcBef>
                          <a:spcPts val="0"/>
                        </a:spcBef>
                        <a:spcAft>
                          <a:spcPts val="0"/>
                        </a:spcAft>
                        <a:buClr>
                          <a:schemeClr val="dk1"/>
                        </a:buClr>
                        <a:buFont typeface="Arial"/>
                        <a:buNone/>
                      </a:pPr>
                      <a:r>
                        <a:rPr lang="en-US" i="1" dirty="0">
                          <a:solidFill>
                            <a:schemeClr val="dk1"/>
                          </a:solidFill>
                          <a:latin typeface="Calibri"/>
                          <a:ea typeface="Calibri"/>
                          <a:cs typeface="Calibri"/>
                          <a:sym typeface="Calibri"/>
                        </a:rPr>
                        <a:t>Engagement </a:t>
                      </a:r>
                      <a:br>
                        <a:rPr lang="en-US" i="1" dirty="0">
                          <a:solidFill>
                            <a:schemeClr val="dk1"/>
                          </a:solidFill>
                          <a:latin typeface="Calibri"/>
                          <a:ea typeface="Calibri"/>
                          <a:cs typeface="Calibri"/>
                          <a:sym typeface="Calibri"/>
                        </a:rPr>
                      </a:br>
                      <a:r>
                        <a:rPr lang="en-US" i="1" dirty="0">
                          <a:solidFill>
                            <a:schemeClr val="dk1"/>
                          </a:solidFill>
                          <a:latin typeface="Calibri"/>
                          <a:ea typeface="Calibri"/>
                          <a:cs typeface="Calibri"/>
                          <a:sym typeface="Calibri"/>
                        </a:rPr>
                        <a:t>&amp; Impact</a:t>
                      </a:r>
                      <a:endParaRPr dirty="0"/>
                    </a:p>
                  </a:txBody>
                  <a:tcPr marL="91425" marR="91425" marT="91425" marB="91425"/>
                </a:tc>
                <a:tc>
                  <a:txBody>
                    <a:bodyPr/>
                    <a:lstStyle/>
                    <a:p>
                      <a:pPr marL="0" lvl="0" indent="0"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1. Strengthen </a:t>
                      </a:r>
                      <a:r>
                        <a:rPr lang="en-US" b="1" dirty="0">
                          <a:solidFill>
                            <a:schemeClr val="dk1"/>
                          </a:solidFill>
                          <a:latin typeface="Calibri"/>
                          <a:ea typeface="Calibri"/>
                          <a:cs typeface="Calibri"/>
                          <a:sym typeface="Calibri"/>
                        </a:rPr>
                        <a:t>partnerships, to improve delivery </a:t>
                      </a:r>
                      <a:r>
                        <a:rPr lang="en-US" dirty="0">
                          <a:solidFill>
                            <a:schemeClr val="dk1"/>
                          </a:solidFill>
                          <a:latin typeface="Calibri"/>
                          <a:ea typeface="Calibri"/>
                          <a:cs typeface="Calibri"/>
                          <a:sym typeface="Calibri"/>
                        </a:rPr>
                        <a:t>to end users from observations through forecasts, services, and scientific assessments</a:t>
                      </a:r>
                      <a:endParaRPr dirty="0"/>
                    </a:p>
                  </a:txBody>
                  <a:tcPr marL="91425" marR="91425" marT="91425" marB="91425">
                    <a:solidFill>
                      <a:srgbClr val="CFE2F3"/>
                    </a:solidFill>
                  </a:tcPr>
                </a:tc>
                <a:tc>
                  <a:txBody>
                    <a:bodyPr/>
                    <a:lstStyle/>
                    <a:p>
                      <a:pPr marL="0" lvl="0" indent="0"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2. Building </a:t>
                      </a:r>
                      <a:r>
                        <a:rPr lang="en-US" b="1" dirty="0">
                          <a:solidFill>
                            <a:schemeClr val="dk1"/>
                          </a:solidFill>
                          <a:latin typeface="Calibri"/>
                          <a:ea typeface="Calibri"/>
                          <a:cs typeface="Calibri"/>
                          <a:sym typeface="Calibri"/>
                        </a:rPr>
                        <a:t>advocacy and visibility </a:t>
                      </a:r>
                      <a:r>
                        <a:rPr lang="en-US" dirty="0">
                          <a:solidFill>
                            <a:schemeClr val="dk1"/>
                          </a:solidFill>
                          <a:latin typeface="Calibri"/>
                          <a:ea typeface="Calibri"/>
                          <a:cs typeface="Calibri"/>
                          <a:sym typeface="Calibri"/>
                        </a:rPr>
                        <a:t>for the sustained observing system with stakeholders, including key users and national funders</a:t>
                      </a:r>
                      <a:endParaRPr dirty="0"/>
                    </a:p>
                  </a:txBody>
                  <a:tcPr marL="91425" marR="91425" marT="91425" marB="91425">
                    <a:solidFill>
                      <a:srgbClr val="CFE2F3"/>
                    </a:solidFill>
                  </a:tcPr>
                </a:tc>
                <a:tc>
                  <a:txBody>
                    <a:bodyPr/>
                    <a:lstStyle/>
                    <a:p>
                      <a:pPr marL="0" lvl="0" indent="0" rtl="0">
                        <a:spcBef>
                          <a:spcPts val="0"/>
                        </a:spcBef>
                        <a:spcAft>
                          <a:spcPts val="0"/>
                        </a:spcAft>
                        <a:buNone/>
                      </a:pPr>
                      <a:r>
                        <a:rPr lang="en-US" dirty="0">
                          <a:solidFill>
                            <a:schemeClr val="dk1"/>
                          </a:solidFill>
                          <a:latin typeface="Calibri"/>
                          <a:ea typeface="Calibri"/>
                          <a:cs typeface="Calibri"/>
                          <a:sym typeface="Calibri"/>
                        </a:rPr>
                        <a:t>3. Regularly </a:t>
                      </a:r>
                      <a:r>
                        <a:rPr lang="en-US" b="1" dirty="0">
                          <a:solidFill>
                            <a:schemeClr val="dk1"/>
                          </a:solidFill>
                          <a:latin typeface="Calibri"/>
                          <a:ea typeface="Calibri"/>
                          <a:cs typeface="Calibri"/>
                          <a:sym typeface="Calibri"/>
                        </a:rPr>
                        <a:t>evaluate</a:t>
                      </a:r>
                      <a:r>
                        <a:rPr lang="en-US" dirty="0">
                          <a:solidFill>
                            <a:schemeClr val="dk1"/>
                          </a:solidFill>
                          <a:latin typeface="Calibri"/>
                          <a:ea typeface="Calibri"/>
                          <a:cs typeface="Calibri"/>
                          <a:sym typeface="Calibri"/>
                        </a:rPr>
                        <a:t> the system to assess fitness-for-purpose</a:t>
                      </a:r>
                      <a:endParaRPr dirty="0"/>
                    </a:p>
                  </a:txBody>
                  <a:tcPr marL="91425" marR="91425" marT="91425" marB="91425">
                    <a:solidFill>
                      <a:srgbClr val="CFE2F3"/>
                    </a:solidFill>
                  </a:tcPr>
                </a:tc>
                <a:tc>
                  <a:txBody>
                    <a:bodyPr/>
                    <a:lstStyle/>
                    <a:p>
                      <a:pPr marL="0" lvl="0" indent="0" rtl="0">
                        <a:spcBef>
                          <a:spcPts val="0"/>
                        </a:spcBef>
                        <a:spcAft>
                          <a:spcPts val="0"/>
                        </a:spcAft>
                        <a:buNone/>
                      </a:pPr>
                      <a:r>
                        <a:rPr lang="en-US" dirty="0">
                          <a:solidFill>
                            <a:schemeClr val="dk1"/>
                          </a:solidFill>
                          <a:latin typeface="Calibri"/>
                          <a:ea typeface="Calibri"/>
                          <a:cs typeface="Calibri"/>
                          <a:sym typeface="Calibri"/>
                        </a:rPr>
                        <a:t>4. Strengthen </a:t>
                      </a:r>
                      <a:r>
                        <a:rPr lang="en-US" b="1" dirty="0">
                          <a:solidFill>
                            <a:schemeClr val="dk1"/>
                          </a:solidFill>
                          <a:latin typeface="Calibri"/>
                          <a:ea typeface="Calibri"/>
                          <a:cs typeface="Calibri"/>
                          <a:sym typeface="Calibri"/>
                        </a:rPr>
                        <a:t>knowledge and exchange around value creation </a:t>
                      </a:r>
                      <a:r>
                        <a:rPr lang="en-US" dirty="0">
                          <a:solidFill>
                            <a:schemeClr val="dk1"/>
                          </a:solidFill>
                          <a:latin typeface="Calibri"/>
                          <a:ea typeface="Calibri"/>
                          <a:cs typeface="Calibri"/>
                          <a:sym typeface="Calibri"/>
                        </a:rPr>
                        <a:t>from ocean observations, empowering local spread of end user applications</a:t>
                      </a:r>
                      <a:endParaRPr dirty="0">
                        <a:solidFill>
                          <a:schemeClr val="dk1"/>
                        </a:solidFill>
                        <a:latin typeface="Calibri"/>
                        <a:ea typeface="Calibri"/>
                        <a:cs typeface="Calibri"/>
                        <a:sym typeface="Calibri"/>
                      </a:endParaRPr>
                    </a:p>
                  </a:txBody>
                  <a:tcPr marL="91425" marR="91425" marT="91425" marB="91425">
                    <a:solidFill>
                      <a:srgbClr val="CFE2F3"/>
                    </a:solidFill>
                  </a:tcPr>
                </a:tc>
                <a:extLst>
                  <a:ext uri="{0D108BD9-81ED-4DB2-BD59-A6C34878D82A}">
                    <a16:rowId xmlns:a16="http://schemas.microsoft.com/office/drawing/2014/main" val="10000"/>
                  </a:ext>
                </a:extLst>
              </a:tr>
            </a:tbl>
          </a:graphicData>
        </a:graphic>
      </p:graphicFrame>
      <p:sp>
        <p:nvSpPr>
          <p:cNvPr id="105" name="Shape 105"/>
          <p:cNvSpPr txBox="1"/>
          <p:nvPr/>
        </p:nvSpPr>
        <p:spPr>
          <a:xfrm>
            <a:off x="5154851" y="2518950"/>
            <a:ext cx="2530500" cy="307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FF"/>
                </a:solidFill>
                <a:effectLst/>
                <a:uLnTx/>
                <a:uFillTx/>
                <a:latin typeface="Calibri"/>
                <a:ea typeface="Calibri"/>
                <a:cs typeface="Calibri"/>
                <a:sym typeface="Calibri"/>
              </a:rPr>
              <a:t>Strategic Objectives</a:t>
            </a:r>
            <a:endParaRPr kumimoji="0" sz="1400" b="1" i="0" u="none" strike="noStrike" kern="0" cap="none" spc="0" normalizeH="0" baseline="0" noProof="0">
              <a:ln>
                <a:noFill/>
              </a:ln>
              <a:solidFill>
                <a:srgbClr val="0000FF"/>
              </a:solidFill>
              <a:effectLst/>
              <a:uLnTx/>
              <a:uFillTx/>
              <a:latin typeface="Arial"/>
              <a:cs typeface="Arial"/>
              <a:sym typeface="Arial"/>
            </a:endParaRPr>
          </a:p>
        </p:txBody>
      </p:sp>
      <p:graphicFrame>
        <p:nvGraphicFramePr>
          <p:cNvPr id="106" name="Shape 106"/>
          <p:cNvGraphicFramePr/>
          <p:nvPr>
            <p:extLst>
              <p:ext uri="{D42A27DB-BD31-4B8C-83A1-F6EECF244321}">
                <p14:modId xmlns:p14="http://schemas.microsoft.com/office/powerpoint/2010/main" val="167368468"/>
              </p:ext>
            </p:extLst>
          </p:nvPr>
        </p:nvGraphicFramePr>
        <p:xfrm>
          <a:off x="497875" y="4283375"/>
          <a:ext cx="11238125" cy="1036290"/>
        </p:xfrm>
        <a:graphic>
          <a:graphicData uri="http://schemas.openxmlformats.org/drawingml/2006/table">
            <a:tbl>
              <a:tblPr>
                <a:noFill/>
              </a:tblPr>
              <a:tblGrid>
                <a:gridCol w="1164425">
                  <a:extLst>
                    <a:ext uri="{9D8B030D-6E8A-4147-A177-3AD203B41FA5}">
                      <a16:colId xmlns:a16="http://schemas.microsoft.com/office/drawing/2014/main" val="20000"/>
                    </a:ext>
                  </a:extLst>
                </a:gridCol>
                <a:gridCol w="3315975">
                  <a:extLst>
                    <a:ext uri="{9D8B030D-6E8A-4147-A177-3AD203B41FA5}">
                      <a16:colId xmlns:a16="http://schemas.microsoft.com/office/drawing/2014/main" val="20001"/>
                    </a:ext>
                  </a:extLst>
                </a:gridCol>
                <a:gridCol w="3035975">
                  <a:extLst>
                    <a:ext uri="{9D8B030D-6E8A-4147-A177-3AD203B41FA5}">
                      <a16:colId xmlns:a16="http://schemas.microsoft.com/office/drawing/2014/main" val="20002"/>
                    </a:ext>
                  </a:extLst>
                </a:gridCol>
                <a:gridCol w="3721750">
                  <a:extLst>
                    <a:ext uri="{9D8B030D-6E8A-4147-A177-3AD203B41FA5}">
                      <a16:colId xmlns:a16="http://schemas.microsoft.com/office/drawing/2014/main" val="20003"/>
                    </a:ext>
                  </a:extLst>
                </a:gridCol>
              </a:tblGrid>
              <a:tr h="381000">
                <a:tc>
                  <a:txBody>
                    <a:bodyPr/>
                    <a:lstStyle/>
                    <a:p>
                      <a:pPr marL="0" lvl="0" indent="0" algn="r" rtl="0">
                        <a:spcBef>
                          <a:spcPts val="0"/>
                        </a:spcBef>
                        <a:spcAft>
                          <a:spcPts val="0"/>
                        </a:spcAft>
                        <a:buClr>
                          <a:schemeClr val="dk1"/>
                        </a:buClr>
                        <a:buFont typeface="Arial"/>
                        <a:buNone/>
                      </a:pPr>
                      <a:r>
                        <a:rPr lang="en-US" i="1" dirty="0">
                          <a:solidFill>
                            <a:schemeClr val="dk1"/>
                          </a:solidFill>
                          <a:latin typeface="Calibri"/>
                          <a:ea typeface="Calibri"/>
                          <a:cs typeface="Calibri"/>
                          <a:sym typeface="Calibri"/>
                        </a:rPr>
                        <a:t>Integration</a:t>
                      </a:r>
                      <a:br>
                        <a:rPr lang="en-US" i="1" dirty="0">
                          <a:solidFill>
                            <a:schemeClr val="dk1"/>
                          </a:solidFill>
                          <a:latin typeface="Calibri"/>
                          <a:ea typeface="Calibri"/>
                          <a:cs typeface="Calibri"/>
                          <a:sym typeface="Calibri"/>
                        </a:rPr>
                      </a:br>
                      <a:r>
                        <a:rPr lang="en-US" i="1" dirty="0">
                          <a:solidFill>
                            <a:schemeClr val="dk1"/>
                          </a:solidFill>
                          <a:latin typeface="Calibri"/>
                          <a:ea typeface="Calibri"/>
                          <a:cs typeface="Calibri"/>
                          <a:sym typeface="Calibri"/>
                        </a:rPr>
                        <a:t>&amp; Delivery</a:t>
                      </a:r>
                      <a:endParaRPr dirty="0"/>
                    </a:p>
                  </a:txBody>
                  <a:tcPr marL="91425" marR="91425" marT="91425" marB="91425"/>
                </a:tc>
                <a:tc>
                  <a:txBody>
                    <a:bodyPr/>
                    <a:lstStyle/>
                    <a:p>
                      <a:pPr marL="0" lvl="0" indent="0" rtl="0">
                        <a:spcBef>
                          <a:spcPts val="0"/>
                        </a:spcBef>
                        <a:spcAft>
                          <a:spcPts val="0"/>
                        </a:spcAft>
                        <a:buClr>
                          <a:schemeClr val="dk1"/>
                        </a:buClr>
                        <a:buFont typeface="Arial"/>
                        <a:buNone/>
                      </a:pPr>
                      <a:r>
                        <a:rPr lang="en-US" dirty="0">
                          <a:solidFill>
                            <a:schemeClr val="dk1"/>
                          </a:solidFill>
                          <a:latin typeface="Calibri"/>
                          <a:ea typeface="Calibri"/>
                          <a:cs typeface="Calibri"/>
                          <a:sym typeface="Calibri"/>
                        </a:rPr>
                        <a:t>5. Provide authoritative </a:t>
                      </a:r>
                      <a:r>
                        <a:rPr lang="en-US" b="1" dirty="0">
                          <a:solidFill>
                            <a:schemeClr val="dk1"/>
                          </a:solidFill>
                          <a:latin typeface="Calibri"/>
                          <a:ea typeface="Calibri"/>
                          <a:cs typeface="Calibri"/>
                          <a:sym typeface="Calibri"/>
                        </a:rPr>
                        <a:t>guidance on implementation </a:t>
                      </a:r>
                      <a:r>
                        <a:rPr lang="en-US" dirty="0">
                          <a:solidFill>
                            <a:schemeClr val="dk1"/>
                          </a:solidFill>
                          <a:latin typeface="Calibri"/>
                          <a:ea typeface="Calibri"/>
                          <a:cs typeface="Calibri"/>
                          <a:sym typeface="Calibri"/>
                        </a:rPr>
                        <a:t>for integrated observing; synthesizing across evolving requirements</a:t>
                      </a:r>
                      <a:endParaRPr dirty="0"/>
                    </a:p>
                  </a:txBody>
                  <a:tcPr marL="91425" marR="91425" marT="91425" marB="91425">
                    <a:solidFill>
                      <a:srgbClr val="FCE5CD"/>
                    </a:solidFill>
                  </a:tcPr>
                </a:tc>
                <a:tc>
                  <a:txBody>
                    <a:bodyPr/>
                    <a:lstStyle/>
                    <a:p>
                      <a:pPr marL="0" lvl="0" indent="0" rtl="0">
                        <a:spcBef>
                          <a:spcPts val="0"/>
                        </a:spcBef>
                        <a:spcAft>
                          <a:spcPts val="0"/>
                        </a:spcAft>
                        <a:buClr>
                          <a:schemeClr val="dk1"/>
                        </a:buClr>
                        <a:buSzPts val="1400"/>
                        <a:buFont typeface="Arial"/>
                        <a:buNone/>
                      </a:pPr>
                      <a:r>
                        <a:rPr lang="en-US" dirty="0">
                          <a:solidFill>
                            <a:schemeClr val="dk1"/>
                          </a:solidFill>
                          <a:latin typeface="Calibri"/>
                          <a:ea typeface="Calibri"/>
                          <a:cs typeface="Calibri"/>
                          <a:sym typeface="Calibri"/>
                        </a:rPr>
                        <a:t>6. Sustain, strengthen and expand </a:t>
                      </a:r>
                      <a:r>
                        <a:rPr lang="en-US" b="1" dirty="0">
                          <a:solidFill>
                            <a:schemeClr val="dk1"/>
                          </a:solidFill>
                          <a:latin typeface="Calibri"/>
                          <a:ea typeface="Calibri"/>
                          <a:cs typeface="Calibri"/>
                          <a:sym typeface="Calibri"/>
                        </a:rPr>
                        <a:t>observations coordination </a:t>
                      </a:r>
                      <a:r>
                        <a:rPr lang="en-US" dirty="0">
                          <a:solidFill>
                            <a:schemeClr val="dk1"/>
                          </a:solidFill>
                          <a:latin typeface="Calibri"/>
                          <a:ea typeface="Calibri"/>
                          <a:cs typeface="Calibri"/>
                          <a:sym typeface="Calibri"/>
                        </a:rPr>
                        <a:t>through GOOS and partner communities</a:t>
                      </a:r>
                      <a:endParaRPr dirty="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dirty="0"/>
                    </a:p>
                  </a:txBody>
                  <a:tcPr marL="91425" marR="91425" marT="91425" marB="91425">
                    <a:solidFill>
                      <a:srgbClr val="FCE5CD"/>
                    </a:solidFill>
                  </a:tcPr>
                </a:tc>
                <a:tc>
                  <a:txBody>
                    <a:bodyPr/>
                    <a:lstStyle/>
                    <a:p>
                      <a:pPr marL="0" lvl="0" indent="0" rtl="0">
                        <a:spcBef>
                          <a:spcPts val="0"/>
                        </a:spcBef>
                        <a:spcAft>
                          <a:spcPts val="0"/>
                        </a:spcAft>
                        <a:buNone/>
                      </a:pPr>
                      <a:r>
                        <a:rPr lang="en-US" dirty="0">
                          <a:solidFill>
                            <a:schemeClr val="dk1"/>
                          </a:solidFill>
                          <a:latin typeface="Calibri"/>
                          <a:ea typeface="Calibri"/>
                          <a:cs typeface="Calibri"/>
                          <a:sym typeface="Calibri"/>
                        </a:rPr>
                        <a:t>7. Ensure GOOS ocean observing </a:t>
                      </a:r>
                      <a:r>
                        <a:rPr lang="en-US" b="1" dirty="0">
                          <a:solidFill>
                            <a:schemeClr val="dk1"/>
                          </a:solidFill>
                          <a:latin typeface="Calibri"/>
                          <a:ea typeface="Calibri"/>
                          <a:cs typeface="Calibri"/>
                          <a:sym typeface="Calibri"/>
                        </a:rPr>
                        <a:t>data and information </a:t>
                      </a:r>
                      <a:r>
                        <a:rPr lang="en-US" dirty="0">
                          <a:solidFill>
                            <a:schemeClr val="dk1"/>
                          </a:solidFill>
                          <a:latin typeface="Calibri"/>
                          <a:ea typeface="Calibri"/>
                          <a:cs typeface="Calibri"/>
                          <a:sym typeface="Calibri"/>
                        </a:rPr>
                        <a:t>are findable, accessible, interoperable, and reusable; with appropriate quality and latency </a:t>
                      </a:r>
                      <a:endParaRPr dirty="0"/>
                    </a:p>
                  </a:txBody>
                  <a:tcPr marL="91425" marR="91425" marT="91425" marB="91425">
                    <a:solidFill>
                      <a:srgbClr val="FCE5CD"/>
                    </a:solidFill>
                  </a:tcPr>
                </a:tc>
                <a:extLst>
                  <a:ext uri="{0D108BD9-81ED-4DB2-BD59-A6C34878D82A}">
                    <a16:rowId xmlns:a16="http://schemas.microsoft.com/office/drawing/2014/main" val="10000"/>
                  </a:ext>
                </a:extLst>
              </a:tr>
            </a:tbl>
          </a:graphicData>
        </a:graphic>
      </p:graphicFrame>
      <p:graphicFrame>
        <p:nvGraphicFramePr>
          <p:cNvPr id="107" name="Shape 107"/>
          <p:cNvGraphicFramePr/>
          <p:nvPr>
            <p:extLst>
              <p:ext uri="{D42A27DB-BD31-4B8C-83A1-F6EECF244321}">
                <p14:modId xmlns:p14="http://schemas.microsoft.com/office/powerpoint/2010/main" val="3434157451"/>
              </p:ext>
            </p:extLst>
          </p:nvPr>
        </p:nvGraphicFramePr>
        <p:xfrm>
          <a:off x="497863" y="5384350"/>
          <a:ext cx="11238125" cy="1036290"/>
        </p:xfrm>
        <a:graphic>
          <a:graphicData uri="http://schemas.openxmlformats.org/drawingml/2006/table">
            <a:tbl>
              <a:tblPr>
                <a:noFill/>
              </a:tblPr>
              <a:tblGrid>
                <a:gridCol w="1164425">
                  <a:extLst>
                    <a:ext uri="{9D8B030D-6E8A-4147-A177-3AD203B41FA5}">
                      <a16:colId xmlns:a16="http://schemas.microsoft.com/office/drawing/2014/main" val="20000"/>
                    </a:ext>
                  </a:extLst>
                </a:gridCol>
                <a:gridCol w="2262125">
                  <a:extLst>
                    <a:ext uri="{9D8B030D-6E8A-4147-A177-3AD203B41FA5}">
                      <a16:colId xmlns:a16="http://schemas.microsoft.com/office/drawing/2014/main" val="20001"/>
                    </a:ext>
                  </a:extLst>
                </a:gridCol>
                <a:gridCol w="2188325">
                  <a:extLst>
                    <a:ext uri="{9D8B030D-6E8A-4147-A177-3AD203B41FA5}">
                      <a16:colId xmlns:a16="http://schemas.microsoft.com/office/drawing/2014/main" val="20002"/>
                    </a:ext>
                  </a:extLst>
                </a:gridCol>
                <a:gridCol w="2349900">
                  <a:extLst>
                    <a:ext uri="{9D8B030D-6E8A-4147-A177-3AD203B41FA5}">
                      <a16:colId xmlns:a16="http://schemas.microsoft.com/office/drawing/2014/main" val="20003"/>
                    </a:ext>
                  </a:extLst>
                </a:gridCol>
                <a:gridCol w="3273350">
                  <a:extLst>
                    <a:ext uri="{9D8B030D-6E8A-4147-A177-3AD203B41FA5}">
                      <a16:colId xmlns:a16="http://schemas.microsoft.com/office/drawing/2014/main" val="20004"/>
                    </a:ext>
                  </a:extLst>
                </a:gridCol>
              </a:tblGrid>
              <a:tr h="381000">
                <a:tc>
                  <a:txBody>
                    <a:bodyPr/>
                    <a:lstStyle/>
                    <a:p>
                      <a:pPr marL="0" lvl="0" indent="0" algn="r" rtl="0">
                        <a:spcBef>
                          <a:spcPts val="0"/>
                        </a:spcBef>
                        <a:spcAft>
                          <a:spcPts val="0"/>
                        </a:spcAft>
                        <a:buClr>
                          <a:schemeClr val="dk1"/>
                        </a:buClr>
                        <a:buFont typeface="Arial"/>
                        <a:buNone/>
                      </a:pPr>
                      <a:r>
                        <a:rPr lang="en-US" i="1">
                          <a:solidFill>
                            <a:schemeClr val="dk1"/>
                          </a:solidFill>
                          <a:latin typeface="Calibri"/>
                          <a:ea typeface="Calibri"/>
                          <a:cs typeface="Calibri"/>
                          <a:sym typeface="Calibri"/>
                        </a:rPr>
                        <a:t>Building for </a:t>
                      </a:r>
                      <a:endParaRPr i="1">
                        <a:solidFill>
                          <a:schemeClr val="dk1"/>
                        </a:solidFill>
                        <a:latin typeface="Calibri"/>
                        <a:ea typeface="Calibri"/>
                        <a:cs typeface="Calibri"/>
                        <a:sym typeface="Calibri"/>
                      </a:endParaRPr>
                    </a:p>
                    <a:p>
                      <a:pPr marL="0" lvl="0" indent="0" algn="r" rtl="0">
                        <a:spcBef>
                          <a:spcPts val="0"/>
                        </a:spcBef>
                        <a:spcAft>
                          <a:spcPts val="0"/>
                        </a:spcAft>
                        <a:buClr>
                          <a:schemeClr val="dk1"/>
                        </a:buClr>
                        <a:buFont typeface="Arial"/>
                        <a:buNone/>
                      </a:pPr>
                      <a:r>
                        <a:rPr lang="en-US" i="1">
                          <a:solidFill>
                            <a:schemeClr val="dk1"/>
                          </a:solidFill>
                          <a:latin typeface="Calibri"/>
                          <a:ea typeface="Calibri"/>
                          <a:cs typeface="Calibri"/>
                          <a:sym typeface="Calibri"/>
                        </a:rPr>
                        <a:t>the future</a:t>
                      </a:r>
                      <a:endParaRPr/>
                    </a:p>
                  </a:txBody>
                  <a:tcPr marL="91425" marR="91425" marT="91425" marB="91425"/>
                </a:tc>
                <a:tc>
                  <a:txBody>
                    <a:bodyPr/>
                    <a:lstStyle/>
                    <a:p>
                      <a:pPr marL="0" lvl="0" indent="0"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8. Support </a:t>
                      </a:r>
                      <a:r>
                        <a:rPr lang="en-US" b="1" dirty="0">
                          <a:solidFill>
                            <a:schemeClr val="dk1"/>
                          </a:solidFill>
                          <a:latin typeface="Calibri"/>
                          <a:ea typeface="Calibri"/>
                          <a:cs typeface="Calibri"/>
                          <a:sym typeface="Calibri"/>
                        </a:rPr>
                        <a:t>innovation in observing technologies and networks</a:t>
                      </a:r>
                      <a:endParaRPr b="1" dirty="0"/>
                    </a:p>
                  </a:txBody>
                  <a:tcPr marL="91425" marR="91425" marT="91425" marB="91425">
                    <a:solidFill>
                      <a:srgbClr val="D9EAD3"/>
                    </a:solidFill>
                  </a:tcPr>
                </a:tc>
                <a:tc>
                  <a:txBody>
                    <a:bodyPr/>
                    <a:lstStyle/>
                    <a:p>
                      <a:pPr marL="0" lvl="0" indent="0"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9. </a:t>
                      </a:r>
                      <a:r>
                        <a:rPr lang="en-US" b="1" dirty="0">
                          <a:solidFill>
                            <a:schemeClr val="dk1"/>
                          </a:solidFill>
                          <a:latin typeface="Calibri"/>
                          <a:ea typeface="Calibri"/>
                          <a:cs typeface="Calibri"/>
                          <a:sym typeface="Calibri"/>
                        </a:rPr>
                        <a:t>Develop capacity </a:t>
                      </a:r>
                      <a:r>
                        <a:rPr lang="en-US" dirty="0">
                          <a:solidFill>
                            <a:schemeClr val="dk1"/>
                          </a:solidFill>
                          <a:latin typeface="Calibri"/>
                          <a:ea typeface="Calibri"/>
                          <a:cs typeface="Calibri"/>
                          <a:sym typeface="Calibri"/>
                        </a:rPr>
                        <a:t>to ensure broader participation in and benefit from GOOS</a:t>
                      </a:r>
                      <a:endParaRPr dirty="0"/>
                    </a:p>
                  </a:txBody>
                  <a:tcPr marL="91425" marR="91425" marT="91425" marB="91425">
                    <a:solidFill>
                      <a:srgbClr val="D9EAD3"/>
                    </a:solidFill>
                  </a:tcPr>
                </a:tc>
                <a:tc>
                  <a:txBody>
                    <a:bodyPr/>
                    <a:lstStyle/>
                    <a:p>
                      <a:pPr marL="0" lvl="0" indent="0" rtl="0">
                        <a:spcBef>
                          <a:spcPts val="0"/>
                        </a:spcBef>
                        <a:spcAft>
                          <a:spcPts val="0"/>
                        </a:spcAft>
                        <a:buClr>
                          <a:schemeClr val="dk1"/>
                        </a:buClr>
                        <a:buFont typeface="Arial"/>
                        <a:buNone/>
                      </a:pPr>
                      <a:r>
                        <a:rPr lang="en-US" dirty="0">
                          <a:solidFill>
                            <a:schemeClr val="dk1"/>
                          </a:solidFill>
                          <a:latin typeface="Calibri"/>
                          <a:ea typeface="Calibri"/>
                          <a:cs typeface="Calibri"/>
                          <a:sym typeface="Calibri"/>
                        </a:rPr>
                        <a:t>10. Extend systematic observations to measure </a:t>
                      </a:r>
                      <a:r>
                        <a:rPr lang="en-US" b="1" dirty="0">
                          <a:solidFill>
                            <a:schemeClr val="dk1"/>
                          </a:solidFill>
                          <a:latin typeface="Calibri"/>
                          <a:ea typeface="Calibri"/>
                          <a:cs typeface="Calibri"/>
                          <a:sym typeface="Calibri"/>
                        </a:rPr>
                        <a:t>human pressures </a:t>
                      </a:r>
                      <a:r>
                        <a:rPr lang="en-US" dirty="0">
                          <a:solidFill>
                            <a:schemeClr val="dk1"/>
                          </a:solidFill>
                          <a:latin typeface="Calibri"/>
                          <a:ea typeface="Calibri"/>
                          <a:cs typeface="Calibri"/>
                          <a:sym typeface="Calibri"/>
                        </a:rPr>
                        <a:t>on the ocean</a:t>
                      </a:r>
                      <a:endParaRPr dirty="0"/>
                    </a:p>
                  </a:txBody>
                  <a:tcPr marL="91425" marR="91425" marT="91425" marB="91425">
                    <a:solidFill>
                      <a:srgbClr val="D9EAD3"/>
                    </a:solidFill>
                  </a:tcPr>
                </a:tc>
                <a:tc>
                  <a:txBody>
                    <a:bodyPr/>
                    <a:lstStyle/>
                    <a:p>
                      <a:pPr marL="0" lvl="0" indent="0" rtl="0">
                        <a:spcBef>
                          <a:spcPts val="0"/>
                        </a:spcBef>
                        <a:spcAft>
                          <a:spcPts val="0"/>
                        </a:spcAft>
                        <a:buClr>
                          <a:schemeClr val="dk1"/>
                        </a:buClr>
                        <a:buFont typeface="Arial"/>
                        <a:buNone/>
                      </a:pPr>
                      <a:r>
                        <a:rPr lang="en-US" dirty="0">
                          <a:solidFill>
                            <a:schemeClr val="dk1"/>
                          </a:solidFill>
                          <a:latin typeface="Calibri"/>
                          <a:ea typeface="Calibri"/>
                          <a:cs typeface="Calibri"/>
                          <a:sym typeface="Calibri"/>
                        </a:rPr>
                        <a:t>11. Play a leading role in establishing </a:t>
                      </a:r>
                      <a:r>
                        <a:rPr lang="en-US" b="1" dirty="0">
                          <a:solidFill>
                            <a:schemeClr val="dk1"/>
                          </a:solidFill>
                          <a:latin typeface="Calibri"/>
                          <a:ea typeface="Calibri"/>
                          <a:cs typeface="Calibri"/>
                          <a:sym typeface="Calibri"/>
                        </a:rPr>
                        <a:t>effective governance </a:t>
                      </a:r>
                      <a:r>
                        <a:rPr lang="en-US" dirty="0">
                          <a:solidFill>
                            <a:schemeClr val="dk1"/>
                          </a:solidFill>
                          <a:latin typeface="Calibri"/>
                          <a:ea typeface="Calibri"/>
                          <a:cs typeface="Calibri"/>
                          <a:sym typeface="Calibri"/>
                        </a:rPr>
                        <a:t>for global in situ and satellite observing, together with partners and stakeholders</a:t>
                      </a:r>
                      <a:endParaRPr dirty="0"/>
                    </a:p>
                  </a:txBody>
                  <a:tcPr marL="91425" marR="91425" marT="91425" marB="91425">
                    <a:solidFill>
                      <a:srgbClr val="D9EAD3"/>
                    </a:solidFill>
                  </a:tcPr>
                </a:tc>
                <a:extLst>
                  <a:ext uri="{0D108BD9-81ED-4DB2-BD59-A6C34878D82A}">
                    <a16:rowId xmlns:a16="http://schemas.microsoft.com/office/drawing/2014/main" val="10000"/>
                  </a:ext>
                </a:extLst>
              </a:tr>
            </a:tbl>
          </a:graphicData>
        </a:graphic>
      </p:graphicFrame>
      <p:sp>
        <p:nvSpPr>
          <p:cNvPr id="108" name="Shape 108"/>
          <p:cNvSpPr txBox="1"/>
          <p:nvPr/>
        </p:nvSpPr>
        <p:spPr>
          <a:xfrm>
            <a:off x="1662300" y="2104214"/>
            <a:ext cx="10123200" cy="307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Climate • Operational services • Marine ecosystem health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Shape 109"/>
          <p:cNvSpPr txBox="1"/>
          <p:nvPr/>
        </p:nvSpPr>
        <p:spPr>
          <a:xfrm>
            <a:off x="551450" y="2104238"/>
            <a:ext cx="1008600" cy="3078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FF"/>
                </a:solidFill>
                <a:effectLst/>
                <a:uLnTx/>
                <a:uFillTx/>
                <a:latin typeface="Calibri"/>
                <a:ea typeface="Calibri"/>
                <a:cs typeface="Calibri"/>
                <a:sym typeface="Calibri"/>
              </a:rPr>
              <a:t>For</a:t>
            </a:r>
            <a:endParaRPr kumimoji="0" sz="1400" b="1" i="0" u="none" strike="noStrike" kern="0" cap="none" spc="0" normalizeH="0" baseline="0" noProof="0">
              <a:ln>
                <a:noFill/>
              </a:ln>
              <a:solidFill>
                <a:srgbClr val="0000FF"/>
              </a:solidFill>
              <a:effectLst/>
              <a:uLnTx/>
              <a:uFillTx/>
              <a:latin typeface="Arial"/>
              <a:cs typeface="Arial"/>
              <a:sym typeface="Arial"/>
            </a:endParaRPr>
          </a:p>
        </p:txBody>
      </p:sp>
      <p:sp>
        <p:nvSpPr>
          <p:cNvPr id="2" name="TextBox 1">
            <a:extLst>
              <a:ext uri="{FF2B5EF4-FFF2-40B4-BE49-F238E27FC236}">
                <a16:creationId xmlns:a16="http://schemas.microsoft.com/office/drawing/2014/main" id="{2367A7A5-6C8F-6848-8DF7-2EC06D84E6D5}"/>
              </a:ext>
            </a:extLst>
          </p:cNvPr>
          <p:cNvSpPr txBox="1"/>
          <p:nvPr/>
        </p:nvSpPr>
        <p:spPr>
          <a:xfrm>
            <a:off x="5609622" y="271259"/>
            <a:ext cx="1620957" cy="369332"/>
          </a:xfrm>
          <a:prstGeom prst="rect">
            <a:avLst/>
          </a:prstGeom>
          <a:noFill/>
        </p:spPr>
        <p:txBody>
          <a:bodyPr wrap="none" rtlCol="0">
            <a:spAutoFit/>
          </a:bodyPr>
          <a:lstStyle/>
          <a:p>
            <a:r>
              <a:rPr lang="en-US" dirty="0"/>
              <a:t>Strategy 2030</a:t>
            </a:r>
          </a:p>
        </p:txBody>
      </p:sp>
      <p:sp>
        <p:nvSpPr>
          <p:cNvPr id="3" name="TextBox 2">
            <a:extLst>
              <a:ext uri="{FF2B5EF4-FFF2-40B4-BE49-F238E27FC236}">
                <a16:creationId xmlns:a16="http://schemas.microsoft.com/office/drawing/2014/main" id="{5C5BD777-713C-6342-9253-04DD9A8AD87F}"/>
              </a:ext>
            </a:extLst>
          </p:cNvPr>
          <p:cNvSpPr txBox="1"/>
          <p:nvPr/>
        </p:nvSpPr>
        <p:spPr>
          <a:xfrm>
            <a:off x="13544550" y="22002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14588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751913" y="3161771"/>
            <a:ext cx="4155499" cy="152750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a:solidFill>
                  <a:schemeClr val="bg1"/>
                </a:solidFill>
                <a:latin typeface="+mn-lt"/>
              </a:rPr>
              <a:t>A global </a:t>
            </a:r>
            <a:r>
              <a:rPr lang="fr-FR" sz="2400" b="1" dirty="0" err="1">
                <a:solidFill>
                  <a:schemeClr val="bg1"/>
                </a:solidFill>
                <a:latin typeface="+mn-lt"/>
              </a:rPr>
              <a:t>framework</a:t>
            </a:r>
            <a:r>
              <a:rPr lang="fr-FR" sz="2400" b="1" dirty="0">
                <a:solidFill>
                  <a:schemeClr val="bg1"/>
                </a:solidFill>
                <a:latin typeface="+mn-lt"/>
              </a:rPr>
              <a:t> </a:t>
            </a:r>
            <a:r>
              <a:rPr lang="fr-FR" sz="2400" b="1" dirty="0" err="1">
                <a:solidFill>
                  <a:schemeClr val="bg1"/>
                </a:solidFill>
                <a:latin typeface="+mn-lt"/>
              </a:rPr>
              <a:t>that</a:t>
            </a:r>
            <a:r>
              <a:rPr lang="fr-FR" sz="2400" b="1" dirty="0">
                <a:solidFill>
                  <a:schemeClr val="bg1"/>
                </a:solidFill>
                <a:latin typeface="+mn-lt"/>
              </a:rPr>
              <a:t> </a:t>
            </a:r>
            <a:r>
              <a:rPr lang="fr-FR" sz="2400" b="1" dirty="0" err="1">
                <a:solidFill>
                  <a:schemeClr val="bg1"/>
                </a:solidFill>
                <a:latin typeface="+mn-lt"/>
              </a:rPr>
              <a:t>will</a:t>
            </a:r>
            <a:r>
              <a:rPr lang="fr-FR" sz="2400" b="1" dirty="0">
                <a:solidFill>
                  <a:schemeClr val="bg1"/>
                </a:solidFill>
                <a:latin typeface="+mn-lt"/>
              </a:rPr>
              <a:t> </a:t>
            </a:r>
            <a:r>
              <a:rPr lang="fr-FR" sz="2400" b="1" dirty="0" err="1">
                <a:solidFill>
                  <a:schemeClr val="bg1"/>
                </a:solidFill>
                <a:latin typeface="+mn-lt"/>
              </a:rPr>
              <a:t>ensure</a:t>
            </a:r>
            <a:r>
              <a:rPr lang="fr-FR" sz="2400" b="1" dirty="0">
                <a:solidFill>
                  <a:schemeClr val="bg1"/>
                </a:solidFill>
                <a:latin typeface="+mn-lt"/>
              </a:rPr>
              <a:t> </a:t>
            </a:r>
            <a:r>
              <a:rPr lang="fr-FR" sz="2400" b="1" dirty="0" err="1">
                <a:solidFill>
                  <a:schemeClr val="bg1"/>
                </a:solidFill>
                <a:latin typeface="+mn-lt"/>
              </a:rPr>
              <a:t>Ocean</a:t>
            </a:r>
            <a:r>
              <a:rPr lang="fr-FR" sz="2400" b="1" dirty="0">
                <a:solidFill>
                  <a:schemeClr val="bg1"/>
                </a:solidFill>
                <a:latin typeface="+mn-lt"/>
              </a:rPr>
              <a:t> Science</a:t>
            </a:r>
          </a:p>
          <a:p>
            <a:r>
              <a:rPr lang="fr-FR" sz="2400" b="1" dirty="0" err="1">
                <a:solidFill>
                  <a:schemeClr val="bg1"/>
                </a:solidFill>
                <a:latin typeface="+mn-lt"/>
              </a:rPr>
              <a:t>can</a:t>
            </a:r>
            <a:r>
              <a:rPr lang="fr-FR" sz="2400" b="1" dirty="0">
                <a:solidFill>
                  <a:schemeClr val="bg1"/>
                </a:solidFill>
                <a:latin typeface="+mn-lt"/>
              </a:rPr>
              <a:t> help </a:t>
            </a:r>
            <a:r>
              <a:rPr lang="fr-FR" sz="2400" b="1" dirty="0" err="1">
                <a:solidFill>
                  <a:schemeClr val="bg1"/>
                </a:solidFill>
                <a:latin typeface="+mn-lt"/>
              </a:rPr>
              <a:t>governments</a:t>
            </a:r>
            <a:r>
              <a:rPr lang="fr-FR" sz="2400" b="1" dirty="0">
                <a:solidFill>
                  <a:schemeClr val="bg1"/>
                </a:solidFill>
                <a:latin typeface="+mn-lt"/>
              </a:rPr>
              <a:t> </a:t>
            </a:r>
          </a:p>
          <a:p>
            <a:r>
              <a:rPr lang="fr-FR" sz="2400" b="1" dirty="0">
                <a:solidFill>
                  <a:schemeClr val="bg1"/>
                </a:solidFill>
                <a:latin typeface="+mn-lt"/>
              </a:rPr>
              <a:t>and </a:t>
            </a:r>
            <a:r>
              <a:rPr lang="fr-FR" sz="2400" b="1" dirty="0" err="1">
                <a:solidFill>
                  <a:schemeClr val="bg1"/>
                </a:solidFill>
                <a:latin typeface="+mn-lt"/>
              </a:rPr>
              <a:t>societies</a:t>
            </a:r>
            <a:r>
              <a:rPr lang="fr-FR" sz="2400" b="1" dirty="0">
                <a:solidFill>
                  <a:schemeClr val="bg1"/>
                </a:solidFill>
                <a:latin typeface="+mn-lt"/>
              </a:rPr>
              <a:t> </a:t>
            </a:r>
            <a:r>
              <a:rPr lang="fr-FR" sz="2400" b="1" dirty="0" err="1">
                <a:solidFill>
                  <a:schemeClr val="bg1"/>
                </a:solidFill>
                <a:latin typeface="+mn-lt"/>
              </a:rPr>
              <a:t>achieve</a:t>
            </a:r>
            <a:r>
              <a:rPr lang="fr-FR" sz="2400" b="1" dirty="0">
                <a:solidFill>
                  <a:schemeClr val="bg1"/>
                </a:solidFill>
                <a:latin typeface="+mn-lt"/>
              </a:rPr>
              <a:t> </a:t>
            </a:r>
          </a:p>
          <a:p>
            <a:r>
              <a:rPr lang="fr-FR" sz="2400" b="1" dirty="0">
                <a:solidFill>
                  <a:schemeClr val="bg1"/>
                </a:solidFill>
                <a:latin typeface="+mn-lt"/>
              </a:rPr>
              <a:t>the major goals of </a:t>
            </a:r>
          </a:p>
          <a:p>
            <a:r>
              <a:rPr lang="fr-FR" sz="2400" b="1" dirty="0" err="1">
                <a:solidFill>
                  <a:schemeClr val="bg1"/>
                </a:solidFill>
                <a:latin typeface="+mn-lt"/>
              </a:rPr>
              <a:t>our</a:t>
            </a:r>
            <a:r>
              <a:rPr lang="fr-FR" sz="2400" b="1" dirty="0">
                <a:solidFill>
                  <a:schemeClr val="bg1"/>
                </a:solidFill>
                <a:latin typeface="+mn-lt"/>
              </a:rPr>
              <a:t> </a:t>
            </a:r>
            <a:r>
              <a:rPr lang="fr-FR" sz="2400" b="1" dirty="0" err="1">
                <a:solidFill>
                  <a:schemeClr val="bg1"/>
                </a:solidFill>
                <a:latin typeface="+mn-lt"/>
              </a:rPr>
              <a:t>generation</a:t>
            </a:r>
            <a:endParaRPr lang="fr-FR" sz="2400" b="1" dirty="0">
              <a:latin typeface="+mn-lt"/>
            </a:endParaRPr>
          </a:p>
        </p:txBody>
      </p:sp>
      <p:grpSp>
        <p:nvGrpSpPr>
          <p:cNvPr id="21" name="Group 20"/>
          <p:cNvGrpSpPr/>
          <p:nvPr/>
        </p:nvGrpSpPr>
        <p:grpSpPr>
          <a:xfrm>
            <a:off x="4733769" y="569927"/>
            <a:ext cx="7485252" cy="1832937"/>
            <a:chOff x="-1202112" y="3641858"/>
            <a:chExt cx="7751855" cy="1411882"/>
          </a:xfrm>
        </p:grpSpPr>
        <p:sp>
          <p:nvSpPr>
            <p:cNvPr id="16" name="Rectangle 15"/>
            <p:cNvSpPr/>
            <p:nvPr/>
          </p:nvSpPr>
          <p:spPr>
            <a:xfrm>
              <a:off x="1528327" y="4439508"/>
              <a:ext cx="5021416" cy="308198"/>
            </a:xfrm>
            <a:prstGeom prst="rect">
              <a:avLst/>
            </a:prstGeom>
            <a:noFill/>
          </p:spPr>
          <p:txBody>
            <a:bodyPr wrap="square" lIns="91440" tIns="45720" rIns="91440" bIns="45720">
              <a:spAutoFit/>
            </a:bodyPr>
            <a:lstStyle/>
            <a:p>
              <a:pPr algn="ct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Disaster</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Risk</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Reduction</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SENDAI Framework</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p:cNvSpPr/>
            <p:nvPr/>
          </p:nvSpPr>
          <p:spPr>
            <a:xfrm>
              <a:off x="-909059" y="3641858"/>
              <a:ext cx="5592821" cy="308198"/>
            </a:xfrm>
            <a:prstGeom prst="rect">
              <a:avLst/>
            </a:prstGeom>
            <a:noFill/>
          </p:spPr>
          <p:txBody>
            <a:bodyPr wrap="square" lIns="91440" tIns="45720" rIns="91440" bIns="45720">
              <a:spAutoFit/>
            </a:bodyPr>
            <a:lstStyle/>
            <a:p>
              <a:pPr algn="ct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Biological</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Diversity</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Aîchi</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Biological</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targets</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(CBD)</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p:cNvSpPr/>
            <p:nvPr/>
          </p:nvSpPr>
          <p:spPr>
            <a:xfrm>
              <a:off x="-1202112" y="4147722"/>
              <a:ext cx="5021416" cy="308198"/>
            </a:xfrm>
            <a:prstGeom prst="rect">
              <a:avLst/>
            </a:prstGeom>
            <a:noFill/>
          </p:spPr>
          <p:txBody>
            <a:bodyPr wrap="square" lIns="91440" tIns="45720" rIns="91440" bIns="45720">
              <a:spAutoFit/>
            </a:bodyPr>
            <a:lstStyle/>
            <a:p>
              <a:pPr algn="ct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SIDS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Action</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(SAMOA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Pathway</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9" name="Rectangle 18"/>
            <p:cNvSpPr/>
            <p:nvPr/>
          </p:nvSpPr>
          <p:spPr>
            <a:xfrm>
              <a:off x="-206319" y="4745542"/>
              <a:ext cx="5021416" cy="308198"/>
            </a:xfrm>
            <a:prstGeom prst="rect">
              <a:avLst/>
            </a:prstGeom>
            <a:noFill/>
          </p:spPr>
          <p:txBody>
            <a:bodyPr wrap="square" lIns="91440" tIns="45720" rIns="91440" bIns="45720">
              <a:spAutoFit/>
            </a:bodyPr>
            <a:lstStyle/>
            <a:p>
              <a:pPr algn="ct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Climate</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Change</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/Paris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Agreement</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(UNFCCC)</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0" name="Rectangle 19"/>
            <p:cNvSpPr/>
            <p:nvPr/>
          </p:nvSpPr>
          <p:spPr>
            <a:xfrm>
              <a:off x="1297736" y="3857943"/>
              <a:ext cx="5021416" cy="308198"/>
            </a:xfrm>
            <a:prstGeom prst="rect">
              <a:avLst/>
            </a:prstGeom>
            <a:noFill/>
          </p:spPr>
          <p:txBody>
            <a:bodyPr wrap="square" lIns="91440" tIns="45720" rIns="91440" bIns="45720">
              <a:spAutoFit/>
            </a:bodyPr>
            <a:lstStyle/>
            <a:p>
              <a:pPr algn="ct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Law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of</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the</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2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Sea</a:t>
              </a:r>
              <a:r>
                <a:rPr lang="pt-B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(UNCLOS + BBNJ + UNFSA)</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15" name="Rounded Rectangle 7">
            <a:extLst>
              <a:ext uri="{FF2B5EF4-FFF2-40B4-BE49-F238E27FC236}">
                <a16:creationId xmlns:a16="http://schemas.microsoft.com/office/drawing/2014/main" id="{B90A9958-C680-1448-BA47-B6FBEC3A5E77}"/>
              </a:ext>
            </a:extLst>
          </p:cNvPr>
          <p:cNvSpPr/>
          <p:nvPr/>
        </p:nvSpPr>
        <p:spPr>
          <a:xfrm>
            <a:off x="91802" y="71079"/>
            <a:ext cx="863067" cy="863067"/>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22" name="Picture 21" descr="Screen Shot 2017-04-20 at 14.33.40.png">
            <a:extLst>
              <a:ext uri="{FF2B5EF4-FFF2-40B4-BE49-F238E27FC236}">
                <a16:creationId xmlns:a16="http://schemas.microsoft.com/office/drawing/2014/main" id="{B5D39411-D31C-644D-9132-D7A94BBEA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5702" y="3081697"/>
            <a:ext cx="4699143" cy="4187765"/>
          </a:xfrm>
          <a:prstGeom prst="rect">
            <a:avLst/>
          </a:prstGeom>
        </p:spPr>
      </p:pic>
      <p:sp>
        <p:nvSpPr>
          <p:cNvPr id="3" name="TextBox 2"/>
          <p:cNvSpPr txBox="1"/>
          <p:nvPr/>
        </p:nvSpPr>
        <p:spPr>
          <a:xfrm>
            <a:off x="944383" y="418889"/>
            <a:ext cx="3876721" cy="1692771"/>
          </a:xfrm>
          <a:prstGeom prst="rect">
            <a:avLst/>
          </a:prstGeom>
          <a:noFill/>
        </p:spPr>
        <p:txBody>
          <a:bodyPr wrap="square" rtlCol="0">
            <a:spAutoFit/>
          </a:bodyPr>
          <a:lstStyle/>
          <a:p>
            <a:r>
              <a:rPr lang="fr-FR" sz="2000" b="1" dirty="0">
                <a:solidFill>
                  <a:schemeClr val="bg1"/>
                </a:solidFill>
              </a:rPr>
              <a:t>On 5 </a:t>
            </a:r>
            <a:r>
              <a:rPr lang="fr-FR" sz="2000" b="1" dirty="0" err="1">
                <a:solidFill>
                  <a:schemeClr val="bg1"/>
                </a:solidFill>
              </a:rPr>
              <a:t>December</a:t>
            </a:r>
            <a:r>
              <a:rPr lang="fr-FR" sz="2000" b="1" dirty="0">
                <a:solidFill>
                  <a:schemeClr val="bg1"/>
                </a:solidFill>
              </a:rPr>
              <a:t> 2017, the </a:t>
            </a:r>
            <a:r>
              <a:rPr lang="fr-FR" sz="2000" b="1" dirty="0">
                <a:solidFill>
                  <a:srgbClr val="92D050"/>
                </a:solidFill>
              </a:rPr>
              <a:t>UN General </a:t>
            </a:r>
            <a:r>
              <a:rPr lang="fr-FR" sz="2000" b="1" dirty="0" err="1">
                <a:solidFill>
                  <a:srgbClr val="92D050"/>
                </a:solidFill>
              </a:rPr>
              <a:t>Assembly</a:t>
            </a:r>
            <a:r>
              <a:rPr lang="fr-FR" sz="2000" b="1" dirty="0">
                <a:solidFill>
                  <a:srgbClr val="92D050"/>
                </a:solidFill>
              </a:rPr>
              <a:t> </a:t>
            </a:r>
            <a:r>
              <a:rPr lang="fr-FR" sz="2000" b="1" dirty="0" err="1">
                <a:solidFill>
                  <a:srgbClr val="92D050"/>
                </a:solidFill>
              </a:rPr>
              <a:t>proclaimed</a:t>
            </a:r>
            <a:r>
              <a:rPr lang="fr-FR" sz="2000" b="1" dirty="0">
                <a:solidFill>
                  <a:srgbClr val="92D050"/>
                </a:solidFill>
              </a:rPr>
              <a:t> the </a:t>
            </a:r>
            <a:r>
              <a:rPr lang="fr-FR" sz="2000" b="1" dirty="0" err="1">
                <a:solidFill>
                  <a:srgbClr val="92D050"/>
                </a:solidFill>
              </a:rPr>
              <a:t>Decade</a:t>
            </a:r>
            <a:r>
              <a:rPr lang="fr-FR" sz="2000" b="1" dirty="0">
                <a:solidFill>
                  <a:srgbClr val="92D050"/>
                </a:solidFill>
              </a:rPr>
              <a:t> (2021-2030) </a:t>
            </a:r>
            <a:r>
              <a:rPr lang="fr-FR" sz="2000" b="1" dirty="0">
                <a:solidFill>
                  <a:schemeClr val="bg1"/>
                </a:solidFill>
              </a:rPr>
              <a:t>of </a:t>
            </a:r>
            <a:r>
              <a:rPr lang="fr-FR" sz="2000" b="1" dirty="0" err="1">
                <a:solidFill>
                  <a:schemeClr val="bg1"/>
                </a:solidFill>
              </a:rPr>
              <a:t>Ocean</a:t>
            </a:r>
            <a:r>
              <a:rPr lang="fr-FR" sz="2000" b="1" dirty="0">
                <a:solidFill>
                  <a:schemeClr val="bg1"/>
                </a:solidFill>
              </a:rPr>
              <a:t> Science for </a:t>
            </a:r>
            <a:r>
              <a:rPr lang="fr-FR" sz="2000" b="1" dirty="0" err="1">
                <a:solidFill>
                  <a:schemeClr val="bg1"/>
                </a:solidFill>
              </a:rPr>
              <a:t>Sustainable</a:t>
            </a:r>
            <a:r>
              <a:rPr lang="fr-FR" sz="2000" b="1" dirty="0">
                <a:solidFill>
                  <a:schemeClr val="bg1"/>
                </a:solidFill>
              </a:rPr>
              <a:t> </a:t>
            </a:r>
            <a:r>
              <a:rPr lang="fr-FR" sz="2000" b="1" dirty="0" err="1">
                <a:solidFill>
                  <a:schemeClr val="bg1"/>
                </a:solidFill>
              </a:rPr>
              <a:t>Development</a:t>
            </a:r>
            <a:r>
              <a:rPr lang="fr-FR" sz="2400" b="1" dirty="0">
                <a:solidFill>
                  <a:schemeClr val="bg1"/>
                </a:solidFill>
              </a:rPr>
              <a:t> </a:t>
            </a:r>
            <a:r>
              <a:rPr lang="fr-FR" sz="1600" b="1" dirty="0">
                <a:solidFill>
                  <a:srgbClr val="92D050"/>
                </a:solidFill>
              </a:rPr>
              <a:t>(</a:t>
            </a:r>
            <a:r>
              <a:rPr lang="fr-FR" sz="1600" b="1" dirty="0" err="1">
                <a:solidFill>
                  <a:srgbClr val="92D050"/>
                </a:solidFill>
              </a:rPr>
              <a:t>Resolution</a:t>
            </a:r>
            <a:r>
              <a:rPr lang="fr-FR" sz="1600" b="1" dirty="0">
                <a:solidFill>
                  <a:srgbClr val="92D050"/>
                </a:solidFill>
              </a:rPr>
              <a:t> A/72/L.18)</a:t>
            </a:r>
          </a:p>
        </p:txBody>
      </p:sp>
      <p:sp>
        <p:nvSpPr>
          <p:cNvPr id="4" name="TextBox 3"/>
          <p:cNvSpPr txBox="1"/>
          <p:nvPr/>
        </p:nvSpPr>
        <p:spPr>
          <a:xfrm>
            <a:off x="6649700" y="2512037"/>
            <a:ext cx="4699143" cy="369332"/>
          </a:xfrm>
          <a:prstGeom prst="rect">
            <a:avLst/>
          </a:prstGeom>
          <a:noFill/>
        </p:spPr>
        <p:txBody>
          <a:bodyPr wrap="square" rtlCol="0">
            <a:spAutoFit/>
          </a:bodyPr>
          <a:lstStyle/>
          <a:p>
            <a:pPr algn="ctr"/>
            <a:r>
              <a:rPr lang="fr-FR" b="1" dirty="0">
                <a:solidFill>
                  <a:schemeClr val="bg1"/>
                </a:solidFill>
              </a:rPr>
              <a:t>AGENDA 2030</a:t>
            </a:r>
          </a:p>
        </p:txBody>
      </p:sp>
      <p:sp>
        <p:nvSpPr>
          <p:cNvPr id="7" name="TextBox 6"/>
          <p:cNvSpPr txBox="1"/>
          <p:nvPr/>
        </p:nvSpPr>
        <p:spPr>
          <a:xfrm>
            <a:off x="6174618" y="16395"/>
            <a:ext cx="4960227" cy="369332"/>
          </a:xfrm>
          <a:prstGeom prst="rect">
            <a:avLst/>
          </a:prstGeom>
          <a:noFill/>
        </p:spPr>
        <p:txBody>
          <a:bodyPr wrap="square" rtlCol="0">
            <a:spAutoFit/>
          </a:bodyPr>
          <a:lstStyle/>
          <a:p>
            <a:pPr algn="ctr"/>
            <a:r>
              <a:rPr lang="fr-FR" b="1" dirty="0">
                <a:solidFill>
                  <a:schemeClr val="bg1"/>
                </a:solidFill>
              </a:rPr>
              <a:t>UN PROCESSES for SUSTAINABLE DEVELOPMENT </a:t>
            </a:r>
          </a:p>
        </p:txBody>
      </p:sp>
    </p:spTree>
    <p:extLst>
      <p:ext uri="{BB962C8B-B14F-4D97-AF65-F5344CB8AC3E}">
        <p14:creationId xmlns:p14="http://schemas.microsoft.com/office/powerpoint/2010/main" val="864356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8244" y="3801606"/>
            <a:ext cx="3017284" cy="1321569"/>
          </a:xfrm>
          <a:prstGeom prst="rect">
            <a:avLst/>
          </a:prstGeom>
        </p:spPr>
      </p:pic>
      <p:sp>
        <p:nvSpPr>
          <p:cNvPr id="5" name="Rectangle 4"/>
          <p:cNvSpPr/>
          <p:nvPr/>
        </p:nvSpPr>
        <p:spPr>
          <a:xfrm>
            <a:off x="-972" y="0"/>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762783" y="4858365"/>
            <a:ext cx="11442727" cy="2629842"/>
          </a:xfrm>
          <a:prstGeom prst="rect">
            <a:avLst/>
          </a:prstGeom>
          <a:noFill/>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dirty="0">
                <a:solidFill>
                  <a:schemeClr val="bg1"/>
                </a:solidFill>
                <a:latin typeface="+mn-lt"/>
              </a:rPr>
              <a:t>A global </a:t>
            </a:r>
            <a:r>
              <a:rPr lang="fr-FR" sz="3200" b="1" dirty="0" err="1">
                <a:solidFill>
                  <a:schemeClr val="bg1"/>
                </a:solidFill>
                <a:latin typeface="+mn-lt"/>
              </a:rPr>
              <a:t>framework</a:t>
            </a:r>
            <a:r>
              <a:rPr lang="fr-FR" sz="3200" b="1" dirty="0">
                <a:solidFill>
                  <a:schemeClr val="bg1"/>
                </a:solidFill>
                <a:latin typeface="+mn-lt"/>
              </a:rPr>
              <a:t> to structure and </a:t>
            </a:r>
            <a:r>
              <a:rPr lang="fr-FR" sz="3200" b="1" dirty="0" err="1">
                <a:solidFill>
                  <a:schemeClr val="bg1"/>
                </a:solidFill>
                <a:latin typeface="+mn-lt"/>
              </a:rPr>
              <a:t>boost</a:t>
            </a:r>
            <a:r>
              <a:rPr lang="fr-FR" sz="3200" b="1" dirty="0">
                <a:solidFill>
                  <a:schemeClr val="bg1"/>
                </a:solidFill>
                <a:latin typeface="+mn-lt"/>
              </a:rPr>
              <a:t> </a:t>
            </a:r>
            <a:r>
              <a:rPr lang="fr-FR" sz="3200" b="1" dirty="0" err="1">
                <a:solidFill>
                  <a:schemeClr val="bg1"/>
                </a:solidFill>
                <a:latin typeface="+mn-lt"/>
              </a:rPr>
              <a:t>scientific</a:t>
            </a:r>
            <a:r>
              <a:rPr lang="fr-FR" sz="3200" b="1" dirty="0">
                <a:solidFill>
                  <a:schemeClr val="bg1"/>
                </a:solidFill>
                <a:latin typeface="+mn-lt"/>
              </a:rPr>
              <a:t> efforts </a:t>
            </a:r>
            <a:r>
              <a:rPr lang="fr-FR" sz="3200" b="1" dirty="0" err="1">
                <a:solidFill>
                  <a:schemeClr val="bg1"/>
                </a:solidFill>
                <a:latin typeface="+mn-lt"/>
              </a:rPr>
              <a:t>nationally</a:t>
            </a:r>
            <a:r>
              <a:rPr lang="fr-FR" sz="3200" b="1" dirty="0">
                <a:solidFill>
                  <a:schemeClr val="bg1"/>
                </a:solidFill>
                <a:latin typeface="+mn-lt"/>
              </a:rPr>
              <a:t> and </a:t>
            </a:r>
            <a:r>
              <a:rPr lang="fr-FR" sz="3200" b="1" dirty="0" err="1">
                <a:solidFill>
                  <a:schemeClr val="bg1"/>
                </a:solidFill>
                <a:latin typeface="+mn-lt"/>
              </a:rPr>
              <a:t>internationally</a:t>
            </a:r>
            <a:r>
              <a:rPr lang="fr-FR" sz="3200" b="1" dirty="0">
                <a:solidFill>
                  <a:schemeClr val="bg1"/>
                </a:solidFill>
                <a:latin typeface="+mn-lt"/>
              </a:rPr>
              <a:t> to </a:t>
            </a:r>
            <a:r>
              <a:rPr lang="fr-FR" sz="3200" b="1" dirty="0" err="1">
                <a:solidFill>
                  <a:schemeClr val="bg1"/>
                </a:solidFill>
                <a:latin typeface="+mn-lt"/>
              </a:rPr>
              <a:t>address</a:t>
            </a:r>
            <a:r>
              <a:rPr lang="fr-FR" sz="3200" b="1" dirty="0">
                <a:solidFill>
                  <a:schemeClr val="bg1"/>
                </a:solidFill>
                <a:latin typeface="+mn-lt"/>
              </a:rPr>
              <a:t> global and </a:t>
            </a:r>
            <a:r>
              <a:rPr lang="fr-FR" sz="3200" b="1" dirty="0" err="1">
                <a:solidFill>
                  <a:schemeClr val="bg1"/>
                </a:solidFill>
                <a:latin typeface="+mn-lt"/>
              </a:rPr>
              <a:t>regional</a:t>
            </a:r>
            <a:r>
              <a:rPr lang="fr-FR" sz="3200" b="1" dirty="0">
                <a:solidFill>
                  <a:schemeClr val="bg1"/>
                </a:solidFill>
                <a:latin typeface="+mn-lt"/>
              </a:rPr>
              <a:t> SD challenges</a:t>
            </a:r>
          </a:p>
          <a:p>
            <a:pPr algn="l"/>
            <a:r>
              <a:rPr lang="fr-FR" sz="3200" b="1" dirty="0">
                <a:solidFill>
                  <a:schemeClr val="bg1"/>
                </a:solidFill>
              </a:rPr>
              <a:t>	</a:t>
            </a:r>
            <a:r>
              <a:rPr lang="fr-FR" sz="1600" b="1" dirty="0">
                <a:solidFill>
                  <a:schemeClr val="bg1"/>
                </a:solidFill>
              </a:rPr>
              <a:t>	</a:t>
            </a:r>
            <a:endParaRPr lang="fr-FR" sz="3200" b="1" dirty="0">
              <a:latin typeface="+mn-lt"/>
            </a:endParaRPr>
          </a:p>
        </p:txBody>
      </p:sp>
      <p:sp>
        <p:nvSpPr>
          <p:cNvPr id="17" name="Rectangle 16"/>
          <p:cNvSpPr/>
          <p:nvPr/>
        </p:nvSpPr>
        <p:spPr>
          <a:xfrm>
            <a:off x="74353" y="3290243"/>
            <a:ext cx="5400472" cy="400110"/>
          </a:xfrm>
          <a:prstGeom prst="rect">
            <a:avLst/>
          </a:prstGeom>
          <a:noFill/>
        </p:spPr>
        <p:txBody>
          <a:bodyPr wrap="square" lIns="91440" tIns="45720" rIns="91440" bIns="45720">
            <a:spAutoFit/>
          </a:bodyPr>
          <a:lstStyle/>
          <a:p>
            <a:pPr algn="ct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ounded Rectangle 7">
            <a:extLst>
              <a:ext uri="{FF2B5EF4-FFF2-40B4-BE49-F238E27FC236}">
                <a16:creationId xmlns:a16="http://schemas.microsoft.com/office/drawing/2014/main" id="{B90A9958-C680-1448-BA47-B6FBEC3A5E77}"/>
              </a:ext>
            </a:extLst>
          </p:cNvPr>
          <p:cNvSpPr/>
          <p:nvPr/>
        </p:nvSpPr>
        <p:spPr>
          <a:xfrm>
            <a:off x="218712" y="133942"/>
            <a:ext cx="670981" cy="731900"/>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4" name="TextBox 23"/>
          <p:cNvSpPr txBox="1"/>
          <p:nvPr/>
        </p:nvSpPr>
        <p:spPr>
          <a:xfrm>
            <a:off x="6041398" y="1762941"/>
            <a:ext cx="4960227" cy="369332"/>
          </a:xfrm>
          <a:prstGeom prst="rect">
            <a:avLst/>
          </a:prstGeom>
          <a:noFill/>
        </p:spPr>
        <p:txBody>
          <a:bodyPr wrap="square" rtlCol="0">
            <a:spAutoFit/>
          </a:bodyPr>
          <a:lstStyle/>
          <a:p>
            <a:endParaRPr lang="fr-FR" b="1" dirty="0">
              <a:solidFill>
                <a:schemeClr val="bg1"/>
              </a:solidFill>
            </a:endParaRPr>
          </a:p>
        </p:txBody>
      </p:sp>
      <p:sp>
        <p:nvSpPr>
          <p:cNvPr id="2" name="TextBox 1"/>
          <p:cNvSpPr txBox="1"/>
          <p:nvPr/>
        </p:nvSpPr>
        <p:spPr>
          <a:xfrm>
            <a:off x="2214390" y="528810"/>
            <a:ext cx="5717755" cy="369332"/>
          </a:xfrm>
          <a:prstGeom prst="rect">
            <a:avLst/>
          </a:prstGeom>
          <a:noFill/>
        </p:spPr>
        <p:txBody>
          <a:bodyPr wrap="square" rtlCol="0">
            <a:spAutoFit/>
          </a:bodyPr>
          <a:lstStyle/>
          <a:p>
            <a:r>
              <a:rPr lang="fr-FR" dirty="0"/>
              <a:t> </a:t>
            </a:r>
          </a:p>
        </p:txBody>
      </p:sp>
      <p:sp>
        <p:nvSpPr>
          <p:cNvPr id="4" name="TextBox 3"/>
          <p:cNvSpPr txBox="1"/>
          <p:nvPr/>
        </p:nvSpPr>
        <p:spPr>
          <a:xfrm>
            <a:off x="1331259" y="202246"/>
            <a:ext cx="9950823" cy="646331"/>
          </a:xfrm>
          <a:prstGeom prst="rect">
            <a:avLst/>
          </a:prstGeom>
          <a:noFill/>
        </p:spPr>
        <p:txBody>
          <a:bodyPr wrap="square" rtlCol="0">
            <a:spAutoFit/>
          </a:bodyPr>
          <a:lstStyle/>
          <a:p>
            <a:r>
              <a:rPr lang="en-US" b="1" dirty="0">
                <a:solidFill>
                  <a:schemeClr val="bg1"/>
                </a:solidFill>
              </a:rPr>
              <a:t>Ocean Science accounts for only between 0,04% and 4% of total research and development expenditures worldwide (GOSR, 2017)</a:t>
            </a:r>
            <a:endParaRPr lang="fr-FR" b="1" dirty="0">
              <a:solidFill>
                <a:schemeClr val="bg1"/>
              </a:solidFill>
            </a:endParaRPr>
          </a:p>
        </p:txBody>
      </p:sp>
      <p:pic>
        <p:nvPicPr>
          <p:cNvPr id="7" name="Picture 6"/>
          <p:cNvPicPr>
            <a:picLocks noChangeAspect="1"/>
          </p:cNvPicPr>
          <p:nvPr/>
        </p:nvPicPr>
        <p:blipFill>
          <a:blip r:embed="rId6"/>
          <a:stretch>
            <a:fillRect/>
          </a:stretch>
        </p:blipFill>
        <p:spPr>
          <a:xfrm>
            <a:off x="1331259" y="1090599"/>
            <a:ext cx="9846419" cy="3752681"/>
          </a:xfrm>
          <a:prstGeom prst="rect">
            <a:avLst/>
          </a:prstGeom>
        </p:spPr>
      </p:pic>
    </p:spTree>
    <p:extLst>
      <p:ext uri="{BB962C8B-B14F-4D97-AF65-F5344CB8AC3E}">
        <p14:creationId xmlns:p14="http://schemas.microsoft.com/office/powerpoint/2010/main" val="393233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157"/>
            <a:ext cx="12268200" cy="7597630"/>
          </a:xfrm>
          <a:prstGeom prst="rect">
            <a:avLst/>
          </a:prstGeom>
        </p:spPr>
      </p:pic>
      <p:sp>
        <p:nvSpPr>
          <p:cNvPr id="5" name="Rectangle 4"/>
          <p:cNvSpPr/>
          <p:nvPr/>
        </p:nvSpPr>
        <p:spPr>
          <a:xfrm>
            <a:off x="2169090" y="1217974"/>
            <a:ext cx="8249917" cy="426488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rPr>
              <a:t>A Vision for the Decade</a:t>
            </a:r>
          </a:p>
          <a:p>
            <a:pPr algn="ctr"/>
            <a:endParaRPr lang="en-US" sz="1500" b="1" dirty="0">
              <a:solidFill>
                <a:schemeClr val="tx1"/>
              </a:solidFill>
            </a:endParaRPr>
          </a:p>
          <a:p>
            <a:pPr algn="ctr"/>
            <a:r>
              <a:rPr lang="pt-BR" sz="3530" b="1" dirty="0" err="1">
                <a:solidFill>
                  <a:schemeClr val="tx1"/>
                </a:solidFill>
              </a:rPr>
              <a:t>Develop</a:t>
            </a:r>
            <a:r>
              <a:rPr lang="pt-BR" sz="3530" b="1" dirty="0">
                <a:solidFill>
                  <a:schemeClr val="tx1"/>
                </a:solidFill>
              </a:rPr>
              <a:t> </a:t>
            </a:r>
            <a:r>
              <a:rPr lang="pt-BR" sz="3530" b="1" dirty="0" err="1">
                <a:solidFill>
                  <a:schemeClr val="tx1"/>
                </a:solidFill>
              </a:rPr>
              <a:t>scientific</a:t>
            </a:r>
            <a:r>
              <a:rPr lang="pt-BR" sz="3530" b="1" dirty="0">
                <a:solidFill>
                  <a:schemeClr val="tx1"/>
                </a:solidFill>
              </a:rPr>
              <a:t> </a:t>
            </a:r>
            <a:r>
              <a:rPr lang="pt-BR" sz="3530" b="1" dirty="0" err="1">
                <a:solidFill>
                  <a:schemeClr val="tx1"/>
                </a:solidFill>
              </a:rPr>
              <a:t>knowledge</a:t>
            </a:r>
            <a:r>
              <a:rPr lang="pt-BR" sz="3530" b="1" dirty="0">
                <a:solidFill>
                  <a:schemeClr val="tx1"/>
                </a:solidFill>
              </a:rPr>
              <a:t>, build </a:t>
            </a:r>
            <a:r>
              <a:rPr lang="pt-BR" sz="3530" b="1" dirty="0" err="1">
                <a:solidFill>
                  <a:schemeClr val="tx1"/>
                </a:solidFill>
              </a:rPr>
              <a:t>infrastructure</a:t>
            </a:r>
            <a:r>
              <a:rPr lang="pt-BR" sz="3530" b="1" dirty="0">
                <a:solidFill>
                  <a:schemeClr val="tx1"/>
                </a:solidFill>
              </a:rPr>
              <a:t>, </a:t>
            </a:r>
            <a:r>
              <a:rPr lang="pt-BR" sz="3530" b="1" dirty="0" err="1">
                <a:solidFill>
                  <a:schemeClr val="tx1"/>
                </a:solidFill>
              </a:rPr>
              <a:t>and</a:t>
            </a:r>
            <a:r>
              <a:rPr lang="pt-BR" sz="3530" b="1" dirty="0">
                <a:solidFill>
                  <a:schemeClr val="tx1"/>
                </a:solidFill>
              </a:rPr>
              <a:t> </a:t>
            </a:r>
            <a:r>
              <a:rPr lang="pt-BR" sz="3530" b="1" dirty="0" err="1">
                <a:solidFill>
                  <a:schemeClr val="tx1"/>
                </a:solidFill>
              </a:rPr>
              <a:t>foster</a:t>
            </a:r>
            <a:r>
              <a:rPr lang="pt-BR" sz="3530" b="1" dirty="0">
                <a:solidFill>
                  <a:schemeClr val="tx1"/>
                </a:solidFill>
              </a:rPr>
              <a:t> </a:t>
            </a:r>
            <a:r>
              <a:rPr lang="pt-BR" sz="3530" b="1" dirty="0" err="1">
                <a:solidFill>
                  <a:schemeClr val="tx1"/>
                </a:solidFill>
              </a:rPr>
              <a:t>partnerships</a:t>
            </a:r>
            <a:r>
              <a:rPr lang="pt-BR" sz="3530" b="1" dirty="0">
                <a:solidFill>
                  <a:schemeClr val="tx1"/>
                </a:solidFill>
              </a:rPr>
              <a:t> for a </a:t>
            </a:r>
            <a:r>
              <a:rPr lang="pt-BR" sz="3530" b="1" dirty="0" err="1">
                <a:solidFill>
                  <a:schemeClr val="tx1"/>
                </a:solidFill>
              </a:rPr>
              <a:t>sustainable</a:t>
            </a:r>
            <a:r>
              <a:rPr lang="pt-BR" sz="3530" b="1" dirty="0">
                <a:solidFill>
                  <a:schemeClr val="tx1"/>
                </a:solidFill>
              </a:rPr>
              <a:t> </a:t>
            </a:r>
            <a:r>
              <a:rPr lang="pt-BR" sz="3530" b="1" dirty="0" err="1">
                <a:solidFill>
                  <a:schemeClr val="tx1"/>
                </a:solidFill>
              </a:rPr>
              <a:t>and</a:t>
            </a:r>
            <a:r>
              <a:rPr lang="pt-BR" sz="3530" b="1" dirty="0">
                <a:solidFill>
                  <a:schemeClr val="tx1"/>
                </a:solidFill>
              </a:rPr>
              <a:t> </a:t>
            </a:r>
            <a:r>
              <a:rPr lang="pt-BR" sz="3530" b="1" dirty="0" err="1">
                <a:solidFill>
                  <a:schemeClr val="tx1"/>
                </a:solidFill>
              </a:rPr>
              <a:t>healthy</a:t>
            </a:r>
            <a:r>
              <a:rPr lang="pt-BR" sz="3530" b="1" dirty="0">
                <a:solidFill>
                  <a:schemeClr val="tx1"/>
                </a:solidFill>
              </a:rPr>
              <a:t> </a:t>
            </a:r>
            <a:r>
              <a:rPr lang="pt-BR" sz="3530" b="1" dirty="0" err="1">
                <a:solidFill>
                  <a:schemeClr val="tx1"/>
                </a:solidFill>
              </a:rPr>
              <a:t>ocean</a:t>
            </a:r>
            <a:endParaRPr lang="en-US" sz="3530" b="1" dirty="0">
              <a:solidFill>
                <a:schemeClr val="tx1"/>
              </a:solidFill>
            </a:endParaRPr>
          </a:p>
        </p:txBody>
      </p:sp>
      <p:sp>
        <p:nvSpPr>
          <p:cNvPr id="2" name="ZoneTexte 1">
            <a:extLst>
              <a:ext uri="{FF2B5EF4-FFF2-40B4-BE49-F238E27FC236}">
                <a16:creationId xmlns:a16="http://schemas.microsoft.com/office/drawing/2014/main" id="{F4A4AEF8-B330-D04A-979D-B2503FF7F01D}"/>
              </a:ext>
            </a:extLst>
          </p:cNvPr>
          <p:cNvSpPr txBox="1"/>
          <p:nvPr/>
        </p:nvSpPr>
        <p:spPr>
          <a:xfrm>
            <a:off x="2506532" y="-688489"/>
            <a:ext cx="184731" cy="369332"/>
          </a:xfrm>
          <a:prstGeom prst="rect">
            <a:avLst/>
          </a:prstGeom>
          <a:noFill/>
        </p:spPr>
        <p:txBody>
          <a:bodyPr wrap="none" rtlCol="0">
            <a:spAutoFit/>
          </a:bodyPr>
          <a:lstStyle/>
          <a:p>
            <a:endParaRPr lang="fr-FR" dirty="0"/>
          </a:p>
        </p:txBody>
      </p:sp>
      <p:sp>
        <p:nvSpPr>
          <p:cNvPr id="3" name="ZoneTexte 2">
            <a:extLst>
              <a:ext uri="{FF2B5EF4-FFF2-40B4-BE49-F238E27FC236}">
                <a16:creationId xmlns:a16="http://schemas.microsoft.com/office/drawing/2014/main" id="{B808DA68-A490-B04A-BFEF-1CE571EDE0E9}"/>
              </a:ext>
            </a:extLst>
          </p:cNvPr>
          <p:cNvSpPr txBox="1"/>
          <p:nvPr/>
        </p:nvSpPr>
        <p:spPr>
          <a:xfrm>
            <a:off x="2377440" y="-634701"/>
            <a:ext cx="184731" cy="369332"/>
          </a:xfrm>
          <a:prstGeom prst="rect">
            <a:avLst/>
          </a:prstGeom>
          <a:noFill/>
        </p:spPr>
        <p:txBody>
          <a:bodyPr wrap="none" rtlCol="0">
            <a:spAutoFit/>
          </a:bodyPr>
          <a:lstStyle/>
          <a:p>
            <a:endParaRPr lang="fr-FR" dirty="0"/>
          </a:p>
        </p:txBody>
      </p:sp>
      <p:sp>
        <p:nvSpPr>
          <p:cNvPr id="6" name="Rounded Rectangle 5"/>
          <p:cNvSpPr/>
          <p:nvPr/>
        </p:nvSpPr>
        <p:spPr>
          <a:xfrm>
            <a:off x="93600" y="72000"/>
            <a:ext cx="863067" cy="863067"/>
          </a:xfrm>
          <a:prstGeom prst="roundRect">
            <a:avLst>
              <a:gd name="adj" fmla="val 16670"/>
            </a:avLst>
          </a:prstGeom>
          <a:blipFill>
            <a:blip r:embed="rId4">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474906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21253"/>
            <a:ext cx="12192000" cy="6799983"/>
          </a:xfrm>
          <a:prstGeom prst="rect">
            <a:avLst/>
          </a:prstGeom>
          <a:solidFill>
            <a:schemeClr val="accent1">
              <a:lumMod val="40000"/>
              <a:lumOff val="60000"/>
            </a:schemeClr>
          </a:solidFill>
        </p:spPr>
        <p:txBody>
          <a:bodyPr wrap="square" rtlCol="0">
            <a:spAutoFit/>
          </a:bodyPr>
          <a:lstStyle/>
          <a:p>
            <a:endParaRPr lang="en-GB"/>
          </a:p>
        </p:txBody>
      </p:sp>
      <p:grpSp>
        <p:nvGrpSpPr>
          <p:cNvPr id="4" name="Group 3"/>
          <p:cNvGrpSpPr/>
          <p:nvPr/>
        </p:nvGrpSpPr>
        <p:grpSpPr>
          <a:xfrm>
            <a:off x="241448" y="816621"/>
            <a:ext cx="11796972" cy="5880450"/>
            <a:chOff x="-69304" y="70661"/>
            <a:chExt cx="12837647" cy="6933608"/>
          </a:xfrm>
        </p:grpSpPr>
        <p:sp>
          <p:nvSpPr>
            <p:cNvPr id="107" name="Up-Down Arrow 106"/>
            <p:cNvSpPr/>
            <p:nvPr/>
          </p:nvSpPr>
          <p:spPr>
            <a:xfrm>
              <a:off x="6282794" y="612998"/>
              <a:ext cx="601179" cy="5694586"/>
            </a:xfrm>
            <a:prstGeom prst="up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Diagonal Corner Rectangle 4"/>
            <p:cNvSpPr/>
            <p:nvPr/>
          </p:nvSpPr>
          <p:spPr>
            <a:xfrm>
              <a:off x="2219558" y="1037659"/>
              <a:ext cx="1774372" cy="43542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A clean ocean</a:t>
              </a:r>
            </a:p>
          </p:txBody>
        </p:sp>
        <p:sp>
          <p:nvSpPr>
            <p:cNvPr id="6" name="Round Diagonal Corner Rectangle 5"/>
            <p:cNvSpPr/>
            <p:nvPr/>
          </p:nvSpPr>
          <p:spPr>
            <a:xfrm>
              <a:off x="2177209" y="5473023"/>
              <a:ext cx="1774372" cy="43542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An open and accessible ocean</a:t>
              </a:r>
            </a:p>
          </p:txBody>
        </p:sp>
        <p:sp>
          <p:nvSpPr>
            <p:cNvPr id="7" name="Round Diagonal Corner Rectangle 6"/>
            <p:cNvSpPr/>
            <p:nvPr/>
          </p:nvSpPr>
          <p:spPr>
            <a:xfrm>
              <a:off x="2230335" y="1919304"/>
              <a:ext cx="1774372" cy="43542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 healthy and resilient ocean</a:t>
              </a:r>
            </a:p>
          </p:txBody>
        </p:sp>
        <p:sp>
          <p:nvSpPr>
            <p:cNvPr id="8" name="Round Diagonal Corner Rectangle 7"/>
            <p:cNvSpPr/>
            <p:nvPr/>
          </p:nvSpPr>
          <p:spPr>
            <a:xfrm>
              <a:off x="2231638" y="2706330"/>
              <a:ext cx="1774372" cy="43542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 predictable ocean</a:t>
              </a:r>
              <a:endParaRPr lang="en-GB" dirty="0"/>
            </a:p>
          </p:txBody>
        </p:sp>
        <p:sp>
          <p:nvSpPr>
            <p:cNvPr id="9" name="Round Diagonal Corner Rectangle 8"/>
            <p:cNvSpPr/>
            <p:nvPr/>
          </p:nvSpPr>
          <p:spPr>
            <a:xfrm>
              <a:off x="2177209" y="4366053"/>
              <a:ext cx="1786842" cy="777007"/>
            </a:xfrm>
            <a:prstGeom prst="round2DiagRect">
              <a:avLst>
                <a:gd name="adj1" fmla="val 16667"/>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 sustainably harvested and productive ocean</a:t>
              </a:r>
            </a:p>
          </p:txBody>
        </p:sp>
        <p:sp>
          <p:nvSpPr>
            <p:cNvPr id="10" name="Round Diagonal Corner Rectangle 9"/>
            <p:cNvSpPr/>
            <p:nvPr/>
          </p:nvSpPr>
          <p:spPr>
            <a:xfrm>
              <a:off x="2198980" y="3554049"/>
              <a:ext cx="1774372" cy="435429"/>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 safe ocean</a:t>
              </a:r>
            </a:p>
          </p:txBody>
        </p:sp>
        <p:sp>
          <p:nvSpPr>
            <p:cNvPr id="11" name="Round Diagonal Corner Rectangle 10"/>
            <p:cNvSpPr/>
            <p:nvPr/>
          </p:nvSpPr>
          <p:spPr>
            <a:xfrm>
              <a:off x="2231638" y="74251"/>
              <a:ext cx="1921330" cy="715107"/>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Grand Challenges/Societal needs</a:t>
              </a:r>
            </a:p>
          </p:txBody>
        </p:sp>
        <p:sp>
          <p:nvSpPr>
            <p:cNvPr id="2" name="TextBox 1"/>
            <p:cNvSpPr txBox="1"/>
            <p:nvPr/>
          </p:nvSpPr>
          <p:spPr>
            <a:xfrm>
              <a:off x="5618483" y="161408"/>
              <a:ext cx="2168299" cy="369332"/>
            </a:xfrm>
            <a:prstGeom prst="rect">
              <a:avLst/>
            </a:prstGeom>
            <a:solidFill>
              <a:schemeClr val="accent4">
                <a:lumMod val="20000"/>
                <a:lumOff val="80000"/>
              </a:schemeClr>
            </a:solidFill>
            <a:ln>
              <a:solidFill>
                <a:schemeClr val="tx1"/>
              </a:solidFill>
            </a:ln>
          </p:spPr>
          <p:txBody>
            <a:bodyPr wrap="square" rtlCol="0">
              <a:spAutoFit/>
            </a:bodyPr>
            <a:lstStyle/>
            <a:p>
              <a:r>
                <a:rPr lang="en-GB" sz="1400" dirty="0"/>
                <a:t>Science outcomes</a:t>
              </a:r>
            </a:p>
          </p:txBody>
        </p:sp>
        <p:sp>
          <p:nvSpPr>
            <p:cNvPr id="3" name="Snip Single Corner Rectangle 2"/>
            <p:cNvSpPr/>
            <p:nvPr/>
          </p:nvSpPr>
          <p:spPr>
            <a:xfrm>
              <a:off x="5629001" y="1038677"/>
              <a:ext cx="2168298" cy="433392"/>
            </a:xfrm>
            <a:prstGeom prst="snip1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Mapping the Ocean</a:t>
              </a:r>
            </a:p>
          </p:txBody>
        </p:sp>
        <p:sp>
          <p:nvSpPr>
            <p:cNvPr id="12" name="Snip Single Corner Rectangle 11"/>
            <p:cNvSpPr/>
            <p:nvPr/>
          </p:nvSpPr>
          <p:spPr>
            <a:xfrm>
              <a:off x="5606863" y="1595244"/>
              <a:ext cx="2167684" cy="758469"/>
            </a:xfrm>
            <a:prstGeom prst="snip1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alibri" charset="0"/>
                  <a:ea typeface="Calibri" charset="0"/>
                  <a:cs typeface="Times New Roman" charset="0"/>
                </a:rPr>
                <a:t>An Inventory of Ocean Ecosystems and their functions </a:t>
              </a:r>
              <a:endParaRPr lang="en-GB" sz="1400" dirty="0">
                <a:solidFill>
                  <a:schemeClr val="tx1"/>
                </a:solidFill>
                <a:latin typeface="Calibri" charset="0"/>
                <a:ea typeface="Calibri" charset="0"/>
                <a:cs typeface="Times New Roman" charset="0"/>
              </a:endParaRPr>
            </a:p>
          </p:txBody>
        </p:sp>
        <p:sp>
          <p:nvSpPr>
            <p:cNvPr id="13" name="Snip Single Corner Rectangle 12"/>
            <p:cNvSpPr/>
            <p:nvPr/>
          </p:nvSpPr>
          <p:spPr>
            <a:xfrm>
              <a:off x="5629616" y="2454262"/>
              <a:ext cx="2168298" cy="782200"/>
            </a:xfrm>
            <a:prstGeom prst="snip1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An Ocean Observing System for All Major Ocean Basins</a:t>
              </a:r>
              <a:endParaRPr lang="en-GB" sz="1400" dirty="0">
                <a:solidFill>
                  <a:schemeClr val="tx1"/>
                </a:solidFill>
              </a:endParaRPr>
            </a:p>
          </p:txBody>
        </p:sp>
        <p:sp>
          <p:nvSpPr>
            <p:cNvPr id="14" name="Snip Single Corner Rectangle 13"/>
            <p:cNvSpPr/>
            <p:nvPr/>
          </p:nvSpPr>
          <p:spPr>
            <a:xfrm>
              <a:off x="5610838" y="3339881"/>
              <a:ext cx="2168298" cy="812548"/>
            </a:xfrm>
            <a:prstGeom prst="snip1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An integrated multi-hazard early warning systems for all basins </a:t>
              </a:r>
              <a:endParaRPr lang="en-US" sz="1400" dirty="0">
                <a:solidFill>
                  <a:schemeClr val="tx1"/>
                </a:solidFill>
                <a:effectLst/>
              </a:endParaRPr>
            </a:p>
          </p:txBody>
        </p:sp>
        <p:sp>
          <p:nvSpPr>
            <p:cNvPr id="15" name="Snip Single Corner Rectangle 14"/>
            <p:cNvSpPr/>
            <p:nvPr/>
          </p:nvSpPr>
          <p:spPr>
            <a:xfrm>
              <a:off x="5629001" y="4286538"/>
              <a:ext cx="2167684" cy="758422"/>
            </a:xfrm>
            <a:prstGeom prst="snip1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Accelerated technology transfer, training and education</a:t>
              </a:r>
            </a:p>
          </p:txBody>
        </p:sp>
        <p:sp>
          <p:nvSpPr>
            <p:cNvPr id="16" name="Snip Single Corner Rectangle 15"/>
            <p:cNvSpPr/>
            <p:nvPr/>
          </p:nvSpPr>
          <p:spPr>
            <a:xfrm>
              <a:off x="5596151" y="5332609"/>
              <a:ext cx="2168298" cy="524619"/>
            </a:xfrm>
            <a:prstGeom prst="snip1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A global ocean data portal</a:t>
              </a:r>
              <a:endParaRPr lang="en-GB" dirty="0">
                <a:solidFill>
                  <a:schemeClr val="tx1"/>
                </a:solidFill>
              </a:endParaRPr>
            </a:p>
          </p:txBody>
        </p:sp>
        <p:sp>
          <p:nvSpPr>
            <p:cNvPr id="18" name="TextBox 17"/>
            <p:cNvSpPr txBox="1"/>
            <p:nvPr/>
          </p:nvSpPr>
          <p:spPr>
            <a:xfrm>
              <a:off x="8782275" y="150838"/>
              <a:ext cx="3133999" cy="616926"/>
            </a:xfrm>
            <a:prstGeom prst="rect">
              <a:avLst/>
            </a:prstGeom>
            <a:solidFill>
              <a:schemeClr val="accent4">
                <a:lumMod val="20000"/>
                <a:lumOff val="80000"/>
              </a:schemeClr>
            </a:solidFill>
            <a:ln>
              <a:solidFill>
                <a:schemeClr val="tx1"/>
              </a:solidFill>
            </a:ln>
          </p:spPr>
          <p:txBody>
            <a:bodyPr wrap="square" rtlCol="0">
              <a:spAutoFit/>
            </a:bodyPr>
            <a:lstStyle/>
            <a:p>
              <a:r>
                <a:rPr lang="en-GB" sz="1400" dirty="0"/>
                <a:t>Decade activities/programmes to be developed (examples)</a:t>
              </a:r>
            </a:p>
          </p:txBody>
        </p:sp>
        <p:sp>
          <p:nvSpPr>
            <p:cNvPr id="17" name="Terminator 16"/>
            <p:cNvSpPr/>
            <p:nvPr/>
          </p:nvSpPr>
          <p:spPr>
            <a:xfrm>
              <a:off x="9630508" y="4122709"/>
              <a:ext cx="1793630" cy="438680"/>
            </a:xfrm>
            <a:prstGeom prst="flowChartTerminato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Ocean Literacy for all </a:t>
              </a:r>
              <a:r>
                <a:rPr lang="en-GB" sz="1400" dirty="0" err="1">
                  <a:solidFill>
                    <a:schemeClr val="tx1"/>
                  </a:solidFill>
                </a:rPr>
                <a:t>Prog</a:t>
              </a:r>
              <a:endParaRPr lang="en-GB" sz="1400" dirty="0">
                <a:solidFill>
                  <a:schemeClr val="tx1"/>
                </a:solidFill>
              </a:endParaRPr>
            </a:p>
          </p:txBody>
        </p:sp>
        <p:sp>
          <p:nvSpPr>
            <p:cNvPr id="26" name="Terminator 25"/>
            <p:cNvSpPr/>
            <p:nvPr/>
          </p:nvSpPr>
          <p:spPr>
            <a:xfrm>
              <a:off x="9047684" y="1609536"/>
              <a:ext cx="1785284" cy="650846"/>
            </a:xfrm>
            <a:prstGeom prst="flowChartTerminato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Polar Obs. System</a:t>
              </a:r>
            </a:p>
          </p:txBody>
        </p:sp>
        <p:sp>
          <p:nvSpPr>
            <p:cNvPr id="27" name="Terminator 26"/>
            <p:cNvSpPr/>
            <p:nvPr/>
          </p:nvSpPr>
          <p:spPr>
            <a:xfrm>
              <a:off x="9384323" y="2189411"/>
              <a:ext cx="2039815" cy="760396"/>
            </a:xfrm>
            <a:prstGeom prst="flowChartTerminato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Marine Technology Hub</a:t>
              </a:r>
            </a:p>
          </p:txBody>
        </p:sp>
        <p:sp>
          <p:nvSpPr>
            <p:cNvPr id="28" name="Terminator 27"/>
            <p:cNvSpPr/>
            <p:nvPr/>
          </p:nvSpPr>
          <p:spPr>
            <a:xfrm>
              <a:off x="9749428" y="2848256"/>
              <a:ext cx="1914238" cy="728401"/>
            </a:xfrm>
            <a:prstGeom prst="flowChartTerminato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Seafloor Mapping </a:t>
              </a:r>
              <a:r>
                <a:rPr lang="mr-IN" sz="1400" dirty="0">
                  <a:solidFill>
                    <a:schemeClr val="tx1"/>
                  </a:solidFill>
                </a:rPr>
                <a:t>–</a:t>
              </a:r>
              <a:r>
                <a:rPr lang="en-GB" sz="1400" dirty="0">
                  <a:solidFill>
                    <a:schemeClr val="tx1"/>
                  </a:solidFill>
                </a:rPr>
                <a:t>SB 2030</a:t>
              </a:r>
            </a:p>
          </p:txBody>
        </p:sp>
        <p:sp>
          <p:nvSpPr>
            <p:cNvPr id="29" name="Terminator 28"/>
            <p:cNvSpPr/>
            <p:nvPr/>
          </p:nvSpPr>
          <p:spPr>
            <a:xfrm>
              <a:off x="9870036" y="3537681"/>
              <a:ext cx="1793630" cy="555844"/>
            </a:xfrm>
            <a:prstGeom prst="flowChartTerminato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Ocean Health research </a:t>
              </a:r>
              <a:r>
                <a:rPr lang="en-GB" sz="1400" dirty="0" err="1">
                  <a:solidFill>
                    <a:schemeClr val="tx1"/>
                  </a:solidFill>
                </a:rPr>
                <a:t>prog</a:t>
              </a:r>
              <a:r>
                <a:rPr lang="en-GB" sz="1400" dirty="0">
                  <a:solidFill>
                    <a:schemeClr val="tx1"/>
                  </a:solidFill>
                </a:rPr>
                <a:t>.</a:t>
              </a:r>
            </a:p>
          </p:txBody>
        </p:sp>
        <p:sp>
          <p:nvSpPr>
            <p:cNvPr id="30" name="Terminator 29"/>
            <p:cNvSpPr/>
            <p:nvPr/>
          </p:nvSpPr>
          <p:spPr>
            <a:xfrm>
              <a:off x="9171457" y="4704380"/>
              <a:ext cx="1793630" cy="438680"/>
            </a:xfrm>
            <a:prstGeom prst="flowChartTerminator">
              <a:avLst/>
            </a:prstGeom>
            <a:solidFill>
              <a:schemeClr val="accent3">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Programme X</a:t>
              </a:r>
            </a:p>
          </p:txBody>
        </p:sp>
        <p:sp>
          <p:nvSpPr>
            <p:cNvPr id="31" name="Terminator 30"/>
            <p:cNvSpPr/>
            <p:nvPr/>
          </p:nvSpPr>
          <p:spPr>
            <a:xfrm>
              <a:off x="9507415" y="5034343"/>
              <a:ext cx="1793630" cy="438680"/>
            </a:xfrm>
            <a:prstGeom prst="flowChartTerminator">
              <a:avLst/>
            </a:prstGeom>
            <a:solidFill>
              <a:schemeClr val="accent3">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Programme Y</a:t>
              </a:r>
              <a:endParaRPr lang="en-GB" sz="1400" dirty="0">
                <a:solidFill>
                  <a:schemeClr val="tx1"/>
                </a:solidFill>
              </a:endParaRPr>
            </a:p>
          </p:txBody>
        </p:sp>
        <p:sp>
          <p:nvSpPr>
            <p:cNvPr id="32" name="Terminator 31"/>
            <p:cNvSpPr/>
            <p:nvPr/>
          </p:nvSpPr>
          <p:spPr>
            <a:xfrm>
              <a:off x="9749428" y="5408404"/>
              <a:ext cx="1793630" cy="438680"/>
            </a:xfrm>
            <a:prstGeom prst="flowChartTerminator">
              <a:avLst/>
            </a:prstGeom>
            <a:solidFill>
              <a:schemeClr val="bg1">
                <a:lumMod val="9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Programme Z</a:t>
              </a:r>
            </a:p>
          </p:txBody>
        </p:sp>
        <p:cxnSp>
          <p:nvCxnSpPr>
            <p:cNvPr id="20" name="Straight Arrow Connector 19"/>
            <p:cNvCxnSpPr>
              <a:stCxn id="109" idx="1"/>
            </p:cNvCxnSpPr>
            <p:nvPr/>
          </p:nvCxnSpPr>
          <p:spPr>
            <a:xfrm flipH="1">
              <a:off x="7796685" y="1326662"/>
              <a:ext cx="1180709" cy="80107"/>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09" idx="1"/>
            </p:cNvCxnSpPr>
            <p:nvPr/>
          </p:nvCxnSpPr>
          <p:spPr>
            <a:xfrm flipH="1">
              <a:off x="7796686" y="1326662"/>
              <a:ext cx="1180708" cy="860630"/>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807820" y="1416350"/>
              <a:ext cx="1168961" cy="3015388"/>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13" idx="0"/>
            </p:cNvCxnSpPr>
            <p:nvPr/>
          </p:nvCxnSpPr>
          <p:spPr>
            <a:xfrm flipH="1">
              <a:off x="7797914" y="2056936"/>
              <a:ext cx="1280719" cy="788427"/>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800048" y="2186459"/>
              <a:ext cx="1393352" cy="2285497"/>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7807203" y="2827854"/>
              <a:ext cx="1670905" cy="2003773"/>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7774546" y="2897927"/>
              <a:ext cx="1752094" cy="2521574"/>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8" idx="1"/>
            </p:cNvCxnSpPr>
            <p:nvPr/>
          </p:nvCxnSpPr>
          <p:spPr>
            <a:xfrm flipH="1" flipV="1">
              <a:off x="7793428" y="1489585"/>
              <a:ext cx="1956000" cy="1722872"/>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7829344" y="2239981"/>
              <a:ext cx="2103042" cy="1467428"/>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7760769" y="4366053"/>
              <a:ext cx="1869739" cy="132599"/>
            </a:xfrm>
            <a:prstGeom prst="straightConnector1">
              <a:avLst/>
            </a:prstGeom>
            <a:ln w="47625" cmpd="db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1663666" y="4763996"/>
              <a:ext cx="0" cy="1128459"/>
            </a:xfrm>
            <a:prstGeom prst="straightConnector1">
              <a:avLst/>
            </a:prstGeom>
            <a:ln w="412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1916274" y="4763996"/>
              <a:ext cx="0" cy="108308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1097806" y="5882666"/>
              <a:ext cx="1670537" cy="600164"/>
            </a:xfrm>
            <a:prstGeom prst="rect">
              <a:avLst/>
            </a:prstGeom>
            <a:noFill/>
          </p:spPr>
          <p:txBody>
            <a:bodyPr wrap="square" rtlCol="0">
              <a:spAutoFit/>
            </a:bodyPr>
            <a:lstStyle/>
            <a:p>
              <a:r>
                <a:rPr lang="en-GB" sz="1100" dirty="0"/>
                <a:t> community partnerships, </a:t>
              </a:r>
            </a:p>
            <a:p>
              <a:r>
                <a:rPr lang="en-GB" sz="1100" dirty="0"/>
                <a:t>Regional scale /thematic contributions to IP</a:t>
              </a:r>
            </a:p>
          </p:txBody>
        </p:sp>
        <p:sp>
          <p:nvSpPr>
            <p:cNvPr id="68" name="Terminator 67"/>
            <p:cNvSpPr/>
            <p:nvPr/>
          </p:nvSpPr>
          <p:spPr>
            <a:xfrm>
              <a:off x="-69304" y="900745"/>
              <a:ext cx="1970201" cy="858502"/>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SDG 14.1 Pollution</a:t>
              </a:r>
            </a:p>
            <a:p>
              <a:pPr algn="ctr"/>
              <a:r>
                <a:rPr lang="en-GB" sz="1000" dirty="0">
                  <a:solidFill>
                    <a:schemeClr val="tx1"/>
                  </a:solidFill>
                </a:rPr>
                <a:t>SDG 3 </a:t>
              </a:r>
              <a:r>
                <a:rPr lang="mr-IN" sz="1000" dirty="0">
                  <a:solidFill>
                    <a:schemeClr val="tx1"/>
                  </a:solidFill>
                </a:rPr>
                <a:t>–</a:t>
              </a:r>
              <a:r>
                <a:rPr lang="en-GB" sz="1000" dirty="0">
                  <a:solidFill>
                    <a:schemeClr val="tx1"/>
                  </a:solidFill>
                </a:rPr>
                <a:t>Health well being</a:t>
              </a:r>
            </a:p>
            <a:p>
              <a:pPr algn="ctr"/>
              <a:r>
                <a:rPr lang="en-GB" sz="1000" dirty="0">
                  <a:solidFill>
                    <a:schemeClr val="tx1"/>
                  </a:solidFill>
                </a:rPr>
                <a:t>SDG 15 Land</a:t>
              </a:r>
            </a:p>
            <a:p>
              <a:pPr algn="ctr"/>
              <a:r>
                <a:rPr lang="en-GB" sz="1000" dirty="0">
                  <a:solidFill>
                    <a:schemeClr val="tx1"/>
                  </a:solidFill>
                </a:rPr>
                <a:t>SDG 11, 12 </a:t>
              </a:r>
              <a:r>
                <a:rPr lang="mr-IN" sz="1000" dirty="0">
                  <a:solidFill>
                    <a:schemeClr val="tx1"/>
                  </a:solidFill>
                </a:rPr>
                <a:t>–</a:t>
              </a:r>
              <a:r>
                <a:rPr lang="en-GB" sz="1000" dirty="0">
                  <a:solidFill>
                    <a:schemeClr val="tx1"/>
                  </a:solidFill>
                </a:rPr>
                <a:t> consumption /urbanisation, </a:t>
              </a:r>
              <a:r>
                <a:rPr lang="en-GB" sz="1000" dirty="0" err="1">
                  <a:solidFill>
                    <a:schemeClr val="tx1"/>
                  </a:solidFill>
                </a:rPr>
                <a:t>etc</a:t>
              </a:r>
              <a:endParaRPr lang="en-GB" sz="1000" dirty="0">
                <a:solidFill>
                  <a:schemeClr val="tx1"/>
                </a:solidFill>
              </a:endParaRPr>
            </a:p>
          </p:txBody>
        </p:sp>
        <p:sp>
          <p:nvSpPr>
            <p:cNvPr id="69" name="Round Diagonal Corner Rectangle 68"/>
            <p:cNvSpPr/>
            <p:nvPr/>
          </p:nvSpPr>
          <p:spPr>
            <a:xfrm>
              <a:off x="-13001" y="70661"/>
              <a:ext cx="1921330" cy="715107"/>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Contributions to global targets</a:t>
              </a:r>
            </a:p>
            <a:p>
              <a:pPr algn="ctr"/>
              <a:r>
                <a:rPr lang="en-GB" sz="1050" dirty="0">
                  <a:solidFill>
                    <a:schemeClr val="tx1"/>
                  </a:solidFill>
                </a:rPr>
                <a:t>(not exhaustive)</a:t>
              </a:r>
            </a:p>
          </p:txBody>
        </p:sp>
        <p:sp>
          <p:nvSpPr>
            <p:cNvPr id="70" name="Terminator 69"/>
            <p:cNvSpPr/>
            <p:nvPr/>
          </p:nvSpPr>
          <p:spPr>
            <a:xfrm>
              <a:off x="-38773" y="1800678"/>
              <a:ext cx="1987818" cy="800256"/>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SDG 1 Resilience</a:t>
              </a:r>
            </a:p>
            <a:p>
              <a:pPr algn="ctr"/>
              <a:r>
                <a:rPr lang="en-GB" sz="1000" dirty="0">
                  <a:solidFill>
                    <a:schemeClr val="tx1"/>
                  </a:solidFill>
                </a:rPr>
                <a:t>SDG 13 </a:t>
              </a:r>
              <a:r>
                <a:rPr lang="mr-IN" sz="1000" dirty="0">
                  <a:solidFill>
                    <a:schemeClr val="tx1"/>
                  </a:solidFill>
                </a:rPr>
                <a:t>–</a:t>
              </a:r>
              <a:r>
                <a:rPr lang="en-GB" sz="1000" dirty="0">
                  <a:solidFill>
                    <a:schemeClr val="tx1"/>
                  </a:solidFill>
                </a:rPr>
                <a:t>Climate Change</a:t>
              </a:r>
            </a:p>
            <a:p>
              <a:pPr algn="ctr"/>
              <a:r>
                <a:rPr lang="en-GB" sz="1000" dirty="0">
                  <a:solidFill>
                    <a:schemeClr val="tx1"/>
                  </a:solidFill>
                </a:rPr>
                <a:t>SDG 7 </a:t>
              </a:r>
              <a:r>
                <a:rPr lang="mr-IN" sz="1000" dirty="0">
                  <a:solidFill>
                    <a:schemeClr val="tx1"/>
                  </a:solidFill>
                </a:rPr>
                <a:t>–</a:t>
              </a:r>
              <a:r>
                <a:rPr lang="en-GB" sz="1000" dirty="0">
                  <a:solidFill>
                    <a:schemeClr val="tx1"/>
                  </a:solidFill>
                </a:rPr>
                <a:t> renewable energy </a:t>
              </a:r>
            </a:p>
            <a:p>
              <a:pPr algn="ctr"/>
              <a:r>
                <a:rPr lang="en-GB" sz="1000" dirty="0">
                  <a:solidFill>
                    <a:schemeClr val="tx1"/>
                  </a:solidFill>
                </a:rPr>
                <a:t>SDG 16 Effective institutions</a:t>
              </a:r>
            </a:p>
          </p:txBody>
        </p:sp>
        <p:sp>
          <p:nvSpPr>
            <p:cNvPr id="71" name="Terminator 70"/>
            <p:cNvSpPr/>
            <p:nvPr/>
          </p:nvSpPr>
          <p:spPr>
            <a:xfrm>
              <a:off x="-69303" y="3394117"/>
              <a:ext cx="1975592" cy="742976"/>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SDG 13 CC impacts</a:t>
              </a:r>
            </a:p>
            <a:p>
              <a:pPr algn="ctr"/>
              <a:r>
                <a:rPr lang="en-GB" sz="1000" dirty="0">
                  <a:solidFill>
                    <a:schemeClr val="tx1"/>
                  </a:solidFill>
                </a:rPr>
                <a:t>SDG 13 </a:t>
              </a:r>
              <a:r>
                <a:rPr lang="mr-IN" sz="1000" dirty="0">
                  <a:solidFill>
                    <a:schemeClr val="tx1"/>
                  </a:solidFill>
                </a:rPr>
                <a:t>–</a:t>
              </a:r>
              <a:r>
                <a:rPr lang="en-US" sz="1000" dirty="0">
                  <a:solidFill>
                    <a:schemeClr val="tx1"/>
                  </a:solidFill>
                </a:rPr>
                <a:t>Resilient </a:t>
              </a:r>
              <a:r>
                <a:rPr lang="en-GB" sz="1000" dirty="0">
                  <a:solidFill>
                    <a:schemeClr val="tx1"/>
                  </a:solidFill>
                </a:rPr>
                <a:t>Coastal cities</a:t>
              </a:r>
            </a:p>
            <a:p>
              <a:pPr algn="ctr"/>
              <a:r>
                <a:rPr lang="en-GB" sz="1000" dirty="0">
                  <a:solidFill>
                    <a:schemeClr val="tx1"/>
                  </a:solidFill>
                </a:rPr>
                <a:t>SENDAI /UNFCC</a:t>
              </a:r>
            </a:p>
          </p:txBody>
        </p:sp>
        <p:sp>
          <p:nvSpPr>
            <p:cNvPr id="72" name="Terminator 71"/>
            <p:cNvSpPr/>
            <p:nvPr/>
          </p:nvSpPr>
          <p:spPr>
            <a:xfrm>
              <a:off x="-69304" y="2747110"/>
              <a:ext cx="2008583" cy="549406"/>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SDG 8 Blue economy</a:t>
              </a:r>
            </a:p>
            <a:p>
              <a:pPr algn="ctr"/>
              <a:r>
                <a:rPr lang="en-GB" sz="1000" dirty="0" err="1">
                  <a:solidFill>
                    <a:schemeClr val="tx1"/>
                  </a:solidFill>
                </a:rPr>
                <a:t>etc</a:t>
              </a:r>
              <a:endParaRPr lang="en-GB" sz="1000" dirty="0">
                <a:solidFill>
                  <a:schemeClr val="tx1"/>
                </a:solidFill>
              </a:endParaRPr>
            </a:p>
            <a:p>
              <a:pPr algn="ctr"/>
              <a:endParaRPr lang="en-GB" sz="1000" dirty="0">
                <a:solidFill>
                  <a:schemeClr val="tx1"/>
                </a:solidFill>
              </a:endParaRPr>
            </a:p>
          </p:txBody>
        </p:sp>
        <p:sp>
          <p:nvSpPr>
            <p:cNvPr id="73" name="Terminator 72"/>
            <p:cNvSpPr/>
            <p:nvPr/>
          </p:nvSpPr>
          <p:spPr>
            <a:xfrm>
              <a:off x="-69304" y="4571799"/>
              <a:ext cx="1931000" cy="434790"/>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tx1"/>
                </a:solidFill>
              </a:endParaRPr>
            </a:p>
            <a:p>
              <a:pPr algn="ctr"/>
              <a:r>
                <a:rPr lang="en-GB" sz="1000" dirty="0">
                  <a:solidFill>
                    <a:schemeClr val="tx1"/>
                  </a:solidFill>
                </a:rPr>
                <a:t>SDG 1 Reduce poverty</a:t>
              </a:r>
            </a:p>
            <a:p>
              <a:pPr algn="ctr"/>
              <a:r>
                <a:rPr lang="en-GB" sz="1000" dirty="0">
                  <a:solidFill>
                    <a:schemeClr val="tx1"/>
                  </a:solidFill>
                </a:rPr>
                <a:t>SDG 2 Food security</a:t>
              </a:r>
            </a:p>
            <a:p>
              <a:pPr algn="ctr"/>
              <a:endParaRPr lang="en-GB" sz="1000" dirty="0">
                <a:solidFill>
                  <a:schemeClr val="tx1"/>
                </a:solidFill>
              </a:endParaRPr>
            </a:p>
          </p:txBody>
        </p:sp>
        <p:sp>
          <p:nvSpPr>
            <p:cNvPr id="74" name="Terminator 73"/>
            <p:cNvSpPr/>
            <p:nvPr/>
          </p:nvSpPr>
          <p:spPr>
            <a:xfrm>
              <a:off x="-61856" y="5399476"/>
              <a:ext cx="1939079" cy="884661"/>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tx1"/>
                </a:solidFill>
              </a:endParaRPr>
            </a:p>
            <a:p>
              <a:pPr algn="ctr"/>
              <a:r>
                <a:rPr lang="en-GB" sz="1000" dirty="0">
                  <a:solidFill>
                    <a:schemeClr val="tx1"/>
                  </a:solidFill>
                </a:rPr>
                <a:t>SDG 16 Peaceful and inclusive society</a:t>
              </a:r>
            </a:p>
            <a:p>
              <a:pPr algn="ctr"/>
              <a:r>
                <a:rPr lang="en-GB" sz="1000" dirty="0">
                  <a:solidFill>
                    <a:schemeClr val="tx1"/>
                  </a:solidFill>
                </a:rPr>
                <a:t>SDG 4 Education</a:t>
              </a:r>
            </a:p>
            <a:p>
              <a:pPr algn="ctr"/>
              <a:r>
                <a:rPr lang="en-GB" sz="1000" dirty="0" err="1">
                  <a:solidFill>
                    <a:schemeClr val="tx1"/>
                  </a:solidFill>
                </a:rPr>
                <a:t>etc</a:t>
              </a:r>
              <a:endParaRPr lang="en-GB" sz="1000" dirty="0">
                <a:solidFill>
                  <a:schemeClr val="tx1"/>
                </a:solidFill>
              </a:endParaRPr>
            </a:p>
            <a:p>
              <a:pPr algn="ctr"/>
              <a:endParaRPr lang="en-GB" sz="1000" dirty="0">
                <a:solidFill>
                  <a:schemeClr val="tx1"/>
                </a:solidFill>
              </a:endParaRPr>
            </a:p>
          </p:txBody>
        </p:sp>
        <p:sp>
          <p:nvSpPr>
            <p:cNvPr id="77" name="Left-Right Arrow 76"/>
            <p:cNvSpPr/>
            <p:nvPr/>
          </p:nvSpPr>
          <p:spPr>
            <a:xfrm>
              <a:off x="1900896" y="5771960"/>
              <a:ext cx="250021" cy="152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Left-Right Arrow 77"/>
            <p:cNvSpPr/>
            <p:nvPr/>
          </p:nvSpPr>
          <p:spPr>
            <a:xfrm>
              <a:off x="1900896" y="4717309"/>
              <a:ext cx="250021" cy="152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Left-Right Arrow 78"/>
            <p:cNvSpPr/>
            <p:nvPr/>
          </p:nvSpPr>
          <p:spPr>
            <a:xfrm>
              <a:off x="1912294" y="3689404"/>
              <a:ext cx="250021" cy="152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Left-Right Arrow 79"/>
            <p:cNvSpPr/>
            <p:nvPr/>
          </p:nvSpPr>
          <p:spPr>
            <a:xfrm>
              <a:off x="1947245" y="2879635"/>
              <a:ext cx="250021" cy="152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Left-Right Arrow 80"/>
            <p:cNvSpPr/>
            <p:nvPr/>
          </p:nvSpPr>
          <p:spPr>
            <a:xfrm>
              <a:off x="1937395" y="1246217"/>
              <a:ext cx="250021" cy="152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Left-Right Arrow 81"/>
            <p:cNvSpPr/>
            <p:nvPr/>
          </p:nvSpPr>
          <p:spPr>
            <a:xfrm>
              <a:off x="1937396" y="2081563"/>
              <a:ext cx="250021" cy="152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Arrow Connector 84"/>
            <p:cNvCxnSpPr>
              <a:endCxn id="7" idx="0"/>
            </p:cNvCxnSpPr>
            <p:nvPr/>
          </p:nvCxnSpPr>
          <p:spPr>
            <a:xfrm flipH="1">
              <a:off x="4004707" y="1473088"/>
              <a:ext cx="1587740" cy="663931"/>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3981849" y="1406387"/>
              <a:ext cx="1564433" cy="3179592"/>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4028911" y="2173959"/>
              <a:ext cx="1533926" cy="40288"/>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a:off x="3989281" y="2759301"/>
              <a:ext cx="1603166" cy="38489"/>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3967545" y="2973300"/>
              <a:ext cx="1668632" cy="2634738"/>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5" idx="2"/>
            </p:cNvCxnSpPr>
            <p:nvPr/>
          </p:nvCxnSpPr>
          <p:spPr>
            <a:xfrm flipH="1" flipV="1">
              <a:off x="4024767" y="2283400"/>
              <a:ext cx="1604234" cy="2382349"/>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5" idx="2"/>
            </p:cNvCxnSpPr>
            <p:nvPr/>
          </p:nvCxnSpPr>
          <p:spPr>
            <a:xfrm flipH="1" flipV="1">
              <a:off x="3993464" y="3872131"/>
              <a:ext cx="1635537" cy="793618"/>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16" idx="2"/>
            </p:cNvCxnSpPr>
            <p:nvPr/>
          </p:nvCxnSpPr>
          <p:spPr>
            <a:xfrm flipH="1" flipV="1">
              <a:off x="3995419" y="4678153"/>
              <a:ext cx="1600732" cy="916765"/>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3981849" y="5717486"/>
              <a:ext cx="1630574" cy="32714"/>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endCxn id="8" idx="0"/>
            </p:cNvCxnSpPr>
            <p:nvPr/>
          </p:nvCxnSpPr>
          <p:spPr>
            <a:xfrm flipH="1" flipV="1">
              <a:off x="4006010" y="2924045"/>
              <a:ext cx="1587254" cy="583512"/>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6" name="Terminator 105"/>
            <p:cNvSpPr/>
            <p:nvPr/>
          </p:nvSpPr>
          <p:spPr>
            <a:xfrm>
              <a:off x="124884" y="6354668"/>
              <a:ext cx="11058931" cy="649601"/>
            </a:xfrm>
            <a:prstGeom prst="flowChartTermina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a:p>
              <a:pPr algn="ctr"/>
              <a:endParaRPr lang="en-US" sz="1000" dirty="0">
                <a:solidFill>
                  <a:schemeClr val="tx1"/>
                </a:solidFill>
              </a:endParaRPr>
            </a:p>
            <a:p>
              <a:pPr algn="ctr"/>
              <a:r>
                <a:rPr lang="en-US" sz="1000" b="1" dirty="0">
                  <a:solidFill>
                    <a:schemeClr val="tx1"/>
                  </a:solidFill>
                </a:rPr>
                <a:t>OVERARCHING GOALS </a:t>
              </a:r>
            </a:p>
            <a:p>
              <a:pPr algn="ctr"/>
              <a:r>
                <a:rPr lang="en-US" sz="1000" b="1" dirty="0">
                  <a:solidFill>
                    <a:schemeClr val="tx1"/>
                  </a:solidFill>
                </a:rPr>
                <a:t>To provide ocean science data and information to inform policies for a well functioning Ocean in support of all sustainable development goals of the Agenda 2030. </a:t>
              </a:r>
            </a:p>
            <a:p>
              <a:pPr algn="just"/>
              <a:r>
                <a:rPr lang="en-US" sz="1000" b="1" dirty="0">
                  <a:solidFill>
                    <a:schemeClr val="tx1"/>
                  </a:solidFill>
                </a:rPr>
                <a:t>                                               To generate the scientific knowledge and underpinning infrastructure and partnerships needed for sustainable development of the ocean </a:t>
              </a:r>
            </a:p>
            <a:p>
              <a:pPr algn="ctr"/>
              <a:endParaRPr lang="en-US" sz="1000" dirty="0">
                <a:solidFill>
                  <a:schemeClr val="tx1"/>
                </a:solidFill>
              </a:endParaRPr>
            </a:p>
            <a:p>
              <a:pPr algn="ctr"/>
              <a:r>
                <a:rPr lang="en-US" sz="1400" b="1" dirty="0">
                  <a:solidFill>
                    <a:schemeClr val="tx1"/>
                  </a:solidFill>
                </a:rPr>
                <a:t> </a:t>
              </a:r>
            </a:p>
          </p:txBody>
        </p:sp>
        <p:sp>
          <p:nvSpPr>
            <p:cNvPr id="109" name="Terminator 108"/>
            <p:cNvSpPr/>
            <p:nvPr/>
          </p:nvSpPr>
          <p:spPr>
            <a:xfrm>
              <a:off x="8977394" y="1001239"/>
              <a:ext cx="1785284" cy="650846"/>
            </a:xfrm>
            <a:prstGeom prst="flowChartTerminato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Cumulative Stressors </a:t>
              </a:r>
              <a:r>
                <a:rPr lang="en-GB" sz="1400" dirty="0" err="1">
                  <a:solidFill>
                    <a:schemeClr val="tx1"/>
                  </a:solidFill>
                </a:rPr>
                <a:t>prog</a:t>
              </a:r>
              <a:r>
                <a:rPr lang="en-GB" sz="1400" dirty="0">
                  <a:solidFill>
                    <a:schemeClr val="tx1"/>
                  </a:solidFill>
                </a:rPr>
                <a:t>.</a:t>
              </a:r>
            </a:p>
          </p:txBody>
        </p:sp>
      </p:grpSp>
      <p:sp>
        <p:nvSpPr>
          <p:cNvPr id="75" name="Rounded Rectangle 74"/>
          <p:cNvSpPr/>
          <p:nvPr/>
        </p:nvSpPr>
        <p:spPr>
          <a:xfrm>
            <a:off x="11276048" y="58017"/>
            <a:ext cx="863067" cy="863067"/>
          </a:xfrm>
          <a:prstGeom prst="roundRect">
            <a:avLst>
              <a:gd name="adj" fmla="val 16670"/>
            </a:avLst>
          </a:prstGeom>
          <a:blipFill>
            <a:blip r:embed="rId3">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3" name="TextBox 22"/>
          <p:cNvSpPr txBox="1"/>
          <p:nvPr/>
        </p:nvSpPr>
        <p:spPr>
          <a:xfrm>
            <a:off x="440518" y="58017"/>
            <a:ext cx="10835529" cy="369332"/>
          </a:xfrm>
          <a:prstGeom prst="rect">
            <a:avLst/>
          </a:prstGeom>
          <a:noFill/>
        </p:spPr>
        <p:txBody>
          <a:bodyPr wrap="square" rtlCol="0">
            <a:spAutoFit/>
          </a:bodyPr>
          <a:lstStyle/>
          <a:p>
            <a:r>
              <a:rPr lang="fr-FR" b="1" dirty="0"/>
              <a:t>THE DECADE : RESPOND TO SOCIETAL NEEDS, CONTRIBUTE TO ALL </a:t>
            </a:r>
            <a:r>
              <a:rPr lang="fr-FR" b="1" dirty="0" err="1"/>
              <a:t>SDGs</a:t>
            </a:r>
            <a:r>
              <a:rPr lang="fr-FR" b="1" dirty="0"/>
              <a:t>, FOSTER NEW SCIENCE PROGRAMMES</a:t>
            </a:r>
          </a:p>
        </p:txBody>
      </p:sp>
    </p:spTree>
    <p:extLst>
      <p:ext uri="{BB962C8B-B14F-4D97-AF65-F5344CB8AC3E}">
        <p14:creationId xmlns:p14="http://schemas.microsoft.com/office/powerpoint/2010/main" val="1851581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602CDA2-5859-2847-B6D0-7AC526F2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50489"/>
            <a:ext cx="12192000" cy="6985921"/>
          </a:xfrm>
          <a:prstGeom prst="rect">
            <a:avLst/>
          </a:prstGeom>
        </p:spPr>
      </p:pic>
      <p:sp>
        <p:nvSpPr>
          <p:cNvPr id="6" name="Triangle rectangle 5">
            <a:extLst>
              <a:ext uri="{FF2B5EF4-FFF2-40B4-BE49-F238E27FC236}">
                <a16:creationId xmlns:a16="http://schemas.microsoft.com/office/drawing/2014/main" id="{9E338941-05E2-D548-ACAE-DF7D4B5313CC}"/>
              </a:ext>
            </a:extLst>
          </p:cNvPr>
          <p:cNvSpPr/>
          <p:nvPr/>
        </p:nvSpPr>
        <p:spPr>
          <a:xfrm flipV="1">
            <a:off x="0" y="-150489"/>
            <a:ext cx="12192000" cy="6858000"/>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ounded Rectangle 4"/>
          <p:cNvSpPr/>
          <p:nvPr/>
        </p:nvSpPr>
        <p:spPr>
          <a:xfrm>
            <a:off x="11091604" y="5763321"/>
            <a:ext cx="863067" cy="863067"/>
          </a:xfrm>
          <a:prstGeom prst="roundRect">
            <a:avLst>
              <a:gd name="adj" fmla="val 16670"/>
            </a:avLst>
          </a:prstGeom>
          <a:blipFill>
            <a:blip r:embed="rId4">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Title 1">
            <a:extLst>
              <a:ext uri="{FF2B5EF4-FFF2-40B4-BE49-F238E27FC236}">
                <a16:creationId xmlns:a16="http://schemas.microsoft.com/office/drawing/2014/main" id="{BF04804D-8745-474B-BB49-04E247F51CEA}"/>
              </a:ext>
            </a:extLst>
          </p:cNvPr>
          <p:cNvSpPr txBox="1">
            <a:spLocks/>
          </p:cNvSpPr>
          <p:nvPr/>
        </p:nvSpPr>
        <p:spPr>
          <a:xfrm>
            <a:off x="65789" y="0"/>
            <a:ext cx="9253727" cy="4683225"/>
          </a:xfrm>
          <a:prstGeom prst="rect">
            <a:avLst/>
          </a:prstGeom>
          <a:noFill/>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fr-FR" sz="6600" b="1" dirty="0">
                <a:solidFill>
                  <a:schemeClr val="bg1"/>
                </a:solidFill>
                <a:latin typeface="+mn-lt"/>
              </a:rPr>
              <a:t>A Decade to…</a:t>
            </a:r>
          </a:p>
          <a:p>
            <a:pPr algn="l"/>
            <a:endParaRPr lang="fr-FR" sz="1000" b="1" dirty="0">
              <a:solidFill>
                <a:schemeClr val="bg1"/>
              </a:solidFill>
              <a:latin typeface="+mn-lt"/>
            </a:endParaRPr>
          </a:p>
          <a:p>
            <a:pPr marL="885600" lvl="2">
              <a:lnSpc>
                <a:spcPct val="110000"/>
              </a:lnSpc>
            </a:pPr>
            <a:br>
              <a:rPr lang="fr-FR" sz="100" b="1" dirty="0">
                <a:solidFill>
                  <a:schemeClr val="bg1"/>
                </a:solidFill>
                <a:latin typeface="+mn-lt"/>
              </a:rPr>
            </a:br>
            <a:r>
              <a:rPr lang="fr-FR" sz="7800" b="1" dirty="0">
                <a:solidFill>
                  <a:srgbClr val="92D050"/>
                </a:solidFill>
                <a:latin typeface="+mn-lt"/>
              </a:rPr>
              <a:t>TRANSFORM</a:t>
            </a:r>
          </a:p>
          <a:p>
            <a:pPr marL="885600" lvl="2">
              <a:lnSpc>
                <a:spcPct val="110000"/>
              </a:lnSpc>
            </a:pPr>
            <a:r>
              <a:rPr lang="fr-FR" sz="4500" b="1" dirty="0">
                <a:solidFill>
                  <a:schemeClr val="bg1"/>
                </a:solidFill>
                <a:latin typeface="+mn-lt"/>
              </a:rPr>
              <a:t>knowledge </a:t>
            </a:r>
            <a:r>
              <a:rPr lang="fr-FR" sz="4500" b="1" dirty="0" err="1">
                <a:solidFill>
                  <a:schemeClr val="bg1"/>
                </a:solidFill>
                <a:latin typeface="+mn-lt"/>
              </a:rPr>
              <a:t>systems</a:t>
            </a:r>
            <a:r>
              <a:rPr lang="fr-FR" sz="4500" b="1" dirty="0">
                <a:solidFill>
                  <a:schemeClr val="bg1"/>
                </a:solidFill>
                <a:latin typeface="+mn-lt"/>
              </a:rPr>
              <a:t> </a:t>
            </a:r>
          </a:p>
          <a:p>
            <a:pPr marL="885600" lvl="2">
              <a:lnSpc>
                <a:spcPct val="110000"/>
              </a:lnSpc>
            </a:pPr>
            <a:r>
              <a:rPr lang="fr-FR" sz="4500" b="1" dirty="0">
                <a:solidFill>
                  <a:schemeClr val="bg1"/>
                </a:solidFill>
              </a:rPr>
              <a:t>to support</a:t>
            </a:r>
            <a:endParaRPr lang="fr-FR" sz="4500" b="1" dirty="0">
              <a:solidFill>
                <a:schemeClr val="bg1"/>
              </a:solidFill>
              <a:latin typeface="+mn-lt"/>
            </a:endParaRPr>
          </a:p>
          <a:p>
            <a:pPr marL="885600" lvl="2">
              <a:lnSpc>
                <a:spcPct val="110000"/>
              </a:lnSpc>
            </a:pPr>
            <a:r>
              <a:rPr lang="fr-FR" sz="4500" b="1" dirty="0" err="1">
                <a:solidFill>
                  <a:schemeClr val="bg1"/>
                </a:solidFill>
              </a:rPr>
              <a:t>sustainable</a:t>
            </a:r>
            <a:endParaRPr lang="fr-FR" sz="4500" b="1" dirty="0">
              <a:solidFill>
                <a:schemeClr val="bg1"/>
              </a:solidFill>
            </a:endParaRPr>
          </a:p>
          <a:p>
            <a:pPr marL="885600" lvl="2">
              <a:lnSpc>
                <a:spcPct val="110000"/>
              </a:lnSpc>
            </a:pPr>
            <a:r>
              <a:rPr lang="fr-FR" sz="4500" b="1" dirty="0" err="1">
                <a:solidFill>
                  <a:schemeClr val="bg1"/>
                </a:solidFill>
                <a:latin typeface="+mn-lt"/>
              </a:rPr>
              <a:t>development</a:t>
            </a:r>
            <a:endParaRPr lang="fr-FR" sz="4500" b="1" dirty="0">
              <a:solidFill>
                <a:schemeClr val="bg1"/>
              </a:solidFill>
              <a:latin typeface="+mn-lt"/>
            </a:endParaRPr>
          </a:p>
        </p:txBody>
      </p:sp>
      <p:sp>
        <p:nvSpPr>
          <p:cNvPr id="8" name="Right Triangle 7"/>
          <p:cNvSpPr/>
          <p:nvPr/>
        </p:nvSpPr>
        <p:spPr>
          <a:xfrm rot="16200000">
            <a:off x="4053277" y="-1336555"/>
            <a:ext cx="4151970" cy="12192003"/>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413032" y="4557959"/>
            <a:ext cx="5878025" cy="3477875"/>
          </a:xfrm>
          <a:prstGeom prst="rect">
            <a:avLst/>
          </a:prstGeom>
          <a:noFill/>
        </p:spPr>
        <p:txBody>
          <a:bodyPr wrap="square" rtlCol="0">
            <a:spAutoFit/>
          </a:bodyPr>
          <a:lstStyle/>
          <a:p>
            <a:pPr marL="457200" indent="-457200">
              <a:buFont typeface="Arial" charset="0"/>
              <a:buChar char="•"/>
            </a:pPr>
            <a:r>
              <a:rPr lang="en-US" sz="2400" dirty="0">
                <a:solidFill>
                  <a:srgbClr val="FFFF00"/>
                </a:solidFill>
              </a:rPr>
              <a:t>Complete mapping of the seafloor</a:t>
            </a:r>
          </a:p>
          <a:p>
            <a:pPr marL="457200" indent="-457200">
              <a:buFont typeface="Arial" charset="0"/>
              <a:buChar char="•"/>
            </a:pPr>
            <a:r>
              <a:rPr lang="en-US" sz="2400" dirty="0" err="1">
                <a:solidFill>
                  <a:srgbClr val="FFFF00"/>
                </a:solidFill>
              </a:rPr>
              <a:t>eDNA</a:t>
            </a:r>
            <a:r>
              <a:rPr lang="en-US" sz="2400" dirty="0">
                <a:solidFill>
                  <a:srgbClr val="FFFF00"/>
                </a:solidFill>
              </a:rPr>
              <a:t> Sequencing of marine life</a:t>
            </a:r>
          </a:p>
          <a:p>
            <a:pPr marL="457200" indent="-457200">
              <a:buFont typeface="Arial" charset="0"/>
              <a:buChar char="•"/>
            </a:pPr>
            <a:r>
              <a:rPr lang="en-US" sz="2400" dirty="0">
                <a:solidFill>
                  <a:srgbClr val="FFFF00"/>
                </a:solidFill>
              </a:rPr>
              <a:t>Integrated research on climate change impacts </a:t>
            </a:r>
          </a:p>
          <a:p>
            <a:pPr marL="457200" indent="-457200">
              <a:buFont typeface="Arial" charset="0"/>
              <a:buChar char="•"/>
            </a:pPr>
            <a:r>
              <a:rPr lang="en-US" sz="2400" dirty="0">
                <a:solidFill>
                  <a:srgbClr val="FFFF00"/>
                </a:solidFill>
              </a:rPr>
              <a:t>Science products for maritime industries</a:t>
            </a:r>
          </a:p>
          <a:p>
            <a:pPr marL="457200" indent="-457200">
              <a:buFont typeface="Arial" charset="0"/>
              <a:buChar char="•"/>
            </a:pPr>
            <a:r>
              <a:rPr lang="en-US" sz="2400" dirty="0">
                <a:solidFill>
                  <a:srgbClr val="FFFF00"/>
                </a:solidFill>
              </a:rPr>
              <a:t>Enhanced sharing of data and information</a:t>
            </a:r>
          </a:p>
          <a:p>
            <a:pPr marL="457200" indent="-457200">
              <a:buFont typeface="Arial" charset="0"/>
              <a:buChar char="•"/>
            </a:pPr>
            <a:endParaRPr lang="en-US" sz="2400" dirty="0">
              <a:solidFill>
                <a:srgbClr val="FFFF00"/>
              </a:solidFill>
            </a:endParaRPr>
          </a:p>
          <a:p>
            <a:pPr marL="457200" indent="-457200">
              <a:buFont typeface="Arial" charset="0"/>
              <a:buChar char="•"/>
            </a:pPr>
            <a:endParaRPr lang="en-US" sz="2400" dirty="0">
              <a:solidFill>
                <a:srgbClr val="FFFF00"/>
              </a:solidFill>
            </a:endParaRPr>
          </a:p>
          <a:p>
            <a:pPr marL="457200" indent="-457200">
              <a:buFont typeface="Arial" charset="0"/>
              <a:buChar char="•"/>
            </a:pPr>
            <a:endParaRPr lang="en-GB" sz="2800" dirty="0">
              <a:solidFill>
                <a:srgbClr val="FFFF00"/>
              </a:solidFill>
            </a:endParaRPr>
          </a:p>
        </p:txBody>
      </p:sp>
      <p:sp>
        <p:nvSpPr>
          <p:cNvPr id="9" name="TextBox 8"/>
          <p:cNvSpPr txBox="1"/>
          <p:nvPr/>
        </p:nvSpPr>
        <p:spPr>
          <a:xfrm>
            <a:off x="2604399" y="5816249"/>
            <a:ext cx="3999635" cy="584775"/>
          </a:xfrm>
          <a:prstGeom prst="rect">
            <a:avLst/>
          </a:prstGeom>
          <a:noFill/>
        </p:spPr>
        <p:txBody>
          <a:bodyPr wrap="square" rtlCol="0">
            <a:spAutoFit/>
          </a:bodyPr>
          <a:lstStyle/>
          <a:p>
            <a:r>
              <a:rPr lang="en-GB" sz="3200" dirty="0">
                <a:solidFill>
                  <a:schemeClr val="bg1"/>
                </a:solidFill>
              </a:rPr>
              <a:t>Potential activities </a:t>
            </a:r>
            <a:r>
              <a:rPr lang="mr-IN" sz="3200" dirty="0">
                <a:solidFill>
                  <a:schemeClr val="bg1"/>
                </a:solidFill>
              </a:rPr>
              <a:t>…</a:t>
            </a:r>
            <a:r>
              <a:rPr lang="en-US" sz="3200" dirty="0">
                <a:solidFill>
                  <a:schemeClr val="bg1"/>
                </a:solidFill>
              </a:rPr>
              <a:t>.</a:t>
            </a:r>
          </a:p>
        </p:txBody>
      </p:sp>
    </p:spTree>
    <p:extLst>
      <p:ext uri="{BB962C8B-B14F-4D97-AF65-F5344CB8AC3E}">
        <p14:creationId xmlns:p14="http://schemas.microsoft.com/office/powerpoint/2010/main" val="234950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allAtOnce"/>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FFEE6BA-F497-0245-B98F-16F6029FA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959369"/>
          </a:xfrm>
          <a:prstGeom prst="rect">
            <a:avLst/>
          </a:prstGeom>
        </p:spPr>
      </p:pic>
      <p:sp>
        <p:nvSpPr>
          <p:cNvPr id="6" name="Triangle rectangle 5">
            <a:extLst>
              <a:ext uri="{FF2B5EF4-FFF2-40B4-BE49-F238E27FC236}">
                <a16:creationId xmlns:a16="http://schemas.microsoft.com/office/drawing/2014/main" id="{9E338941-05E2-D548-ACAE-DF7D4B5313CC}"/>
              </a:ext>
            </a:extLst>
          </p:cNvPr>
          <p:cNvSpPr/>
          <p:nvPr/>
        </p:nvSpPr>
        <p:spPr>
          <a:xfrm flipV="1">
            <a:off x="0" y="0"/>
            <a:ext cx="12192000" cy="6858000"/>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le 1">
            <a:extLst>
              <a:ext uri="{FF2B5EF4-FFF2-40B4-BE49-F238E27FC236}">
                <a16:creationId xmlns:a16="http://schemas.microsoft.com/office/drawing/2014/main" id="{BF04804D-8745-474B-BB49-04E247F51CEA}"/>
              </a:ext>
            </a:extLst>
          </p:cNvPr>
          <p:cNvSpPr txBox="1">
            <a:spLocks/>
          </p:cNvSpPr>
          <p:nvPr/>
        </p:nvSpPr>
        <p:spPr>
          <a:xfrm>
            <a:off x="0" y="10695"/>
            <a:ext cx="9253727" cy="4683225"/>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dirty="0">
                <a:solidFill>
                  <a:schemeClr val="bg1"/>
                </a:solidFill>
                <a:latin typeface="+mn-lt"/>
              </a:rPr>
              <a:t>A Decade to…</a:t>
            </a:r>
          </a:p>
          <a:p>
            <a:pPr algn="l"/>
            <a:endParaRPr lang="fr-FR" sz="1000" b="1" dirty="0">
              <a:solidFill>
                <a:schemeClr val="bg1"/>
              </a:solidFill>
              <a:latin typeface="+mn-lt"/>
            </a:endParaRPr>
          </a:p>
          <a:p>
            <a:pPr marL="885600" lvl="2"/>
            <a:br>
              <a:rPr lang="fr-FR" sz="100" b="1" dirty="0">
                <a:solidFill>
                  <a:schemeClr val="bg1"/>
                </a:solidFill>
                <a:latin typeface="+mn-lt"/>
              </a:rPr>
            </a:br>
            <a:r>
              <a:rPr lang="fr-FR" sz="7200" b="1" dirty="0">
                <a:solidFill>
                  <a:srgbClr val="92D050"/>
                </a:solidFill>
                <a:latin typeface="+mn-lt"/>
              </a:rPr>
              <a:t>MEASURE</a:t>
            </a:r>
          </a:p>
          <a:p>
            <a:pPr marL="885600" lvl="2"/>
            <a:r>
              <a:rPr lang="fr-FR" sz="4500" b="1" dirty="0">
                <a:solidFill>
                  <a:schemeClr val="bg1"/>
                </a:solidFill>
                <a:latin typeface="+mn-lt"/>
              </a:rPr>
              <a:t>cumulative impacts</a:t>
            </a:r>
          </a:p>
          <a:p>
            <a:pPr marL="885600" lvl="2"/>
            <a:r>
              <a:rPr lang="fr-FR" sz="4500" b="1" dirty="0">
                <a:solidFill>
                  <a:schemeClr val="bg1"/>
                </a:solidFill>
              </a:rPr>
              <a:t>f</a:t>
            </a:r>
            <a:r>
              <a:rPr lang="fr-FR" sz="4500" b="1" dirty="0">
                <a:solidFill>
                  <a:schemeClr val="bg1"/>
                </a:solidFill>
                <a:latin typeface="+mn-lt"/>
              </a:rPr>
              <a:t>or effective</a:t>
            </a:r>
          </a:p>
          <a:p>
            <a:pPr marL="885600" lvl="2"/>
            <a:r>
              <a:rPr lang="fr-FR" sz="4500" b="1" dirty="0">
                <a:solidFill>
                  <a:schemeClr val="bg1"/>
                </a:solidFill>
              </a:rPr>
              <a:t>solutions</a:t>
            </a:r>
            <a:endParaRPr lang="fr-FR" sz="4500" b="1" dirty="0">
              <a:solidFill>
                <a:schemeClr val="bg1"/>
              </a:solidFill>
              <a:latin typeface="+mn-lt"/>
            </a:endParaRPr>
          </a:p>
        </p:txBody>
      </p:sp>
      <p:sp>
        <p:nvSpPr>
          <p:cNvPr id="9" name="TextBox 7">
            <a:extLst>
              <a:ext uri="{FF2B5EF4-FFF2-40B4-BE49-F238E27FC236}">
                <a16:creationId xmlns:a16="http://schemas.microsoft.com/office/drawing/2014/main" id="{481E3350-27BE-AE4F-BDD7-1406524E6597}"/>
              </a:ext>
            </a:extLst>
          </p:cNvPr>
          <p:cNvSpPr txBox="1"/>
          <p:nvPr/>
        </p:nvSpPr>
        <p:spPr>
          <a:xfrm rot="19814630">
            <a:off x="128610" y="6445730"/>
            <a:ext cx="1069524" cy="200055"/>
          </a:xfrm>
          <a:prstGeom prst="rect">
            <a:avLst/>
          </a:prstGeom>
          <a:noFill/>
        </p:spPr>
        <p:txBody>
          <a:bodyPr wrap="none" rtlCol="0">
            <a:spAutoFit/>
          </a:bodyPr>
          <a:lstStyle/>
          <a:p>
            <a:pPr lvl="0" defTabSz="457200">
              <a:defRPr/>
            </a:pPr>
            <a:r>
              <a:rPr lang="fr-FR" sz="700" dirty="0">
                <a:solidFill>
                  <a:schemeClr val="bg1">
                    <a:lumMod val="85000"/>
                    <a:alpha val="50000"/>
                  </a:schemeClr>
                </a:solidFill>
              </a:rPr>
              <a:t>© AIMS/Christian Miller</a:t>
            </a:r>
          </a:p>
        </p:txBody>
      </p:sp>
      <p:sp>
        <p:nvSpPr>
          <p:cNvPr id="7" name="Rounded Rectangle 6"/>
          <p:cNvSpPr/>
          <p:nvPr/>
        </p:nvSpPr>
        <p:spPr>
          <a:xfrm>
            <a:off x="11091604" y="5763321"/>
            <a:ext cx="863067" cy="863067"/>
          </a:xfrm>
          <a:prstGeom prst="roundRect">
            <a:avLst>
              <a:gd name="adj" fmla="val 16670"/>
            </a:avLst>
          </a:prstGeom>
          <a:blipFill>
            <a:blip r:embed="rId4">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2" name="Right Triangle 11"/>
          <p:cNvSpPr/>
          <p:nvPr/>
        </p:nvSpPr>
        <p:spPr>
          <a:xfrm rot="16200000">
            <a:off x="4020017" y="-1021600"/>
            <a:ext cx="4151970" cy="12192003"/>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313977" y="4885358"/>
            <a:ext cx="5878025" cy="1938992"/>
          </a:xfrm>
          <a:prstGeom prst="rect">
            <a:avLst/>
          </a:prstGeom>
          <a:noFill/>
        </p:spPr>
        <p:txBody>
          <a:bodyPr wrap="square" rtlCol="0">
            <a:spAutoFit/>
          </a:bodyPr>
          <a:lstStyle/>
          <a:p>
            <a:pPr marL="457200" indent="-457200">
              <a:buFont typeface="Arial" charset="0"/>
              <a:buChar char="•"/>
            </a:pPr>
            <a:r>
              <a:rPr lang="en-GB" sz="2400" dirty="0">
                <a:solidFill>
                  <a:srgbClr val="FFFF00"/>
                </a:solidFill>
              </a:rPr>
              <a:t>Ocean health research programme</a:t>
            </a:r>
          </a:p>
          <a:p>
            <a:pPr marL="457200" indent="-457200">
              <a:buFont typeface="Arial" charset="0"/>
              <a:buChar char="•"/>
            </a:pPr>
            <a:r>
              <a:rPr lang="en-GB" sz="2400" dirty="0">
                <a:solidFill>
                  <a:srgbClr val="FFFF00"/>
                </a:solidFill>
              </a:rPr>
              <a:t>New environmental services from ocean data/satellite</a:t>
            </a:r>
          </a:p>
          <a:p>
            <a:pPr marL="457200" indent="-457200">
              <a:buFont typeface="Arial" charset="0"/>
              <a:buChar char="•"/>
            </a:pPr>
            <a:r>
              <a:rPr lang="en-GB" sz="2400" dirty="0">
                <a:solidFill>
                  <a:srgbClr val="FFFF00"/>
                </a:solidFill>
              </a:rPr>
              <a:t>Ocean productivity and biodiversity</a:t>
            </a:r>
          </a:p>
          <a:p>
            <a:pPr marL="457200" indent="-457200">
              <a:buFont typeface="Arial" charset="0"/>
              <a:buChar char="•"/>
            </a:pPr>
            <a:r>
              <a:rPr lang="en-GB" sz="2400" dirty="0">
                <a:solidFill>
                  <a:srgbClr val="FFFF00"/>
                </a:solidFill>
              </a:rPr>
              <a:t>EBM Tools and models  </a:t>
            </a:r>
          </a:p>
        </p:txBody>
      </p:sp>
      <p:sp>
        <p:nvSpPr>
          <p:cNvPr id="14" name="TextBox 13"/>
          <p:cNvSpPr txBox="1"/>
          <p:nvPr/>
        </p:nvSpPr>
        <p:spPr>
          <a:xfrm>
            <a:off x="2627045" y="6127031"/>
            <a:ext cx="3999635" cy="584775"/>
          </a:xfrm>
          <a:prstGeom prst="rect">
            <a:avLst/>
          </a:prstGeom>
          <a:noFill/>
        </p:spPr>
        <p:txBody>
          <a:bodyPr wrap="square" rtlCol="0">
            <a:spAutoFit/>
          </a:bodyPr>
          <a:lstStyle/>
          <a:p>
            <a:r>
              <a:rPr lang="en-GB" sz="3200" dirty="0">
                <a:solidFill>
                  <a:schemeClr val="bg1"/>
                </a:solidFill>
              </a:rPr>
              <a:t>Potential activities </a:t>
            </a:r>
            <a:r>
              <a:rPr lang="mr-IN" sz="3200" dirty="0">
                <a:solidFill>
                  <a:schemeClr val="bg1"/>
                </a:solidFill>
              </a:rPr>
              <a:t>…</a:t>
            </a:r>
            <a:r>
              <a:rPr lang="en-US" sz="3200" dirty="0">
                <a:solidFill>
                  <a:schemeClr val="bg1"/>
                </a:solidFill>
              </a:rPr>
              <a:t>.</a:t>
            </a:r>
          </a:p>
        </p:txBody>
      </p:sp>
    </p:spTree>
    <p:extLst>
      <p:ext uri="{BB962C8B-B14F-4D97-AF65-F5344CB8AC3E}">
        <p14:creationId xmlns:p14="http://schemas.microsoft.com/office/powerpoint/2010/main" val="25364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07EE132-228C-A643-9E54-2EE033B8B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 y="15352"/>
            <a:ext cx="12192004" cy="6842648"/>
          </a:xfrm>
          <a:prstGeom prst="rect">
            <a:avLst/>
          </a:prstGeom>
        </p:spPr>
      </p:pic>
      <p:sp>
        <p:nvSpPr>
          <p:cNvPr id="6" name="Triangle rectangle 5">
            <a:extLst>
              <a:ext uri="{FF2B5EF4-FFF2-40B4-BE49-F238E27FC236}">
                <a16:creationId xmlns:a16="http://schemas.microsoft.com/office/drawing/2014/main" id="{9E338941-05E2-D548-ACAE-DF7D4B5313CC}"/>
              </a:ext>
            </a:extLst>
          </p:cNvPr>
          <p:cNvSpPr/>
          <p:nvPr/>
        </p:nvSpPr>
        <p:spPr>
          <a:xfrm flipV="1">
            <a:off x="0" y="0"/>
            <a:ext cx="12192000" cy="6858000"/>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le 1">
            <a:extLst>
              <a:ext uri="{FF2B5EF4-FFF2-40B4-BE49-F238E27FC236}">
                <a16:creationId xmlns:a16="http://schemas.microsoft.com/office/drawing/2014/main" id="{BF04804D-8745-474B-BB49-04E247F51CEA}"/>
              </a:ext>
            </a:extLst>
          </p:cNvPr>
          <p:cNvSpPr txBox="1">
            <a:spLocks/>
          </p:cNvSpPr>
          <p:nvPr/>
        </p:nvSpPr>
        <p:spPr>
          <a:xfrm>
            <a:off x="122815" y="101231"/>
            <a:ext cx="9253727" cy="4130999"/>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b="1" dirty="0">
                <a:solidFill>
                  <a:schemeClr val="bg1"/>
                </a:solidFill>
                <a:latin typeface="+mn-lt"/>
              </a:rPr>
              <a:t>A Decade to…</a:t>
            </a:r>
          </a:p>
          <a:p>
            <a:pPr algn="l"/>
            <a:endParaRPr lang="fr-FR" sz="1000" b="1" dirty="0">
              <a:solidFill>
                <a:schemeClr val="bg1"/>
              </a:solidFill>
              <a:latin typeface="+mn-lt"/>
            </a:endParaRPr>
          </a:p>
          <a:p>
            <a:pPr marL="885600" lvl="2"/>
            <a:br>
              <a:rPr lang="fr-FR" sz="100" b="1" dirty="0">
                <a:solidFill>
                  <a:schemeClr val="bg1"/>
                </a:solidFill>
                <a:latin typeface="+mn-lt"/>
              </a:rPr>
            </a:br>
            <a:r>
              <a:rPr lang="fr-FR" sz="7200" b="1" dirty="0">
                <a:solidFill>
                  <a:srgbClr val="92D050"/>
                </a:solidFill>
                <a:latin typeface="+mn-lt"/>
              </a:rPr>
              <a:t>REDUCE</a:t>
            </a:r>
          </a:p>
          <a:p>
            <a:pPr marL="885600" lvl="2"/>
            <a:r>
              <a:rPr lang="fr-FR" sz="4500" b="1" dirty="0" err="1">
                <a:solidFill>
                  <a:schemeClr val="bg1"/>
                </a:solidFill>
              </a:rPr>
              <a:t>vulnerability</a:t>
            </a:r>
            <a:r>
              <a:rPr lang="fr-FR" sz="4500" b="1" dirty="0">
                <a:solidFill>
                  <a:schemeClr val="bg1"/>
                </a:solidFill>
                <a:latin typeface="+mn-lt"/>
              </a:rPr>
              <a:t> to </a:t>
            </a:r>
            <a:r>
              <a:rPr lang="fr-FR" sz="4500" b="1" dirty="0" err="1">
                <a:solidFill>
                  <a:schemeClr val="bg1"/>
                </a:solidFill>
                <a:latin typeface="+mn-lt"/>
              </a:rPr>
              <a:t>ocean</a:t>
            </a:r>
            <a:endParaRPr lang="fr-FR" sz="4500" b="1" dirty="0">
              <a:solidFill>
                <a:schemeClr val="bg1"/>
              </a:solidFill>
              <a:latin typeface="+mn-lt"/>
            </a:endParaRPr>
          </a:p>
          <a:p>
            <a:pPr marL="885600" lvl="2"/>
            <a:r>
              <a:rPr lang="fr-FR" sz="4500" b="1" dirty="0">
                <a:solidFill>
                  <a:schemeClr val="bg1"/>
                </a:solidFill>
                <a:latin typeface="+mn-lt"/>
              </a:rPr>
              <a:t>and </a:t>
            </a:r>
            <a:r>
              <a:rPr lang="fr-FR" sz="4500" b="1" dirty="0" err="1">
                <a:solidFill>
                  <a:schemeClr val="bg1"/>
                </a:solidFill>
                <a:latin typeface="+mn-lt"/>
              </a:rPr>
              <a:t>coastal</a:t>
            </a:r>
            <a:r>
              <a:rPr lang="fr-FR" sz="4500" b="1" dirty="0">
                <a:solidFill>
                  <a:schemeClr val="bg1"/>
                </a:solidFill>
                <a:latin typeface="+mn-lt"/>
              </a:rPr>
              <a:t> </a:t>
            </a:r>
            <a:r>
              <a:rPr lang="fr-FR" sz="4500" b="1" dirty="0" err="1">
                <a:solidFill>
                  <a:schemeClr val="bg1"/>
                </a:solidFill>
                <a:latin typeface="+mn-lt"/>
              </a:rPr>
              <a:t>hazards</a:t>
            </a:r>
            <a:endParaRPr lang="fr-FR" sz="4500" b="1" dirty="0">
              <a:solidFill>
                <a:schemeClr val="bg1"/>
              </a:solidFill>
              <a:latin typeface="+mn-lt"/>
            </a:endParaRPr>
          </a:p>
        </p:txBody>
      </p:sp>
      <p:sp>
        <p:nvSpPr>
          <p:cNvPr id="5" name="Rounded Rectangle 4"/>
          <p:cNvSpPr/>
          <p:nvPr/>
        </p:nvSpPr>
        <p:spPr>
          <a:xfrm>
            <a:off x="11091604" y="5763321"/>
            <a:ext cx="863067" cy="863067"/>
          </a:xfrm>
          <a:prstGeom prst="roundRect">
            <a:avLst>
              <a:gd name="adj" fmla="val 16670"/>
            </a:avLst>
          </a:prstGeom>
          <a:blipFill>
            <a:blip r:embed="rId4">
              <a:extLst>
                <a:ext uri="{28A0092B-C50C-407E-A947-70E740481C1C}">
                  <a14:useLocalDpi xmlns:a14="http://schemas.microsoft.com/office/drawing/2010/main" val="0"/>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Right Triangle 6"/>
          <p:cNvSpPr/>
          <p:nvPr/>
        </p:nvSpPr>
        <p:spPr>
          <a:xfrm rot="16200000">
            <a:off x="3872434" y="-1461563"/>
            <a:ext cx="4447119" cy="12192006"/>
          </a:xfrm>
          <a:prstGeom prst="rtTriangle">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559612" y="4266223"/>
            <a:ext cx="5878025" cy="2677656"/>
          </a:xfrm>
          <a:prstGeom prst="rect">
            <a:avLst/>
          </a:prstGeom>
          <a:noFill/>
        </p:spPr>
        <p:txBody>
          <a:bodyPr wrap="square" rtlCol="0">
            <a:spAutoFit/>
          </a:bodyPr>
          <a:lstStyle/>
          <a:p>
            <a:pPr marL="457200" indent="-457200">
              <a:buFont typeface="Arial" charset="0"/>
              <a:buChar char="•"/>
            </a:pPr>
            <a:r>
              <a:rPr lang="en-GB" sz="2400" dirty="0">
                <a:solidFill>
                  <a:srgbClr val="FFFF00"/>
                </a:solidFill>
              </a:rPr>
              <a:t>Improved coastal hazards warnings syst.</a:t>
            </a:r>
          </a:p>
          <a:p>
            <a:pPr marL="457200" indent="-457200">
              <a:buFont typeface="Arial" charset="0"/>
              <a:buChar char="•"/>
            </a:pPr>
            <a:r>
              <a:rPr lang="en-GB" sz="2400" dirty="0">
                <a:solidFill>
                  <a:srgbClr val="FFFF00"/>
                </a:solidFill>
              </a:rPr>
              <a:t>Better mapping of vulnerable areas</a:t>
            </a:r>
          </a:p>
          <a:p>
            <a:pPr marL="457200" indent="-457200">
              <a:buFont typeface="Arial" charset="0"/>
              <a:buChar char="•"/>
            </a:pPr>
            <a:r>
              <a:rPr lang="en-GB" sz="2400" dirty="0">
                <a:solidFill>
                  <a:srgbClr val="FFFF00"/>
                </a:solidFill>
              </a:rPr>
              <a:t>Coordinated programme of OA research, including forecasting </a:t>
            </a:r>
          </a:p>
          <a:p>
            <a:pPr marL="457200" indent="-457200">
              <a:buFont typeface="Arial" charset="0"/>
              <a:buChar char="•"/>
            </a:pPr>
            <a:r>
              <a:rPr lang="en-GB" sz="2400" dirty="0">
                <a:solidFill>
                  <a:srgbClr val="FFFF00"/>
                </a:solidFill>
              </a:rPr>
              <a:t>Sea-level change and coastal impacts projections</a:t>
            </a:r>
          </a:p>
          <a:p>
            <a:pPr marL="457200" indent="-457200">
              <a:buFont typeface="Arial" charset="0"/>
              <a:buChar char="•"/>
            </a:pPr>
            <a:endParaRPr lang="en-GB" sz="2400" dirty="0">
              <a:solidFill>
                <a:srgbClr val="FFFF00"/>
              </a:solidFill>
            </a:endParaRPr>
          </a:p>
        </p:txBody>
      </p:sp>
      <p:sp>
        <p:nvSpPr>
          <p:cNvPr id="10" name="TextBox 9"/>
          <p:cNvSpPr txBox="1"/>
          <p:nvPr/>
        </p:nvSpPr>
        <p:spPr>
          <a:xfrm>
            <a:off x="2559977" y="5957104"/>
            <a:ext cx="3999635" cy="584775"/>
          </a:xfrm>
          <a:prstGeom prst="rect">
            <a:avLst/>
          </a:prstGeom>
          <a:noFill/>
        </p:spPr>
        <p:txBody>
          <a:bodyPr wrap="square" rtlCol="0">
            <a:spAutoFit/>
          </a:bodyPr>
          <a:lstStyle/>
          <a:p>
            <a:r>
              <a:rPr lang="en-GB" sz="3200" dirty="0">
                <a:solidFill>
                  <a:schemeClr val="bg1"/>
                </a:solidFill>
              </a:rPr>
              <a:t>Potential activities </a:t>
            </a:r>
            <a:r>
              <a:rPr lang="mr-IN" sz="3200" dirty="0">
                <a:solidFill>
                  <a:schemeClr val="bg1"/>
                </a:solidFill>
              </a:rPr>
              <a:t>…</a:t>
            </a:r>
            <a:r>
              <a:rPr lang="en-US" sz="3200" dirty="0">
                <a:solidFill>
                  <a:schemeClr val="bg1"/>
                </a:solidFill>
              </a:rPr>
              <a:t>.</a:t>
            </a:r>
          </a:p>
        </p:txBody>
      </p:sp>
    </p:spTree>
    <p:extLst>
      <p:ext uri="{BB962C8B-B14F-4D97-AF65-F5344CB8AC3E}">
        <p14:creationId xmlns:p14="http://schemas.microsoft.com/office/powerpoint/2010/main" val="35109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69B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7253</TotalTime>
  <Words>2827</Words>
  <Application>Microsoft Macintosh PowerPoint</Application>
  <PresentationFormat>Widescreen</PresentationFormat>
  <Paragraphs>410</Paragraphs>
  <Slides>23</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Light</vt:lpstr>
      <vt:lpstr>Mangal</vt:lpstr>
      <vt:lpstr>Times New Roman</vt:lpstr>
      <vt:lpstr>Office Theme</vt:lpstr>
      <vt:lpstr>1_Office Theme</vt:lpstr>
      <vt:lpstr> UN Decade of Ocean Science for Sustainable Development (2021-2030)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OCG and the Decade                                 </vt:lpstr>
      <vt:lpstr>Get in touch  Write to us: oceandecade@unesco.org  Follow all Decade news: http://en.unesco.org/ocean-decade   Social media:   </vt:lpstr>
      <vt:lpstr>PowerPoint Presentation</vt:lpstr>
    </vt:vector>
  </TitlesOfParts>
  <Company>UNESCO</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Sustainable Development Goal 14: The Ocean We Need for the Future We Want</dc:title>
  <dc:creator>Khalil, Aya</dc:creator>
  <cp:lastModifiedBy>Fischer, Albert</cp:lastModifiedBy>
  <cp:revision>372</cp:revision>
  <cp:lastPrinted>2018-03-28T10:23:11Z</cp:lastPrinted>
  <dcterms:created xsi:type="dcterms:W3CDTF">2017-10-23T13:22:37Z</dcterms:created>
  <dcterms:modified xsi:type="dcterms:W3CDTF">2018-05-15T05:20:10Z</dcterms:modified>
</cp:coreProperties>
</file>