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64" r:id="rId3"/>
    <p:sldId id="267" r:id="rId4"/>
    <p:sldId id="268" r:id="rId5"/>
    <p:sldId id="270" r:id="rId6"/>
    <p:sldId id="271" r:id="rId7"/>
    <p:sldId id="272" r:id="rId8"/>
    <p:sldId id="279" r:id="rId9"/>
    <p:sldId id="265" r:id="rId10"/>
    <p:sldId id="262" r:id="rId11"/>
    <p:sldId id="257" r:id="rId12"/>
    <p:sldId id="263" r:id="rId13"/>
    <p:sldId id="281" r:id="rId14"/>
    <p:sldId id="282" r:id="rId15"/>
    <p:sldId id="273" r:id="rId16"/>
    <p:sldId id="275" r:id="rId17"/>
    <p:sldId id="261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8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ADC0D-FA73-4C62-9D88-77A00AB8D654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A910D-50C7-4B68-BD52-D323CF443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93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63550" marR="0" lvl="0" indent="-463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Won’t be discussing the WMO interface or Capacity development… these are important areas, but probably worth a separate webinar</a:t>
            </a:r>
          </a:p>
          <a:p>
            <a:pPr marL="463550" marR="0" lvl="0" indent="-4635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3550" marR="0" lvl="0" indent="-4635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(a) 	Review and advise on the effectiveness, coordination and operation of the Observations work programme</a:t>
            </a:r>
          </a:p>
          <a:p>
            <a:pPr marL="463550" marR="0" lvl="0" indent="-4635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lphaLcParenBoth" startAt="2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Advise on possible solutions for newly-identified requirements;</a:t>
            </a:r>
          </a:p>
          <a:p>
            <a:pPr marL="463550" marR="0" lvl="0" indent="-4635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Both" startAt="2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Examine trade-offs and use of new and improved observation techniques/developments against: requirement</a:t>
            </a:r>
          </a:p>
          <a:p>
            <a:pPr marL="463550" marR="0" lvl="0" indent="-4635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Both" startAt="2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Coordinate the development of standardized, high quality observing practices and instrumentation;</a:t>
            </a:r>
          </a:p>
          <a:p>
            <a:pPr marL="463550" marR="0" lvl="0" indent="-4635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lphaLcParenBoth" startAt="2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Coordinate JCOMM’s contribution towards WMO Integrated Global Observing System;</a:t>
            </a:r>
          </a:p>
          <a:p>
            <a:pPr marL="463550" marR="0" lvl="0" indent="-4635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lphaLcParenBoth" startAt="2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in situ data requirements and recommend changes,  (and factor in satellite observations);</a:t>
            </a:r>
          </a:p>
          <a:p>
            <a:pPr marL="463550" marR="0" lvl="0" indent="-4635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lphaLcParenBoth" startAt="2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Liaise with WMO Commissions (Basic Systems, Instruments and Methods of Observation)</a:t>
            </a:r>
          </a:p>
          <a:p>
            <a:pPr marL="463550" marR="0" lvl="0" indent="-4635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lphaLcParenBoth" startAt="2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capacity development requirements related to the programme area;</a:t>
            </a:r>
          </a:p>
          <a:p>
            <a:pPr marL="463550" marR="0" lvl="0" indent="-4635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lphaLcParenBoth" startAt="2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requirements on satellite data in the meteorological and ocean domains related to the Programme Area.</a:t>
            </a:r>
          </a:p>
          <a:p>
            <a:pPr marL="463550" marR="0" lvl="0" indent="-4635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HOW: expert teams, task teams, and pilot projects</a:t>
            </a:r>
          </a:p>
          <a:p>
            <a:pPr marL="463550" marR="0" lvl="0" indent="-4635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REQUIREMENTS: (GCOS, GOOS, Commission for Basic Systems, etc)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Qualifications (inspired by Framework for Ocean Observing):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1056-8B7D-4660-A152-2D482DC39E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DB3C-190E-44FA-B110-8663FB753F3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65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1056-8B7D-4660-A152-2D482DC39E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DB3C-190E-44FA-B110-8663FB753F3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792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1056-8B7D-4660-A152-2D482DC39E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DB3C-190E-44FA-B110-8663FB753F3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294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6" descr="wmo-logoAcrony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0" y="201613"/>
            <a:ext cx="1319213" cy="97313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85800" y="1786782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371600" y="3542557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4656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hape 23" descr="wmo-logoAcronym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53200" y="6321425"/>
            <a:ext cx="676275" cy="4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8856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hape 30" descr="wmo-logoAcronym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53200" y="6321425"/>
            <a:ext cx="676275" cy="4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3735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Shape 37" descr="wmo-logoAcronym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53200" y="6321425"/>
            <a:ext cx="676275" cy="4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4872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Shape 45" descr="wmo-logoAcronym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53200" y="6321425"/>
            <a:ext cx="676275" cy="4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7793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Shape 55" descr="wmo-logoAcronym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53200" y="6321425"/>
            <a:ext cx="676275" cy="4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9694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 descr="wmo-logoAcronym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53200" y="6321425"/>
            <a:ext cx="676275" cy="4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7654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 descr="wmo-logoAcronym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53200" y="6321425"/>
            <a:ext cx="676275" cy="4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3131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1056-8B7D-4660-A152-2D482DC39E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DB3C-190E-44FA-B110-8663FB753F3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828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 descr="wmo-logoAcronym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53200" y="6321425"/>
            <a:ext cx="676275" cy="4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1041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 descr="wmo-logoAcronym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53200" y="6321425"/>
            <a:ext cx="676275" cy="4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7344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 descr="wmo-logoAcronym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53200" y="6321425"/>
            <a:ext cx="676275" cy="4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8407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1056-8B7D-4660-A152-2D482DC39E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DB3C-190E-44FA-B110-8663FB753F3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8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1056-8B7D-4660-A152-2D482DC39E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DB3C-190E-44FA-B110-8663FB753F3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81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1056-8B7D-4660-A152-2D482DC39E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DB3C-190E-44FA-B110-8663FB753F3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453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1056-8B7D-4660-A152-2D482DC39E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DB3C-190E-44FA-B110-8663FB753F3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287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1056-8B7D-4660-A152-2D482DC39E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DB3C-190E-44FA-B110-8663FB753F3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0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1056-8B7D-4660-A152-2D482DC39E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DB3C-190E-44FA-B110-8663FB753F3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053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1056-8B7D-4660-A152-2D482DC39E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DB3C-190E-44FA-B110-8663FB753F3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35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ciel et mer-bann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9425"/>
            <a:ext cx="91440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5656" y="44624"/>
            <a:ext cx="75608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F1056-8B7D-4660-A152-2D482DC39E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CDB3C-190E-44FA-B110-8663FB753F3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Documents\work\Images\logos\JCOMM\jcommlogo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475656" cy="124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89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ker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kern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86547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09800"/>
            <a:ext cx="8305800" cy="1470025"/>
          </a:xfrm>
        </p:spPr>
        <p:txBody>
          <a:bodyPr/>
          <a:lstStyle/>
          <a:p>
            <a:r>
              <a:rPr lang="en-US" dirty="0" smtClean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OCG-9: </a:t>
            </a:r>
            <a:br>
              <a:rPr lang="en-US" dirty="0" smtClean="0">
                <a:latin typeface="Microsoft New Tai Lue" panose="020B0502040204020203" pitchFamily="34" charset="0"/>
                <a:cs typeface="Microsoft New Tai Lue" panose="020B0502040204020203" pitchFamily="34" charset="0"/>
              </a:rPr>
            </a:br>
            <a:r>
              <a:rPr lang="en-US" dirty="0" smtClean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Expectations and objectives</a:t>
            </a:r>
            <a:endParaRPr lang="en-US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8077200" cy="1752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David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Legler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lvl="0">
              <a:lnSpc>
                <a:spcPct val="80000"/>
              </a:lnSpc>
              <a:spcBef>
                <a:spcPts val="370"/>
              </a:spcBef>
              <a:buClr>
                <a:srgbClr val="595959"/>
              </a:buClr>
              <a:buSzPct val="25000"/>
            </a:pPr>
            <a:r>
              <a:rPr lang="en-US" sz="2400" i="1" dirty="0">
                <a:solidFill>
                  <a:srgbClr val="595959"/>
                </a:solidFill>
                <a:latin typeface="+mj-lt"/>
                <a:ea typeface="Arial"/>
                <a:cs typeface="Arial"/>
                <a:sym typeface="Arial"/>
              </a:rPr>
              <a:t>National Oceanic and Atmospheric Administration (NOAA)</a:t>
            </a:r>
          </a:p>
          <a:p>
            <a:pPr lvl="0">
              <a:lnSpc>
                <a:spcPct val="80000"/>
              </a:lnSpc>
              <a:spcBef>
                <a:spcPts val="296"/>
              </a:spcBef>
              <a:buClr>
                <a:srgbClr val="595959"/>
              </a:buClr>
              <a:buSzPct val="25000"/>
            </a:pPr>
            <a:endParaRPr lang="en-US" sz="2000" dirty="0">
              <a:solidFill>
                <a:srgbClr val="595959"/>
              </a:solidFill>
              <a:latin typeface="+mj-lt"/>
              <a:ea typeface="Arial"/>
              <a:cs typeface="Arial"/>
              <a:sym typeface="Arial"/>
            </a:endParaRPr>
          </a:p>
          <a:p>
            <a:pPr lvl="0">
              <a:lnSpc>
                <a:spcPct val="80000"/>
              </a:lnSpc>
              <a:spcBef>
                <a:spcPts val="296"/>
              </a:spcBef>
              <a:buClr>
                <a:srgbClr val="595959"/>
              </a:buClr>
              <a:buSzPct val="25000"/>
            </a:pPr>
            <a:r>
              <a:rPr lang="en-US" sz="2000" dirty="0" smtClean="0">
                <a:solidFill>
                  <a:srgbClr val="595959"/>
                </a:solidFill>
                <a:latin typeface="+mj-lt"/>
                <a:ea typeface="Arial"/>
                <a:cs typeface="Arial"/>
                <a:sym typeface="Arial"/>
              </a:rPr>
              <a:t>9th </a:t>
            </a:r>
            <a:r>
              <a:rPr lang="en-US" sz="2000" dirty="0">
                <a:solidFill>
                  <a:srgbClr val="595959"/>
                </a:solidFill>
                <a:latin typeface="+mj-lt"/>
                <a:ea typeface="Arial"/>
                <a:cs typeface="Arial"/>
                <a:sym typeface="Arial"/>
              </a:rPr>
              <a:t>Session of the JCOMM Observations Coordination Group</a:t>
            </a:r>
          </a:p>
          <a:p>
            <a:pPr lvl="0">
              <a:lnSpc>
                <a:spcPct val="80000"/>
              </a:lnSpc>
              <a:spcBef>
                <a:spcPts val="296"/>
              </a:spcBef>
              <a:buClr>
                <a:srgbClr val="595959"/>
              </a:buClr>
              <a:buSzPct val="25000"/>
            </a:pPr>
            <a:r>
              <a:rPr lang="en-US" sz="2000" dirty="0" smtClean="0">
                <a:solidFill>
                  <a:srgbClr val="595959"/>
                </a:solidFill>
                <a:latin typeface="+mj-lt"/>
                <a:ea typeface="Arial"/>
                <a:cs typeface="Arial"/>
                <a:sym typeface="Arial"/>
              </a:rPr>
              <a:t>15-17th </a:t>
            </a:r>
            <a:r>
              <a:rPr lang="en-US" sz="2000" dirty="0">
                <a:solidFill>
                  <a:srgbClr val="595959"/>
                </a:solidFill>
                <a:latin typeface="+mj-lt"/>
                <a:ea typeface="Arial"/>
                <a:cs typeface="Arial"/>
                <a:sym typeface="Arial"/>
              </a:rPr>
              <a:t>May </a:t>
            </a:r>
            <a:r>
              <a:rPr lang="en-US" sz="2000" dirty="0" smtClean="0">
                <a:solidFill>
                  <a:srgbClr val="595959"/>
                </a:solidFill>
                <a:latin typeface="+mj-lt"/>
                <a:ea typeface="Arial"/>
                <a:cs typeface="Arial"/>
                <a:sym typeface="Arial"/>
              </a:rPr>
              <a:t>2018, Brest, France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434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err="1" smtClean="0"/>
              <a:t>Approved</a:t>
            </a:r>
            <a:r>
              <a:rPr lang="fr-CH" dirty="0" smtClean="0"/>
              <a:t> OCG </a:t>
            </a:r>
            <a:r>
              <a:rPr lang="fr-CH" dirty="0" err="1" smtClean="0"/>
              <a:t>governance</a:t>
            </a:r>
            <a:r>
              <a:rPr lang="fr-CH" dirty="0" smtClean="0"/>
              <a:t>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dirty="0" smtClean="0"/>
              <a:t>Chair plus vice chairs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H" dirty="0" smtClean="0"/>
              <a:t>WIGOS/WIS: Jon </a:t>
            </a:r>
            <a:r>
              <a:rPr lang="fr-CH" dirty="0" err="1" smtClean="0"/>
              <a:t>Turton</a:t>
            </a:r>
            <a:r>
              <a:rPr lang="fr-CH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H" dirty="0" smtClean="0"/>
              <a:t>Standards and Best Practices: Juliet </a:t>
            </a:r>
            <a:r>
              <a:rPr lang="fr-CH" dirty="0" err="1" smtClean="0"/>
              <a:t>Hermes</a:t>
            </a:r>
            <a:endParaRPr lang="fr-CH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fr-CH" dirty="0" smtClean="0"/>
              <a:t>Data and Information: </a:t>
            </a:r>
            <a:r>
              <a:rPr lang="fr-CH" b="1" dirty="0" smtClean="0"/>
              <a:t>Kevin O’Brien</a:t>
            </a:r>
            <a:endParaRPr lang="fr-CH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fr-CH" dirty="0" smtClean="0"/>
              <a:t>New Technologies: TBD</a:t>
            </a:r>
            <a:endParaRPr lang="en-US" dirty="0" smtClean="0"/>
          </a:p>
          <a:p>
            <a:pPr lvl="1"/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103578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OCG-9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Continue with </a:t>
            </a:r>
            <a:r>
              <a:rPr lang="en-US" dirty="0" smtClean="0"/>
              <a:t>OCG Foci of coordination towards:</a:t>
            </a:r>
          </a:p>
          <a:p>
            <a:pPr lvl="1"/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Implementation/coordination</a:t>
            </a:r>
          </a:p>
          <a:p>
            <a:pPr lvl="1"/>
            <a:r>
              <a:rPr lang="en-US" dirty="0" smtClean="0"/>
              <a:t>JCOMMOPS/Metrics</a:t>
            </a:r>
          </a:p>
          <a:p>
            <a:pPr lvl="1"/>
            <a:r>
              <a:rPr lang="en-US" dirty="0" smtClean="0"/>
              <a:t>Standards/Best Practices, and </a:t>
            </a:r>
          </a:p>
          <a:p>
            <a:pPr lvl="1"/>
            <a:r>
              <a:rPr lang="en-US" dirty="0" smtClean="0"/>
              <a:t>Data/Information</a:t>
            </a:r>
          </a:p>
          <a:p>
            <a:r>
              <a:rPr lang="en-US" dirty="0" smtClean="0"/>
              <a:t>Identify and agree on a few strategic objectives</a:t>
            </a:r>
          </a:p>
          <a:p>
            <a:r>
              <a:rPr lang="en-US" dirty="0" smtClean="0"/>
              <a:t>Identify opportunities (e.g. Oceanobs19 Conference) to demonstrate/highlight progress towards these goals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74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Strategic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75" y="1295400"/>
            <a:ext cx="8229600" cy="453973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JCOMMOPS </a:t>
            </a:r>
            <a:r>
              <a:rPr lang="en-US" dirty="0"/>
              <a:t>-  </a:t>
            </a:r>
            <a:r>
              <a:rPr lang="en-US" dirty="0" smtClean="0"/>
              <a:t>Develop strategic goals/improved management/new perspectives on funding, etc. </a:t>
            </a:r>
          </a:p>
          <a:p>
            <a:r>
              <a:rPr lang="en-US" dirty="0" smtClean="0"/>
              <a:t>Metrics – Identify and publish a set of common and specific metrics to tell our observing story better and measuring progress over time. </a:t>
            </a:r>
          </a:p>
          <a:p>
            <a:r>
              <a:rPr lang="en-US" dirty="0" smtClean="0"/>
              <a:t>Moving </a:t>
            </a:r>
            <a:r>
              <a:rPr lang="en-US" dirty="0" err="1" smtClean="0"/>
              <a:t>OpenAccess</a:t>
            </a:r>
            <a:r>
              <a:rPr lang="en-US" dirty="0" smtClean="0"/>
              <a:t> GTS capabilities beyond pilot stage</a:t>
            </a:r>
            <a:endParaRPr lang="en-US" dirty="0"/>
          </a:p>
          <a:p>
            <a:r>
              <a:rPr lang="en-US" dirty="0"/>
              <a:t>Connection to </a:t>
            </a:r>
            <a:r>
              <a:rPr lang="en-US" dirty="0" smtClean="0"/>
              <a:t>services, e.g. through pilots/demonstrations? (Tom </a:t>
            </a:r>
            <a:r>
              <a:rPr lang="en-US" dirty="0"/>
              <a:t>super keen to </a:t>
            </a:r>
            <a:r>
              <a:rPr lang="en-US" dirty="0" smtClean="0"/>
              <a:t>engage) </a:t>
            </a:r>
          </a:p>
          <a:p>
            <a:r>
              <a:rPr lang="en-US" dirty="0" smtClean="0"/>
              <a:t>Strategy for BGC instrument standards across networks</a:t>
            </a:r>
            <a:endParaRPr lang="en-US" dirty="0" smtClean="0"/>
          </a:p>
          <a:p>
            <a:r>
              <a:rPr lang="en-US" dirty="0"/>
              <a:t>EEZ permissions (growing friction point)</a:t>
            </a:r>
          </a:p>
          <a:p>
            <a:r>
              <a:rPr lang="en-US" dirty="0" smtClean="0"/>
              <a:t>Define better OCG’s role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merging networks, GOOS Pilots, GRAs,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echnology development and transition </a:t>
            </a:r>
            <a:endParaRPr lang="en-US" dirty="0"/>
          </a:p>
          <a:p>
            <a:r>
              <a:rPr lang="en-US" dirty="0" smtClean="0"/>
              <a:t>Communication </a:t>
            </a:r>
            <a:r>
              <a:rPr lang="en-US" dirty="0"/>
              <a:t>about OCG - networks - themes - </a:t>
            </a:r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5835134"/>
            <a:ext cx="353475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Keeping in mind available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365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ctrTitle"/>
          </p:nvPr>
        </p:nvSpPr>
        <p:spPr>
          <a:xfrm>
            <a:off x="685800" y="1278792"/>
            <a:ext cx="7772400" cy="3976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Closing Thoughts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subTitle" idx="1"/>
          </p:nvPr>
        </p:nvSpPr>
        <p:spPr>
          <a:xfrm>
            <a:off x="270933" y="2069355"/>
            <a:ext cx="8703733" cy="44161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Great work over the past 3 years!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Congratulations!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8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Much more to do   ;-)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addition to ongoing work, let’s agree on a few key objectives and go </a:t>
            </a:r>
            <a:r>
              <a:rPr lang="en-US" sz="2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</a:t>
            </a:r>
            <a:endParaRPr lang="en-US" sz="28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6306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41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93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OCG Terms of Reference (briefly)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6388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463550" indent="-463550">
              <a:buNone/>
            </a:pPr>
            <a:r>
              <a:rPr lang="en-US" sz="1800" dirty="0" smtClean="0"/>
              <a:t>(a) 	Review </a:t>
            </a:r>
            <a:r>
              <a:rPr lang="en-US" sz="1800" dirty="0"/>
              <a:t>and advise on the effectiveness, coordination and operation of the Observations work </a:t>
            </a:r>
            <a:r>
              <a:rPr lang="en-US" sz="1800" dirty="0" err="1" smtClean="0"/>
              <a:t>programme</a:t>
            </a:r>
            <a:endParaRPr lang="en-US" sz="1800" dirty="0" smtClean="0"/>
          </a:p>
          <a:p>
            <a:pPr marL="463550" indent="-463550">
              <a:buAutoNum type="alphaLcParenBoth" startAt="2"/>
            </a:pPr>
            <a:r>
              <a:rPr lang="en-US" sz="1800" dirty="0" smtClean="0"/>
              <a:t>Advise on </a:t>
            </a:r>
            <a:r>
              <a:rPr lang="en-US" sz="1800" dirty="0"/>
              <a:t>possible solutions for newly-identified </a:t>
            </a:r>
            <a:r>
              <a:rPr lang="en-US" sz="1800" dirty="0" smtClean="0"/>
              <a:t>requirements;</a:t>
            </a:r>
          </a:p>
          <a:p>
            <a:pPr marL="463550" indent="-463550">
              <a:buAutoNum type="alphaLcParenBoth" startAt="2"/>
            </a:pPr>
            <a:r>
              <a:rPr lang="en-US" sz="1800" dirty="0" smtClean="0"/>
              <a:t>Coordinate JCOMM’s </a:t>
            </a:r>
            <a:r>
              <a:rPr lang="en-US" sz="1800" dirty="0"/>
              <a:t>contribution towards </a:t>
            </a:r>
            <a:r>
              <a:rPr lang="en-US" sz="1800" dirty="0" smtClean="0"/>
              <a:t>WMO </a:t>
            </a:r>
            <a:r>
              <a:rPr lang="en-US" sz="1800" dirty="0"/>
              <a:t>Integrated Global Observing </a:t>
            </a:r>
            <a:r>
              <a:rPr lang="en-US" sz="1800" dirty="0" smtClean="0"/>
              <a:t>System;</a:t>
            </a:r>
          </a:p>
          <a:p>
            <a:pPr marL="463550" indent="-463550">
              <a:buAutoNum type="alphaLcParenBoth" startAt="2"/>
            </a:pPr>
            <a:r>
              <a:rPr lang="en-US" sz="1800" dirty="0" smtClean="0"/>
              <a:t>Review </a:t>
            </a:r>
            <a:r>
              <a:rPr lang="en-US" sz="1800" dirty="0"/>
              <a:t>in situ data requirements and recommend changes, </a:t>
            </a:r>
            <a:r>
              <a:rPr lang="en-US" sz="1800" dirty="0" smtClean="0"/>
              <a:t> (and factor in satellite observations);</a:t>
            </a:r>
          </a:p>
          <a:p>
            <a:pPr marL="463550" indent="-463550">
              <a:buAutoNum type="alphaLcParenBoth" startAt="2"/>
            </a:pPr>
            <a:r>
              <a:rPr lang="en-US" sz="1800" dirty="0" smtClean="0"/>
              <a:t>Coordinate </a:t>
            </a:r>
            <a:r>
              <a:rPr lang="en-US" sz="1800" dirty="0"/>
              <a:t>the development of </a:t>
            </a:r>
            <a:r>
              <a:rPr lang="en-US" sz="1800" dirty="0" smtClean="0"/>
              <a:t>standardized</a:t>
            </a:r>
            <a:r>
              <a:rPr lang="en-US" sz="1800" dirty="0"/>
              <a:t>, high quality observing practices and </a:t>
            </a:r>
            <a:r>
              <a:rPr lang="en-US" sz="1800" dirty="0" smtClean="0"/>
              <a:t>instrumentation;</a:t>
            </a:r>
          </a:p>
          <a:p>
            <a:pPr marL="463550" indent="-463550">
              <a:buAutoNum type="alphaLcParenBoth" startAt="2"/>
            </a:pPr>
            <a:r>
              <a:rPr lang="en-US" sz="1800" dirty="0" smtClean="0"/>
              <a:t>Examine </a:t>
            </a:r>
            <a:r>
              <a:rPr lang="en-US" sz="1800" dirty="0"/>
              <a:t>trade-offs and use of new and improved observation techniques/developments </a:t>
            </a:r>
            <a:r>
              <a:rPr lang="en-US" sz="1800" dirty="0" smtClean="0"/>
              <a:t>against: requirement</a:t>
            </a:r>
          </a:p>
          <a:p>
            <a:pPr marL="463550" indent="-463550">
              <a:buAutoNum type="alphaLcParenBoth" startAt="2"/>
            </a:pPr>
            <a:r>
              <a:rPr lang="en-US" sz="1800" dirty="0" smtClean="0"/>
              <a:t> </a:t>
            </a:r>
            <a:r>
              <a:rPr lang="en-US" sz="1800" dirty="0"/>
              <a:t>Liaise </a:t>
            </a:r>
            <a:r>
              <a:rPr lang="en-US" sz="1800" dirty="0" smtClean="0"/>
              <a:t>with WMO Commissions (Basic Systems, Instruments </a:t>
            </a:r>
            <a:r>
              <a:rPr lang="en-US" sz="1800" dirty="0"/>
              <a:t>and Methods of </a:t>
            </a:r>
            <a:r>
              <a:rPr lang="en-US" sz="1800" dirty="0" smtClean="0"/>
              <a:t>Observation)</a:t>
            </a:r>
          </a:p>
          <a:p>
            <a:pPr marL="463550" indent="-463550">
              <a:buAutoNum type="alphaLcParenBoth" startAt="2"/>
            </a:pPr>
            <a:r>
              <a:rPr lang="en-US" sz="1800" dirty="0" smtClean="0"/>
              <a:t>Identify </a:t>
            </a:r>
            <a:r>
              <a:rPr lang="en-US" sz="1800" dirty="0"/>
              <a:t>capacity development requirements related to the </a:t>
            </a:r>
            <a:r>
              <a:rPr lang="en-US" sz="1800" dirty="0" err="1"/>
              <a:t>programme</a:t>
            </a:r>
            <a:r>
              <a:rPr lang="en-US" sz="1800" dirty="0"/>
              <a:t> </a:t>
            </a:r>
            <a:r>
              <a:rPr lang="en-US" sz="1800" dirty="0" smtClean="0"/>
              <a:t>area;</a:t>
            </a:r>
          </a:p>
          <a:p>
            <a:pPr marL="463550" indent="-463550">
              <a:buAutoNum type="alphaLcParenBoth" startAt="2"/>
            </a:pPr>
            <a:r>
              <a:rPr lang="en-US" sz="1800" dirty="0" smtClean="0"/>
              <a:t>Identify </a:t>
            </a:r>
            <a:r>
              <a:rPr lang="en-US" sz="1800" dirty="0"/>
              <a:t>requirements on satellite data </a:t>
            </a:r>
            <a:r>
              <a:rPr lang="en-US" sz="1800" dirty="0" smtClean="0"/>
              <a:t>in </a:t>
            </a:r>
            <a:r>
              <a:rPr lang="en-US" sz="1800" dirty="0"/>
              <a:t>the meteorological and ocean domains related to the </a:t>
            </a:r>
            <a:r>
              <a:rPr lang="en-US" sz="1800" dirty="0" err="1"/>
              <a:t>Programme</a:t>
            </a:r>
            <a:r>
              <a:rPr lang="en-US" sz="1800" dirty="0"/>
              <a:t> Area</a:t>
            </a:r>
            <a:r>
              <a:rPr lang="en-US" sz="1800" dirty="0" smtClean="0"/>
              <a:t>.</a:t>
            </a:r>
            <a:endParaRPr lang="en-US" sz="1800" dirty="0"/>
          </a:p>
          <a:p>
            <a:pPr marL="463550" indent="-463550">
              <a:buNone/>
            </a:pPr>
            <a:r>
              <a:rPr lang="en-US" sz="1800" dirty="0" smtClean="0"/>
              <a:t>HOW: expert </a:t>
            </a:r>
            <a:r>
              <a:rPr lang="en-US" sz="1800" dirty="0"/>
              <a:t>teams, task teams, and pilot </a:t>
            </a:r>
            <a:r>
              <a:rPr lang="en-US" sz="1800" dirty="0" smtClean="0"/>
              <a:t>projects</a:t>
            </a:r>
          </a:p>
          <a:p>
            <a:pPr marL="463550" indent="-463550">
              <a:buNone/>
            </a:pPr>
            <a:r>
              <a:rPr lang="en-US" sz="1800" dirty="0" smtClean="0"/>
              <a:t>REQUIREMENTS: </a:t>
            </a:r>
            <a:r>
              <a:rPr lang="en-US" sz="1800" dirty="0"/>
              <a:t>(GCOS, GOOS, </a:t>
            </a:r>
            <a:r>
              <a:rPr lang="en-US" sz="1800" dirty="0" smtClean="0"/>
              <a:t>Commission for Basic </a:t>
            </a:r>
            <a:r>
              <a:rPr lang="en-US" sz="1800" dirty="0"/>
              <a:t>Systems, </a:t>
            </a:r>
            <a:r>
              <a:rPr lang="en-US" sz="1800" dirty="0" err="1"/>
              <a:t>etc</a:t>
            </a:r>
            <a:r>
              <a:rPr lang="en-US" sz="1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3413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JCOMMOPS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19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Purpose</a:t>
            </a:r>
          </a:p>
          <a:p>
            <a:pPr lvl="1"/>
            <a:r>
              <a:rPr lang="en-US" dirty="0" smtClean="0"/>
              <a:t>Assess unique contributions and strategic capabilities of JCOMMOPS, </a:t>
            </a:r>
          </a:p>
          <a:p>
            <a:pPr lvl="1"/>
            <a:r>
              <a:rPr lang="en-US" dirty="0" smtClean="0"/>
              <a:t>Assess overall effectiveness of JCOMMOPS management in terms of performance and responsiveness</a:t>
            </a:r>
          </a:p>
          <a:p>
            <a:pPr lvl="1"/>
            <a:r>
              <a:rPr lang="en-US" dirty="0" smtClean="0"/>
              <a:t>Make recommendations with regards to relationship of JCOMMOPS to its sponsors, appropriate funding models and any relevant future activities</a:t>
            </a:r>
          </a:p>
          <a:p>
            <a:r>
              <a:rPr lang="en-US" dirty="0" smtClean="0"/>
              <a:t>7 external experts</a:t>
            </a:r>
          </a:p>
          <a:p>
            <a:r>
              <a:rPr lang="en-US" dirty="0" smtClean="0"/>
              <a:t>9 month effort</a:t>
            </a:r>
          </a:p>
          <a:p>
            <a:r>
              <a:rPr lang="en-US" dirty="0" smtClean="0"/>
              <a:t>OCG Network participation:</a:t>
            </a:r>
          </a:p>
          <a:p>
            <a:pPr lvl="1"/>
            <a:r>
              <a:rPr lang="en-US" dirty="0" smtClean="0"/>
              <a:t>Interviews</a:t>
            </a:r>
          </a:p>
          <a:p>
            <a:pPr lvl="1"/>
            <a:r>
              <a:rPr lang="en-US" dirty="0" smtClean="0"/>
              <a:t>Community survey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18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JCOMM Structure</a:t>
            </a:r>
          </a:p>
        </p:txBody>
      </p:sp>
      <p:grpSp>
        <p:nvGrpSpPr>
          <p:cNvPr id="106" name="Shape 106"/>
          <p:cNvGrpSpPr/>
          <p:nvPr/>
        </p:nvGrpSpPr>
        <p:grpSpPr>
          <a:xfrm>
            <a:off x="-3070335" y="692593"/>
            <a:ext cx="10635147" cy="5472816"/>
            <a:chOff x="-4594335" y="-704406"/>
            <a:chExt cx="10635147" cy="5472816"/>
          </a:xfrm>
        </p:grpSpPr>
        <p:sp>
          <p:nvSpPr>
            <p:cNvPr id="107" name="Shape 107"/>
            <p:cNvSpPr/>
            <p:nvPr/>
          </p:nvSpPr>
          <p:spPr>
            <a:xfrm>
              <a:off x="-4594335" y="-704406"/>
              <a:ext cx="5472816" cy="5472816"/>
            </a:xfrm>
            <a:prstGeom prst="blockArc">
              <a:avLst>
                <a:gd name="adj1" fmla="val 18900000"/>
                <a:gd name="adj2" fmla="val 2700000"/>
                <a:gd name="adj3" fmla="val 395"/>
              </a:avLst>
            </a:prstGeom>
            <a:noFill/>
            <a:ln w="25400" cap="flat" cmpd="sng">
              <a:solidFill>
                <a:srgbClr val="BF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08" name="Shape 108"/>
            <p:cNvSpPr/>
            <p:nvPr/>
          </p:nvSpPr>
          <p:spPr>
            <a:xfrm>
              <a:off x="564979" y="406400"/>
              <a:ext cx="5475833" cy="812799"/>
            </a:xfrm>
            <a:prstGeom prst="rect">
              <a:avLst/>
            </a:prstGeom>
            <a:solidFill>
              <a:srgbClr val="BF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09" name="Shape 109"/>
            <p:cNvSpPr txBox="1"/>
            <p:nvPr/>
          </p:nvSpPr>
          <p:spPr>
            <a:xfrm>
              <a:off x="564979" y="406400"/>
              <a:ext cx="5475833" cy="812799"/>
            </a:xfrm>
            <a:prstGeom prst="rect">
              <a:avLst/>
            </a:prstGeom>
            <a:noFill/>
            <a:ln>
              <a:noFill/>
            </a:ln>
          </p:spPr>
          <p:txBody>
            <a:bodyPr lIns="64515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3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Observations </a:t>
              </a:r>
            </a:p>
          </p:txBody>
        </p:sp>
        <p:sp>
          <p:nvSpPr>
            <p:cNvPr id="110" name="Shape 110"/>
            <p:cNvSpPr/>
            <p:nvPr/>
          </p:nvSpPr>
          <p:spPr>
            <a:xfrm>
              <a:off x="56978" y="304800"/>
              <a:ext cx="1016000" cy="10160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BF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11" name="Shape 111"/>
            <p:cNvSpPr/>
            <p:nvPr/>
          </p:nvSpPr>
          <p:spPr>
            <a:xfrm>
              <a:off x="860432" y="1625599"/>
              <a:ext cx="5180379" cy="812799"/>
            </a:xfrm>
            <a:prstGeom prst="rect">
              <a:avLst/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12" name="Shape 112"/>
            <p:cNvSpPr txBox="1"/>
            <p:nvPr/>
          </p:nvSpPr>
          <p:spPr>
            <a:xfrm>
              <a:off x="860432" y="1625599"/>
              <a:ext cx="5180379" cy="812799"/>
            </a:xfrm>
            <a:prstGeom prst="rect">
              <a:avLst/>
            </a:prstGeom>
            <a:noFill/>
            <a:ln>
              <a:noFill/>
            </a:ln>
          </p:spPr>
          <p:txBody>
            <a:bodyPr lIns="64515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3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Data Management</a:t>
              </a:r>
            </a:p>
          </p:txBody>
        </p:sp>
        <p:sp>
          <p:nvSpPr>
            <p:cNvPr id="113" name="Shape 113"/>
            <p:cNvSpPr/>
            <p:nvPr/>
          </p:nvSpPr>
          <p:spPr>
            <a:xfrm>
              <a:off x="352432" y="1523999"/>
              <a:ext cx="1016000" cy="10160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14" name="Shape 114"/>
            <p:cNvSpPr/>
            <p:nvPr/>
          </p:nvSpPr>
          <p:spPr>
            <a:xfrm>
              <a:off x="564979" y="2844800"/>
              <a:ext cx="5475833" cy="812799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15" name="Shape 115"/>
            <p:cNvSpPr txBox="1"/>
            <p:nvPr/>
          </p:nvSpPr>
          <p:spPr>
            <a:xfrm>
              <a:off x="564979" y="2844800"/>
              <a:ext cx="5475833" cy="812799"/>
            </a:xfrm>
            <a:prstGeom prst="rect">
              <a:avLst/>
            </a:prstGeom>
            <a:noFill/>
            <a:ln>
              <a:noFill/>
            </a:ln>
          </p:spPr>
          <p:txBody>
            <a:bodyPr lIns="64515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3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Services and Forecast Systems</a:t>
              </a:r>
            </a:p>
          </p:txBody>
        </p:sp>
        <p:sp>
          <p:nvSpPr>
            <p:cNvPr id="116" name="Shape 116"/>
            <p:cNvSpPr/>
            <p:nvPr/>
          </p:nvSpPr>
          <p:spPr>
            <a:xfrm>
              <a:off x="56978" y="2743200"/>
              <a:ext cx="1016000" cy="10160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677209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0" y="1655122"/>
            <a:ext cx="2514599" cy="42884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OCG Terms of Reference (briefly)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2667000" y="304800"/>
            <a:ext cx="6400799" cy="655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63550" marR="0" lvl="0" indent="-463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(a) 	Review and advise on the effectiveness, coordination and operation of the Observations work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programme</a:t>
            </a:r>
            <a:endParaRPr lang="en-US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3550" marR="0" lvl="0" indent="-4635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Both" startAt="2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Advise on possible solutions for newly-identified requirements;</a:t>
            </a:r>
          </a:p>
          <a:p>
            <a:pPr marL="463550" marR="0" lvl="0" indent="-4635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Both" startAt="2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Examine trade-offs and use of new and improved observation techniques/developments against: requirement</a:t>
            </a:r>
          </a:p>
          <a:p>
            <a:pPr marL="463550" marR="0" lvl="0" indent="-4635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Both" startAt="2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Coordinate the development of standardized, high quality observing practices and instrumentation;</a:t>
            </a:r>
          </a:p>
          <a:p>
            <a:pPr marL="463550" marR="0" lvl="0" indent="-4635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Both" startAt="2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Coordinate JCOMM’s contribution towards WMO Integrated Global Observing System;</a:t>
            </a:r>
          </a:p>
          <a:p>
            <a:pPr marL="463550" marR="0" lvl="0" indent="-4635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Both" startAt="2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Review in situ data requirements and recommend changes,  (and factor in satellite observations);</a:t>
            </a:r>
          </a:p>
          <a:p>
            <a:pPr marL="463550" marR="0" lvl="0" indent="-4635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Both" startAt="2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Liaise with WMO Commissions (Basic Systems, Instruments and Methods of Observation)</a:t>
            </a:r>
          </a:p>
          <a:p>
            <a:pPr marL="463550" marR="0" lvl="0" indent="-4635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Both" startAt="2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capacity development requirements related to the programme area;</a:t>
            </a:r>
          </a:p>
          <a:p>
            <a:pPr marL="463550" marR="0" lvl="0" indent="-4635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Both" startAt="2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requirements on satellite data in the meteorological and ocean domains related to the Programme Area.</a:t>
            </a:r>
          </a:p>
          <a:p>
            <a:pPr marL="463550" marR="0" lvl="0" indent="-4635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3550" marR="0" lvl="0" indent="-46355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3550" marR="0" lvl="0" indent="-4635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HOW: expert teams, task teams, and pilot projects</a:t>
            </a:r>
          </a:p>
        </p:txBody>
      </p:sp>
      <p:grpSp>
        <p:nvGrpSpPr>
          <p:cNvPr id="124" name="Shape 124"/>
          <p:cNvGrpSpPr/>
          <p:nvPr/>
        </p:nvGrpSpPr>
        <p:grpSpPr>
          <a:xfrm>
            <a:off x="1495300" y="228600"/>
            <a:ext cx="7496299" cy="5486399"/>
            <a:chOff x="1495300" y="228600"/>
            <a:chExt cx="7496299" cy="5486399"/>
          </a:xfrm>
        </p:grpSpPr>
        <p:grpSp>
          <p:nvGrpSpPr>
            <p:cNvPr id="125" name="Shape 125"/>
            <p:cNvGrpSpPr/>
            <p:nvPr/>
          </p:nvGrpSpPr>
          <p:grpSpPr>
            <a:xfrm>
              <a:off x="1524000" y="228600"/>
              <a:ext cx="7467600" cy="4419599"/>
              <a:chOff x="762000" y="2362200"/>
              <a:chExt cx="7467600" cy="4419599"/>
            </a:xfrm>
          </p:grpSpPr>
          <p:sp>
            <p:nvSpPr>
              <p:cNvPr id="126" name="Shape 126"/>
              <p:cNvSpPr/>
              <p:nvPr/>
            </p:nvSpPr>
            <p:spPr>
              <a:xfrm>
                <a:off x="762000" y="6248400"/>
                <a:ext cx="7467600" cy="533399"/>
              </a:xfrm>
              <a:prstGeom prst="rect">
                <a:avLst/>
              </a:prstGeom>
              <a:solidFill>
                <a:schemeClr val="accent4"/>
              </a:solidFill>
              <a:ln w="25400" cap="flat" cmpd="sng">
                <a:solidFill>
                  <a:srgbClr val="5D487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Identify capacity development requirements</a:t>
                </a:r>
              </a:p>
            </p:txBody>
          </p:sp>
          <p:sp>
            <p:nvSpPr>
              <p:cNvPr id="127" name="Shape 127"/>
              <p:cNvSpPr/>
              <p:nvPr/>
            </p:nvSpPr>
            <p:spPr>
              <a:xfrm>
                <a:off x="762000" y="2362200"/>
                <a:ext cx="7467600" cy="1371599"/>
              </a:xfrm>
              <a:prstGeom prst="rect">
                <a:avLst/>
              </a:prstGeom>
              <a:solidFill>
                <a:schemeClr val="accent1"/>
              </a:solidFill>
              <a:ln w="25400" cap="flat" cmpd="sng">
                <a:solidFill>
                  <a:srgbClr val="395E8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Review and advise on effectiveness, coordination, and operation of observing systems,  advise on possible observing solutions, including consideration  and trade-offs of new technologies to meet emerging new requirements</a:t>
                </a:r>
              </a:p>
            </p:txBody>
          </p:sp>
          <p:sp>
            <p:nvSpPr>
              <p:cNvPr id="128" name="Shape 128"/>
              <p:cNvSpPr/>
              <p:nvPr/>
            </p:nvSpPr>
            <p:spPr>
              <a:xfrm>
                <a:off x="762000" y="3810000"/>
                <a:ext cx="7467600" cy="1371599"/>
              </a:xfrm>
              <a:prstGeom prst="rect">
                <a:avLst/>
              </a:prstGeom>
              <a:solidFill>
                <a:schemeClr val="accent2"/>
              </a:solidFill>
              <a:ln w="25400" cap="flat" cmpd="sng">
                <a:solidFill>
                  <a:srgbClr val="8C3A3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Standards (develop and follow): observing, instrumentation, traceability, data</a:t>
                </a:r>
              </a:p>
            </p:txBody>
          </p:sp>
          <p:sp>
            <p:nvSpPr>
              <p:cNvPr id="129" name="Shape 129"/>
              <p:cNvSpPr/>
              <p:nvPr/>
            </p:nvSpPr>
            <p:spPr>
              <a:xfrm>
                <a:off x="762000" y="5257800"/>
                <a:ext cx="7467600" cy="914400"/>
              </a:xfrm>
              <a:prstGeom prst="rect">
                <a:avLst/>
              </a:prstGeom>
              <a:solidFill>
                <a:schemeClr val="accent3"/>
              </a:solidFill>
              <a:ln w="25400" cap="flat" cmpd="sng">
                <a:solidFill>
                  <a:srgbClr val="71884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WMO interface: support development of WMO Integrated Observing  System (WIGOS), support of CBS, requirements collection</a:t>
                </a:r>
              </a:p>
            </p:txBody>
          </p:sp>
        </p:grpSp>
        <p:sp>
          <p:nvSpPr>
            <p:cNvPr id="130" name="Shape 130"/>
            <p:cNvSpPr/>
            <p:nvPr/>
          </p:nvSpPr>
          <p:spPr>
            <a:xfrm>
              <a:off x="1495300" y="4724400"/>
              <a:ext cx="7467600" cy="990599"/>
            </a:xfrm>
            <a:prstGeom prst="rect">
              <a:avLst/>
            </a:prstGeom>
            <a:solidFill>
              <a:schemeClr val="dk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Emphasis areas: Best practices and standards (across the JCOMM ocean observing enterprise)</a:t>
              </a:r>
            </a:p>
          </p:txBody>
        </p:sp>
      </p:grpSp>
      <p:sp>
        <p:nvSpPr>
          <p:cNvPr id="131" name="Shape 131"/>
          <p:cNvSpPr/>
          <p:nvPr/>
        </p:nvSpPr>
        <p:spPr>
          <a:xfrm>
            <a:off x="1676400" y="5791200"/>
            <a:ext cx="7315200" cy="381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463550" marR="0" lvl="0" indent="-46355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Arial"/>
              <a:buNone/>
            </a:pPr>
            <a:r>
              <a:rPr lang="en-US" sz="1600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REQUIREMENTS: (GCOS, GOOS, Commission for Basic Systems, </a:t>
            </a:r>
            <a:r>
              <a:rPr lang="en-US" sz="1600" b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etc</a:t>
            </a:r>
            <a:r>
              <a:rPr lang="en-US" sz="1600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326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Progress Since </a:t>
            </a:r>
            <a:r>
              <a:rPr lang="en-US" sz="3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OCG-8</a:t>
            </a:r>
            <a:endParaRPr lang="en-US"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Implementation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ocean observing system has continued to operate nominally!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dirty="0" smtClean="0">
                <a:solidFill>
                  <a:schemeClr val="tx1"/>
                </a:solidFill>
              </a:rPr>
              <a:t>Getting organized! SOT </a:t>
            </a:r>
            <a:r>
              <a:rPr lang="en-US" sz="2000" dirty="0" smtClean="0">
                <a:solidFill>
                  <a:schemeClr val="tx1"/>
                </a:solidFill>
              </a:rPr>
              <a:t>changed categories, new ID scheme, new recruitment </a:t>
            </a:r>
            <a:r>
              <a:rPr lang="en-US" sz="2000" dirty="0" smtClean="0">
                <a:solidFill>
                  <a:schemeClr val="tx1"/>
                </a:solidFill>
              </a:rPr>
              <a:t>strategies, engagement with shipping industry.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dirty="0" smtClean="0">
                <a:solidFill>
                  <a:schemeClr val="tx1"/>
                </a:solidFill>
              </a:rPr>
              <a:t>GO-SHIP cruise I07N reoccupied for the first time in 20 years (cruise is underway!)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dirty="0" smtClean="0">
                <a:solidFill>
                  <a:schemeClr val="tx1"/>
                </a:solidFill>
              </a:rPr>
              <a:t>New wave sensors on 40+ drifters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dirty="0" smtClean="0">
                <a:solidFill>
                  <a:schemeClr val="tx1"/>
                </a:solidFill>
              </a:rPr>
              <a:t>Tropical mooring tech refresh in TAO, PIRATA, RAMA</a:t>
            </a:r>
          </a:p>
          <a:p>
            <a:pPr lvl="1" indent="-285750">
              <a:spcBef>
                <a:spcPts val="400"/>
              </a:spcBef>
            </a:pPr>
            <a:r>
              <a:rPr lang="en-US" sz="2000" dirty="0">
                <a:solidFill>
                  <a:schemeClr val="tx1"/>
                </a:solidFill>
              </a:rPr>
              <a:t>Inaugural Global CO</a:t>
            </a:r>
            <a:r>
              <a:rPr lang="en-US" sz="2000" baseline="-25000" dirty="0">
                <a:solidFill>
                  <a:schemeClr val="tx1"/>
                </a:solidFill>
              </a:rPr>
              <a:t>2</a:t>
            </a:r>
            <a:r>
              <a:rPr lang="en-US" sz="2000" dirty="0">
                <a:solidFill>
                  <a:schemeClr val="tx1"/>
                </a:solidFill>
              </a:rPr>
              <a:t> network </a:t>
            </a:r>
            <a:r>
              <a:rPr lang="en-US" sz="2000" dirty="0" smtClean="0">
                <a:solidFill>
                  <a:schemeClr val="tx1"/>
                </a:solidFill>
              </a:rPr>
              <a:t>meeting…plans for a pCO2 network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 indent="-285750">
              <a:spcBef>
                <a:spcPts val="4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Growth of the coastal HF Radar network (Canada, Australia, </a:t>
            </a:r>
            <a:r>
              <a:rPr lang="en-US" sz="2000" dirty="0" err="1" smtClean="0">
                <a:solidFill>
                  <a:schemeClr val="tx1"/>
                </a:solidFill>
              </a:rPr>
              <a:t>etc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pPr lvl="1" indent="-285750">
              <a:spcBef>
                <a:spcPts val="4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Updated MEOP animal profile database</a:t>
            </a:r>
            <a:endParaRPr lang="en-US" dirty="0">
              <a:solidFill>
                <a:schemeClr val="tx1"/>
              </a:solidFill>
            </a:endParaRPr>
          </a:p>
          <a:p>
            <a:pPr lvl="1" indent="-285750">
              <a:spcBef>
                <a:spcPts val="400"/>
              </a:spcBef>
            </a:pPr>
            <a:endParaRPr lang="en-US" sz="2000" dirty="0" smtClean="0">
              <a:solidFill>
                <a:srgbClr val="FF0000"/>
              </a:solidFill>
            </a:endParaRPr>
          </a:p>
        </p:txBody>
      </p:sp>
      <p:pic>
        <p:nvPicPr>
          <p:cNvPr id="147" name="Shape 147" descr="Photo of Spray Underwater Glid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299200"/>
            <a:ext cx="1131064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6324" y="1940698"/>
            <a:ext cx="978689" cy="735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59500" y="463550"/>
            <a:ext cx="2730500" cy="1136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4339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Progress Since </a:t>
            </a:r>
            <a:r>
              <a:rPr lang="en-US" sz="3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OCG-8</a:t>
            </a:r>
            <a:endParaRPr lang="en-US"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7200" y="2526766"/>
            <a:ext cx="8229600" cy="36538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Performance and JCOMMOPS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 ever JCOMM Ocean Observations Report Card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networks are developing performance measures by which we can measure and monitor progress and ultimately communicate risks and impacts </a:t>
            </a:r>
            <a:endParaRPr lang="en-US" sz="24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dirty="0" smtClean="0"/>
              <a:t>Staffing improved through contract help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dirty="0" smtClean="0"/>
              <a:t>A review of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JCOMMOPS initiated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b="19706"/>
          <a:stretch/>
        </p:blipFill>
        <p:spPr>
          <a:xfrm>
            <a:off x="5251524" y="304800"/>
            <a:ext cx="3892476" cy="2209800"/>
          </a:xfrm>
          <a:prstGeom prst="rect">
            <a:avLst/>
          </a:prstGeom>
        </p:spPr>
      </p:pic>
      <p:pic>
        <p:nvPicPr>
          <p:cNvPr id="6" name="Shape 477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6781800" y="4648200"/>
            <a:ext cx="2133600" cy="190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2088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Progress Since </a:t>
            </a:r>
            <a:r>
              <a:rPr lang="en-US" sz="3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OCG-8</a:t>
            </a:r>
            <a:endParaRPr lang="en-US"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457200" y="1176875"/>
            <a:ext cx="8483599" cy="5020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Standards and Best Practices</a:t>
            </a:r>
          </a:p>
          <a:p>
            <a:pPr marL="742950" marR="0" lvl="2" indent="-3492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Several workshops, good integration with other groups</a:t>
            </a:r>
            <a:endParaRPr lang="en-US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2" indent="-3492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 smtClean="0"/>
              <a:t>Master list of relevant Best Practices initiated</a:t>
            </a:r>
          </a:p>
          <a:p>
            <a:pPr marL="742950" marR="0" lvl="2" indent="-3492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Repository of these documents identified</a:t>
            </a:r>
            <a:endParaRPr lang="en-US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" marR="0" lvl="0" indent="-571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Management and Integration</a:t>
            </a:r>
          </a:p>
          <a:p>
            <a:pPr marL="693738" marR="0" lvl="2" indent="-30003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Welcome Kevin O’Brien, new OCG vice chair for Data and Information</a:t>
            </a:r>
          </a:p>
          <a:p>
            <a:pPr marL="693738" marR="0" lvl="2" indent="-30003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Successful demonstration of </a:t>
            </a:r>
            <a:r>
              <a:rPr lang="en-US" sz="24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OpenGTS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pilot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</a:p>
          <a:p>
            <a:pPr marL="693738" marR="0" lvl="2" indent="-30003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 smtClean="0"/>
              <a:t>New JCOMM DMPA </a:t>
            </a:r>
            <a:r>
              <a:rPr lang="en-US" sz="2400" dirty="0" smtClean="0"/>
              <a:t>leadership: Welcome </a:t>
            </a:r>
            <a:r>
              <a:rPr lang="en-US" sz="2400" dirty="0" err="1" smtClean="0"/>
              <a:t>Surgey</a:t>
            </a:r>
            <a:r>
              <a:rPr lang="en-US" sz="2400" dirty="0" smtClean="0"/>
              <a:t>!</a:t>
            </a:r>
          </a:p>
          <a:p>
            <a:pPr marL="693738" marR="0" lvl="2" indent="-30003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week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Next steps for </a:t>
            </a:r>
            <a:r>
              <a:rPr lang="en-US" sz="24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OpenGTS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pilot? New </a:t>
            </a:r>
            <a:endParaRPr lang="en-US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57250" marR="0" lvl="2" indent="-4635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2" indent="-3492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Shape 163" descr="C:\Program Files\Microsoft Office\MEDIA\CAGCAT10\j0234687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3311" y="814925"/>
            <a:ext cx="1228724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92232" y="5808132"/>
            <a:ext cx="951768" cy="10498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8934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n-US" dirty="0" smtClean="0">
                <a:solidFill>
                  <a:srgbClr val="FF0000"/>
                </a:solidFill>
              </a:rPr>
              <a:t>What </a:t>
            </a:r>
            <a:r>
              <a:rPr lang="en-US" dirty="0">
                <a:solidFill>
                  <a:srgbClr val="FF0000"/>
                </a:solidFill>
              </a:rPr>
              <a:t>it </a:t>
            </a:r>
            <a:r>
              <a:rPr lang="en-US" dirty="0" smtClean="0">
                <a:solidFill>
                  <a:srgbClr val="FF0000"/>
                </a:solidFill>
              </a:rPr>
              <a:t>Means </a:t>
            </a:r>
            <a:r>
              <a:rPr lang="en-US" dirty="0">
                <a:solidFill>
                  <a:srgbClr val="FF0000"/>
                </a:solidFill>
              </a:rPr>
              <a:t>to be an OCG </a:t>
            </a:r>
            <a:r>
              <a:rPr lang="en-US" dirty="0" smtClean="0">
                <a:solidFill>
                  <a:srgbClr val="FF0000"/>
                </a:solidFill>
              </a:rPr>
              <a:t>Observing Network</a:t>
            </a:r>
            <a:endParaRPr lang="en-US" sz="3600" b="0" i="0" u="none" strike="noStrike" cap="none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182" name="Shape 182"/>
          <p:cNvSpPr txBox="1"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</a:pPr>
            <a:r>
              <a:rPr lang="en-US" sz="2400" dirty="0" smtClean="0">
                <a:solidFill>
                  <a:srgbClr val="FFFF00"/>
                </a:solidFill>
              </a:rPr>
              <a:t>Global </a:t>
            </a:r>
            <a:r>
              <a:rPr lang="en-US" sz="2400" dirty="0">
                <a:solidFill>
                  <a:srgbClr val="FFFF00"/>
                </a:solidFill>
              </a:rPr>
              <a:t>in scale (e.g. implementation and/or impacts )</a:t>
            </a:r>
          </a:p>
          <a:p>
            <a:pPr marL="285750" indent="-285750">
              <a:spcBef>
                <a:spcPts val="0"/>
              </a:spcBef>
            </a:pPr>
            <a:r>
              <a:rPr lang="en-US" sz="2400" dirty="0" smtClean="0">
                <a:solidFill>
                  <a:srgbClr val="FFFF00"/>
                </a:solidFill>
              </a:rPr>
              <a:t>Map </a:t>
            </a:r>
            <a:r>
              <a:rPr lang="en-US" sz="2400" dirty="0">
                <a:solidFill>
                  <a:srgbClr val="FFFF00"/>
                </a:solidFill>
              </a:rPr>
              <a:t>against </a:t>
            </a:r>
            <a:r>
              <a:rPr lang="en-US" sz="2400" dirty="0" smtClean="0">
                <a:solidFill>
                  <a:srgbClr val="FFFF00"/>
                </a:solidFill>
              </a:rPr>
              <a:t> GOOS </a:t>
            </a:r>
            <a:r>
              <a:rPr lang="en-US" sz="2400" dirty="0">
                <a:solidFill>
                  <a:srgbClr val="FFFF00"/>
                </a:solidFill>
              </a:rPr>
              <a:t>observing requirements</a:t>
            </a:r>
          </a:p>
          <a:p>
            <a:pPr marL="285750" indent="-285750">
              <a:spcBef>
                <a:spcPts val="0"/>
              </a:spcBef>
            </a:pPr>
            <a:r>
              <a:rPr lang="en-US" sz="2400" dirty="0" smtClean="0">
                <a:solidFill>
                  <a:srgbClr val="FFFF00"/>
                </a:solidFill>
              </a:rPr>
              <a:t>Sufficient </a:t>
            </a:r>
            <a:r>
              <a:rPr lang="en-US" sz="2400" dirty="0">
                <a:solidFill>
                  <a:srgbClr val="FFFF00"/>
                </a:solidFill>
              </a:rPr>
              <a:t>financial commitments to be </a:t>
            </a:r>
            <a:r>
              <a:rPr lang="en-US" sz="2400" dirty="0" smtClean="0">
                <a:solidFill>
                  <a:srgbClr val="FFFF00"/>
                </a:solidFill>
              </a:rPr>
              <a:t>sustained (beyond research)</a:t>
            </a:r>
            <a:endParaRPr lang="en-US" sz="2400" dirty="0">
              <a:solidFill>
                <a:srgbClr val="FFFF00"/>
              </a:solidFill>
            </a:endParaRPr>
          </a:p>
          <a:p>
            <a:pPr marL="285750" indent="-285750">
              <a:spcBef>
                <a:spcPts val="0"/>
              </a:spcBef>
            </a:pPr>
            <a:r>
              <a:rPr lang="en-US" sz="2400" dirty="0" smtClean="0">
                <a:solidFill>
                  <a:srgbClr val="FFFF00"/>
                </a:solidFill>
              </a:rPr>
              <a:t>Coordinates </a:t>
            </a:r>
            <a:r>
              <a:rPr lang="en-US" sz="2400" dirty="0">
                <a:solidFill>
                  <a:srgbClr val="FFFF00"/>
                </a:solidFill>
              </a:rPr>
              <a:t>a community of best practice and </a:t>
            </a:r>
            <a:r>
              <a:rPr lang="en-US" sz="2400" dirty="0" smtClean="0">
                <a:solidFill>
                  <a:srgbClr val="FFFF00"/>
                </a:solidFill>
              </a:rPr>
              <a:t>governance; agreed </a:t>
            </a:r>
            <a:r>
              <a:rPr lang="en-US" sz="2400" dirty="0">
                <a:solidFill>
                  <a:srgbClr val="FFFF00"/>
                </a:solidFill>
              </a:rPr>
              <a:t>best practices to ensure consistent delivery of observational </a:t>
            </a:r>
            <a:r>
              <a:rPr lang="en-US" sz="2400" dirty="0" smtClean="0">
                <a:solidFill>
                  <a:srgbClr val="FFFF00"/>
                </a:solidFill>
              </a:rPr>
              <a:t>data. </a:t>
            </a:r>
          </a:p>
          <a:p>
            <a:pPr marL="285750" indent="-285750">
              <a:spcBef>
                <a:spcPts val="0"/>
              </a:spcBef>
            </a:pPr>
            <a:r>
              <a:rPr lang="en-US" sz="2400" dirty="0" smtClean="0">
                <a:solidFill>
                  <a:srgbClr val="FFFF00"/>
                </a:solidFill>
              </a:rPr>
              <a:t>Has </a:t>
            </a:r>
            <a:r>
              <a:rPr lang="en-US" sz="2400" dirty="0">
                <a:solidFill>
                  <a:srgbClr val="FFFF00"/>
                </a:solidFill>
              </a:rPr>
              <a:t>implementation targets that guide development</a:t>
            </a:r>
          </a:p>
          <a:p>
            <a:pPr marL="285750" indent="-285750">
              <a:spcBef>
                <a:spcPts val="0"/>
              </a:spcBef>
            </a:pPr>
            <a:r>
              <a:rPr lang="en-US" sz="2400" dirty="0" smtClean="0">
                <a:solidFill>
                  <a:srgbClr val="FFFF00"/>
                </a:solidFill>
              </a:rPr>
              <a:t>Is </a:t>
            </a:r>
            <a:r>
              <a:rPr lang="en-US" sz="2400" dirty="0">
                <a:solidFill>
                  <a:srgbClr val="FFFF00"/>
                </a:solidFill>
              </a:rPr>
              <a:t>sufficiently ‘mature’ per the FOO </a:t>
            </a:r>
            <a:r>
              <a:rPr lang="en-US" sz="2400" dirty="0" smtClean="0">
                <a:solidFill>
                  <a:srgbClr val="FFFF00"/>
                </a:solidFill>
              </a:rPr>
              <a:t>(beyond pilot)</a:t>
            </a:r>
            <a:endParaRPr lang="en-US" sz="2400" dirty="0">
              <a:solidFill>
                <a:srgbClr val="FFFF00"/>
              </a:solidFill>
            </a:endParaRPr>
          </a:p>
          <a:p>
            <a:pPr marL="285750" indent="-285750">
              <a:spcBef>
                <a:spcPts val="0"/>
              </a:spcBef>
            </a:pPr>
            <a:r>
              <a:rPr lang="en-US" sz="2400" dirty="0" smtClean="0">
                <a:solidFill>
                  <a:srgbClr val="FFFF00"/>
                </a:solidFill>
              </a:rPr>
              <a:t>Open provision of data </a:t>
            </a:r>
            <a:r>
              <a:rPr lang="en-US" sz="2400" dirty="0" smtClean="0">
                <a:solidFill>
                  <a:srgbClr val="FFFF00"/>
                </a:solidFill>
              </a:rPr>
              <a:t>(beyond </a:t>
            </a:r>
            <a:r>
              <a:rPr lang="en-US" sz="2400" dirty="0">
                <a:solidFill>
                  <a:srgbClr val="FFFF00"/>
                </a:solidFill>
              </a:rPr>
              <a:t>national </a:t>
            </a:r>
            <a:r>
              <a:rPr lang="en-US" sz="2400" dirty="0" smtClean="0">
                <a:solidFill>
                  <a:srgbClr val="FFFF00"/>
                </a:solidFill>
              </a:rPr>
              <a:t>boundaries) </a:t>
            </a:r>
            <a:endParaRPr lang="en-US" sz="2400" dirty="0">
              <a:solidFill>
                <a:srgbClr val="FFFF00"/>
              </a:solidFill>
            </a:endParaRPr>
          </a:p>
          <a:p>
            <a:pPr marL="285750" indent="-285750">
              <a:spcBef>
                <a:spcPts val="0"/>
              </a:spcBef>
            </a:pPr>
            <a:r>
              <a:rPr lang="en-US" sz="2400" dirty="0">
                <a:solidFill>
                  <a:srgbClr val="FFFF00"/>
                </a:solidFill>
              </a:rPr>
              <a:t>Has a data management infrastructure that delivers data </a:t>
            </a:r>
            <a:r>
              <a:rPr lang="en-US" sz="2400" dirty="0" smtClean="0">
                <a:solidFill>
                  <a:srgbClr val="FFFF00"/>
                </a:solidFill>
              </a:rPr>
              <a:t>through </a:t>
            </a:r>
            <a:r>
              <a:rPr lang="en-US" sz="2400" dirty="0">
                <a:solidFill>
                  <a:srgbClr val="FFFF00"/>
                </a:solidFill>
              </a:rPr>
              <a:t>an internationally </a:t>
            </a:r>
            <a:r>
              <a:rPr lang="en-US" sz="2400" dirty="0" err="1">
                <a:solidFill>
                  <a:srgbClr val="FFFF00"/>
                </a:solidFill>
              </a:rPr>
              <a:t>recognised</a:t>
            </a:r>
            <a:r>
              <a:rPr lang="en-US" sz="2400" dirty="0">
                <a:solidFill>
                  <a:srgbClr val="FFFF00"/>
                </a:solidFill>
              </a:rPr>
              <a:t> set of data </a:t>
            </a:r>
            <a:r>
              <a:rPr lang="en-US" sz="2400" dirty="0" err="1">
                <a:solidFill>
                  <a:srgbClr val="FFFF00"/>
                </a:solidFill>
              </a:rPr>
              <a:t>centres</a:t>
            </a:r>
            <a:r>
              <a:rPr lang="en-US" sz="2400" dirty="0">
                <a:solidFill>
                  <a:srgbClr val="FFFF00"/>
                </a:solidFill>
              </a:rPr>
              <a:t> or services. </a:t>
            </a:r>
          </a:p>
          <a:p>
            <a:pPr marL="285750" indent="-285750">
              <a:spcBef>
                <a:spcPts val="0"/>
              </a:spcBef>
            </a:pPr>
            <a:r>
              <a:rPr lang="en-US" sz="2400" dirty="0" smtClean="0">
                <a:solidFill>
                  <a:srgbClr val="FFFF00"/>
                </a:solidFill>
              </a:rPr>
              <a:t>Actively </a:t>
            </a:r>
            <a:r>
              <a:rPr lang="en-US" sz="2400" dirty="0">
                <a:solidFill>
                  <a:srgbClr val="FFFF00"/>
                </a:solidFill>
              </a:rPr>
              <a:t>participates in JCOMM OCG meetings </a:t>
            </a:r>
            <a:r>
              <a:rPr lang="en-US" sz="2400" dirty="0" smtClean="0">
                <a:solidFill>
                  <a:srgbClr val="FFFF00"/>
                </a:solidFill>
              </a:rPr>
              <a:t>&amp; initiatives</a:t>
            </a:r>
            <a:endParaRPr lang="en-US" sz="2400" dirty="0">
              <a:solidFill>
                <a:srgbClr val="FFFF00"/>
              </a:solidFill>
            </a:endParaRPr>
          </a:p>
          <a:p>
            <a:pPr marL="285750" indent="-285750">
              <a:spcBef>
                <a:spcPts val="0"/>
              </a:spcBef>
            </a:pPr>
            <a:r>
              <a:rPr lang="en-US" sz="2400" dirty="0" smtClean="0">
                <a:solidFill>
                  <a:srgbClr val="FFFF00"/>
                </a:solidFill>
              </a:rPr>
              <a:t>Contributes </a:t>
            </a:r>
            <a:r>
              <a:rPr lang="en-US" sz="2400" dirty="0">
                <a:solidFill>
                  <a:srgbClr val="FFFF00"/>
                </a:solidFill>
              </a:rPr>
              <a:t>towards development of </a:t>
            </a:r>
            <a:r>
              <a:rPr lang="en-US" sz="2400" dirty="0" smtClean="0">
                <a:solidFill>
                  <a:srgbClr val="FFFF00"/>
                </a:solidFill>
              </a:rPr>
              <a:t>cross</a:t>
            </a:r>
            <a:r>
              <a:rPr lang="en-US" sz="2400" dirty="0">
                <a:solidFill>
                  <a:srgbClr val="FFFF00"/>
                </a:solidFill>
              </a:rPr>
              <a:t>-</a:t>
            </a:r>
            <a:r>
              <a:rPr lang="en-US" sz="2400" dirty="0" smtClean="0">
                <a:solidFill>
                  <a:srgbClr val="FFFF00"/>
                </a:solidFill>
              </a:rPr>
              <a:t>network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capabilities </a:t>
            </a:r>
          </a:p>
          <a:p>
            <a:pPr marL="285750" indent="-285750">
              <a:spcBef>
                <a:spcPts val="0"/>
              </a:spcBef>
            </a:pPr>
            <a:r>
              <a:rPr lang="en-US" sz="2400" dirty="0" smtClean="0">
                <a:solidFill>
                  <a:srgbClr val="FFFF00"/>
                </a:solidFill>
              </a:rPr>
              <a:t>Engages </a:t>
            </a:r>
            <a:r>
              <a:rPr lang="en-US" sz="2400" dirty="0">
                <a:solidFill>
                  <a:srgbClr val="FFFF00"/>
                </a:solidFill>
              </a:rPr>
              <a:t>in GOOS </a:t>
            </a:r>
            <a:r>
              <a:rPr lang="en-US" sz="2400" dirty="0" smtClean="0">
                <a:solidFill>
                  <a:srgbClr val="FFFF00"/>
                </a:solidFill>
              </a:rPr>
              <a:t>(advance  global </a:t>
            </a:r>
            <a:r>
              <a:rPr lang="en-US" sz="2400" dirty="0">
                <a:solidFill>
                  <a:srgbClr val="FFFF00"/>
                </a:solidFill>
              </a:rPr>
              <a:t>ocean </a:t>
            </a:r>
            <a:r>
              <a:rPr lang="en-US" sz="2400" dirty="0" smtClean="0">
                <a:solidFill>
                  <a:srgbClr val="FFFF00"/>
                </a:solidFill>
              </a:rPr>
              <a:t>observing)</a:t>
            </a:r>
            <a:endParaRPr lang="en-US" sz="2400" dirty="0">
              <a:solidFill>
                <a:srgbClr val="FFFF00"/>
              </a:solidFill>
            </a:endParaRPr>
          </a:p>
          <a:p>
            <a:pPr marL="285750" indent="-285750">
              <a:spcBef>
                <a:spcPts val="0"/>
              </a:spcBef>
            </a:pPr>
            <a:r>
              <a:rPr lang="en-US" sz="2400" dirty="0" smtClean="0">
                <a:solidFill>
                  <a:srgbClr val="FFFF00"/>
                </a:solidFill>
              </a:rPr>
              <a:t>Supports monitoring </a:t>
            </a:r>
            <a:r>
              <a:rPr lang="en-US" sz="2400" dirty="0">
                <a:solidFill>
                  <a:srgbClr val="FFFF00"/>
                </a:solidFill>
              </a:rPr>
              <a:t>of the </a:t>
            </a:r>
            <a:r>
              <a:rPr lang="en-US" sz="2400" dirty="0" smtClean="0">
                <a:solidFill>
                  <a:srgbClr val="FFFF00"/>
                </a:solidFill>
              </a:rPr>
              <a:t>integrated system </a:t>
            </a:r>
            <a:r>
              <a:rPr lang="en-US" sz="2400" dirty="0" smtClean="0">
                <a:solidFill>
                  <a:srgbClr val="FFFF00"/>
                </a:solidFill>
              </a:rPr>
              <a:t>status, e.g. - JCOMMOPS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69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JCOMM 5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495799"/>
          </a:xfrm>
        </p:spPr>
        <p:txBody>
          <a:bodyPr/>
          <a:lstStyle/>
          <a:p>
            <a:r>
              <a:rPr lang="en-US" dirty="0" smtClean="0"/>
              <a:t>JCOMM 10-year vision (under development)</a:t>
            </a:r>
          </a:p>
          <a:p>
            <a:r>
              <a:rPr lang="en-US" dirty="0" smtClean="0"/>
              <a:t>Approval of OCG intra-sessional work plans</a:t>
            </a:r>
          </a:p>
          <a:p>
            <a:pPr lvl="1"/>
            <a:r>
              <a:rPr lang="en-US" dirty="0" smtClean="0"/>
              <a:t>Updated vision (more later)</a:t>
            </a:r>
          </a:p>
          <a:p>
            <a:r>
              <a:rPr lang="en-US" dirty="0" smtClean="0"/>
              <a:t>Capacity building emphasized</a:t>
            </a:r>
          </a:p>
          <a:p>
            <a:r>
              <a:rPr lang="en-US" dirty="0" smtClean="0"/>
              <a:t>Successful Report Card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debut!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937000"/>
            <a:ext cx="3810000" cy="254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0" y="6477000"/>
            <a:ext cx="3810000" cy="381000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Note: Meeting in Geneva, not Bali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7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44624"/>
            <a:ext cx="7058744" cy="1143000"/>
          </a:xfrm>
        </p:spPr>
        <p:txBody>
          <a:bodyPr/>
          <a:lstStyle/>
          <a:p>
            <a:r>
              <a:rPr lang="en-US" dirty="0" smtClean="0"/>
              <a:t>JCOMM 5 Vision </a:t>
            </a:r>
            <a:r>
              <a:rPr lang="en-US" dirty="0" smtClean="0"/>
              <a:t>for OCG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1143000"/>
            <a:ext cx="8229600" cy="5257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OCG will review, advise on and coordinate ocean and marine observing systems and activities (e.g. </a:t>
            </a:r>
            <a:r>
              <a:rPr lang="en-US" sz="2400" dirty="0" smtClean="0">
                <a:solidFill>
                  <a:srgbClr val="FF0000"/>
                </a:solidFill>
              </a:rPr>
              <a:t>improving integration of data through </a:t>
            </a:r>
            <a:r>
              <a:rPr lang="en-US" sz="2400" dirty="0" smtClean="0">
                <a:solidFill>
                  <a:srgbClr val="FF0000"/>
                </a:solidFill>
              </a:rPr>
              <a:t>use of data </a:t>
            </a:r>
            <a:r>
              <a:rPr lang="en-US" sz="2400" dirty="0" smtClean="0">
                <a:solidFill>
                  <a:srgbClr val="FF0000"/>
                </a:solidFill>
              </a:rPr>
              <a:t>management standards and pilot projects; utilization of new technology/platforms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Contribute towards </a:t>
            </a:r>
            <a:r>
              <a:rPr lang="en-US" sz="2400" dirty="0" smtClean="0">
                <a:solidFill>
                  <a:srgbClr val="FF0000"/>
                </a:solidFill>
              </a:rPr>
              <a:t>fit-for-purpose, integrated and coherent observing systems that supports rapidly expanding stakeholders</a:t>
            </a:r>
            <a:r>
              <a:rPr lang="en-US" sz="2400" dirty="0" smtClean="0"/>
              <a:t> (and their needs)  </a:t>
            </a:r>
          </a:p>
          <a:p>
            <a:r>
              <a:rPr lang="en-US" sz="2400" dirty="0" smtClean="0"/>
              <a:t>Contribute to and engage with </a:t>
            </a:r>
            <a:r>
              <a:rPr lang="en-US" sz="2400" dirty="0">
                <a:solidFill>
                  <a:srgbClr val="FF0000"/>
                </a:solidFill>
              </a:rPr>
              <a:t>international</a:t>
            </a:r>
            <a:r>
              <a:rPr lang="en-US" sz="2400" dirty="0"/>
              <a:t> </a:t>
            </a:r>
            <a:r>
              <a:rPr lang="en-US" sz="2400" dirty="0" smtClean="0"/>
              <a:t>(e.g. WIGOS) and </a:t>
            </a:r>
            <a:r>
              <a:rPr lang="en-US" sz="2400" dirty="0">
                <a:solidFill>
                  <a:srgbClr val="FF0000"/>
                </a:solidFill>
              </a:rPr>
              <a:t>regional</a:t>
            </a:r>
            <a:r>
              <a:rPr lang="en-US" sz="2400" dirty="0"/>
              <a:t> observing (e.g. </a:t>
            </a:r>
            <a:r>
              <a:rPr lang="en-US" sz="2400" dirty="0" smtClean="0"/>
              <a:t>GRAs, TPOS-2020, </a:t>
            </a:r>
            <a:r>
              <a:rPr lang="en-US" sz="2400" dirty="0" err="1" smtClean="0"/>
              <a:t>AtlantOS</a:t>
            </a:r>
            <a:r>
              <a:rPr lang="en-US" sz="2400" dirty="0" smtClean="0"/>
              <a:t>, SOOS) </a:t>
            </a:r>
            <a:r>
              <a:rPr lang="en-US" sz="2400" dirty="0" smtClean="0"/>
              <a:t>system implementation and integration efforts</a:t>
            </a:r>
          </a:p>
          <a:p>
            <a:r>
              <a:rPr lang="en-US" sz="2400" dirty="0" smtClean="0"/>
              <a:t>OPA and other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Areas will address </a:t>
            </a:r>
            <a:r>
              <a:rPr lang="en-US" sz="2400" dirty="0" smtClean="0">
                <a:solidFill>
                  <a:srgbClr val="FF0000"/>
                </a:solidFill>
              </a:rPr>
              <a:t>new frontiers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regionally focused pilots</a:t>
            </a:r>
            <a:r>
              <a:rPr lang="en-US" sz="2400" dirty="0" smtClean="0"/>
              <a:t>, and increased demand for informational </a:t>
            </a:r>
            <a:r>
              <a:rPr lang="en-US" sz="2400" dirty="0" smtClean="0">
                <a:solidFill>
                  <a:srgbClr val="FF0000"/>
                </a:solidFill>
              </a:rPr>
              <a:t>products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37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COMM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3143</TotalTime>
  <Words>849</Words>
  <Application>Microsoft Office PowerPoint</Application>
  <PresentationFormat>On-screen Show (4:3)</PresentationFormat>
  <Paragraphs>154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JCOMM-Template</vt:lpstr>
      <vt:lpstr>Office Theme</vt:lpstr>
      <vt:lpstr>OCG-9:  Expectations and objectives</vt:lpstr>
      <vt:lpstr>JCOMM Structure</vt:lpstr>
      <vt:lpstr>OCG Terms of Reference (briefly)</vt:lpstr>
      <vt:lpstr>Progress Since OCG-8</vt:lpstr>
      <vt:lpstr>Progress Since OCG-8</vt:lpstr>
      <vt:lpstr>Progress Since OCG-8</vt:lpstr>
      <vt:lpstr>What it Means to be an OCG Observing Network</vt:lpstr>
      <vt:lpstr>Relevant JCOMM 5 Outcomes</vt:lpstr>
      <vt:lpstr>JCOMM 5 Vision for OCG</vt:lpstr>
      <vt:lpstr>Approved OCG governance change</vt:lpstr>
      <vt:lpstr>OCG-9 Expectations</vt:lpstr>
      <vt:lpstr>Possible Strategic Objectives</vt:lpstr>
      <vt:lpstr>Closing Thoughts</vt:lpstr>
      <vt:lpstr>PowerPoint Presentation</vt:lpstr>
      <vt:lpstr>Extra slides</vt:lpstr>
      <vt:lpstr>OCG Terms of Reference (briefly)</vt:lpstr>
      <vt:lpstr>JCOMMOPS Review</vt:lpstr>
    </vt:vector>
  </TitlesOfParts>
  <Company>NOAA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Legler</dc:creator>
  <cp:lastModifiedBy>David Legler</cp:lastModifiedBy>
  <cp:revision>41</cp:revision>
  <dcterms:created xsi:type="dcterms:W3CDTF">2016-04-03T19:33:24Z</dcterms:created>
  <dcterms:modified xsi:type="dcterms:W3CDTF">2018-05-14T21:18:16Z</dcterms:modified>
</cp:coreProperties>
</file>