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598" r:id="rId2"/>
    <p:sldId id="591" r:id="rId3"/>
    <p:sldId id="586" r:id="rId4"/>
    <p:sldId id="555" r:id="rId5"/>
    <p:sldId id="587" r:id="rId6"/>
    <p:sldId id="588" r:id="rId7"/>
    <p:sldId id="589" r:id="rId8"/>
    <p:sldId id="600" r:id="rId9"/>
    <p:sldId id="601" r:id="rId10"/>
    <p:sldId id="578" r:id="rId11"/>
    <p:sldId id="263" r:id="rId12"/>
    <p:sldId id="595" r:id="rId13"/>
    <p:sldId id="596" r:id="rId14"/>
    <p:sldId id="548" r:id="rId15"/>
    <p:sldId id="579" r:id="rId16"/>
    <p:sldId id="599" r:id="rId17"/>
    <p:sldId id="604" r:id="rId18"/>
    <p:sldId id="603" r:id="rId19"/>
    <p:sldId id="602" r:id="rId20"/>
    <p:sldId id="605" r:id="rId21"/>
    <p:sldId id="592" r:id="rId22"/>
    <p:sldId id="597" r:id="rId2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CFFF"/>
    <a:srgbClr val="9FD8FF"/>
    <a:srgbClr val="0099FF"/>
    <a:srgbClr val="FF5050"/>
    <a:srgbClr val="FFDF79"/>
    <a:srgbClr val="FA9F4C"/>
    <a:srgbClr val="E09038"/>
    <a:srgbClr val="C0E399"/>
    <a:srgbClr val="ADDB7B"/>
    <a:srgbClr val="FFD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1258" autoAdjust="0"/>
  </p:normalViewPr>
  <p:slideViewPr>
    <p:cSldViewPr>
      <p:cViewPr>
        <p:scale>
          <a:sx n="50" d="100"/>
          <a:sy n="50" d="100"/>
        </p:scale>
        <p:origin x="1284" y="-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316"/>
    </p:cViewPr>
  </p:sorterViewPr>
  <p:notesViewPr>
    <p:cSldViewPr>
      <p:cViewPr>
        <p:scale>
          <a:sx n="66" d="100"/>
          <a:sy n="66" d="100"/>
        </p:scale>
        <p:origin x="-1589" y="1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8D13DE3-F3B1-471A-AE7F-5B52F63DDB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569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" charset="0"/>
        <a:ea typeface="ＭＳ Ｐゴシック" pitchFamily="34" charset="-128"/>
        <a:cs typeface="ＭＳ Ｐゴシック" pitchFamily="-1" charset="-128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" charset="0"/>
        <a:ea typeface="ＭＳ Ｐゴシック" pitchFamily="34" charset="-128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" charset="0"/>
        <a:ea typeface="ＭＳ Ｐゴシック" pitchFamily="34" charset="-128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" charset="0"/>
        <a:ea typeface="ＭＳ Ｐゴシック" pitchFamily="34" charset="-128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" charset="0"/>
        <a:ea typeface="ＭＳ Ｐゴシック" pitchFamily="34" charset="-128"/>
        <a:cs typeface="+mn-cs"/>
      </a:defRPr>
    </a:lvl5pPr>
    <a:lvl6pPr marL="2285978" algn="l" defTabSz="457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73" algn="l" defTabSz="457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68" algn="l" defTabSz="457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63" algn="l" defTabSz="4571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DPSIR: simple model developed by the EEA (European Environment Agency, 1995) to guide environmental assessment and reporting. Also used to guide prioritization of marine monitoring.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13DE3-F3B1-471A-AE7F-5B52F63DDB7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11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IMSOO: </a:t>
            </a:r>
            <a:r>
              <a:rPr lang="en-US" altLang="en-US" sz="1200" kern="0" dirty="0"/>
              <a:t>Implementation of Multi-Disciplinary Sustained Ocean Observations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13DE3-F3B1-471A-AE7F-5B52F63DDB7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80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13DE3-F3B1-471A-AE7F-5B52F63DDB7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03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DPSIR: simple model developed by the EEA (European Environment Agency, 1995) to guide environmental assessment and reporting. Also used to guide prioritization of marine monitoring.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13DE3-F3B1-471A-AE7F-5B52F63DDB7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22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DPSIR: simple model developed by the EEA (European Environment Agency, 1995) to guide environmental assessment and reporting. Also used to guide prioritization of marine monitoring.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13DE3-F3B1-471A-AE7F-5B52F63DDB7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8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DPSIR: simple model developed by the EEA (European Environment Agency, 1995) to guide environmental assessment and reporting. Also used to guide prioritization of marine monitoring.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13DE3-F3B1-471A-AE7F-5B52F63DDB7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82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DPSIR: simple model developed by the EEA (European Environment Agency, 1995) to guide environmental assessment and reporting. Also used to guide prioritization of marine monitoring.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13DE3-F3B1-471A-AE7F-5B52F63DDB7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64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Results of SCOPUS literature search. Search of “variables”  for each of the drivers</a:t>
            </a:r>
            <a:r>
              <a:rPr lang="en-US" baseline="0" dirty="0"/>
              <a:t> and the pressures. Blank squares indicates no literature reference. See search codes in Excel file. TBM= Turtles, birds, mammals.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ED04B-73C3-443B-867C-8EE638EAE14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99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1400" b="1" kern="0" dirty="0">
                <a:solidFill>
                  <a:srgbClr val="0070C0"/>
                </a:solidFill>
              </a:rPr>
              <a:t>Specification sheets (8 EOVs)</a:t>
            </a:r>
          </a:p>
          <a:p>
            <a:r>
              <a:rPr lang="en-US" altLang="en-US" sz="1200" i="1" kern="0" dirty="0"/>
              <a:t>Justification</a:t>
            </a:r>
          </a:p>
          <a:p>
            <a:r>
              <a:rPr lang="en-US" altLang="en-US" sz="1200" i="1" kern="0" dirty="0"/>
              <a:t>Specifications: sub-variables, derived products</a:t>
            </a:r>
          </a:p>
          <a:p>
            <a:r>
              <a:rPr lang="en-US" altLang="en-US" sz="1200" i="1" kern="0" dirty="0"/>
              <a:t>Requirements: drivers, questions, phenomena</a:t>
            </a:r>
          </a:p>
          <a:p>
            <a:r>
              <a:rPr lang="en-US" altLang="en-US" sz="1200" i="1" kern="0" dirty="0"/>
              <a:t>Observing networks: technical specifications</a:t>
            </a:r>
          </a:p>
          <a:p>
            <a:r>
              <a:rPr lang="en-US" altLang="en-US" sz="1200" i="1" kern="0" dirty="0"/>
              <a:t>Future observing networks</a:t>
            </a:r>
          </a:p>
          <a:p>
            <a:r>
              <a:rPr lang="en-US" altLang="en-US" sz="1200" i="1" kern="0" dirty="0"/>
              <a:t>Data and information creation</a:t>
            </a:r>
          </a:p>
          <a:p>
            <a:r>
              <a:rPr lang="en-US" altLang="en-US" sz="1200" i="1" kern="0" dirty="0"/>
              <a:t>Links and references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13DE3-F3B1-471A-AE7F-5B52F63DDB7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39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1400" b="1" kern="0" dirty="0">
                <a:solidFill>
                  <a:srgbClr val="0070C0"/>
                </a:solidFill>
              </a:rPr>
              <a:t>Specification sheets (8 EOVs)</a:t>
            </a:r>
          </a:p>
          <a:p>
            <a:r>
              <a:rPr lang="en-US" altLang="en-US" sz="1200" i="1" kern="0" dirty="0"/>
              <a:t>Justification</a:t>
            </a:r>
          </a:p>
          <a:p>
            <a:r>
              <a:rPr lang="en-US" altLang="en-US" sz="1200" i="1" kern="0" dirty="0"/>
              <a:t>Specifications: sub-variables, derived products</a:t>
            </a:r>
          </a:p>
          <a:p>
            <a:r>
              <a:rPr lang="en-US" altLang="en-US" sz="1200" i="1" kern="0" dirty="0"/>
              <a:t>Requirements: drivers, questions, phenomena</a:t>
            </a:r>
          </a:p>
          <a:p>
            <a:r>
              <a:rPr lang="en-US" altLang="en-US" sz="1200" i="1" kern="0" dirty="0"/>
              <a:t>Observing networks: technical specifications</a:t>
            </a:r>
          </a:p>
          <a:p>
            <a:r>
              <a:rPr lang="en-US" altLang="en-US" sz="1200" i="1" kern="0" dirty="0"/>
              <a:t>Future observing networks</a:t>
            </a:r>
          </a:p>
          <a:p>
            <a:r>
              <a:rPr lang="en-US" altLang="en-US" sz="1200" i="1" kern="0" dirty="0"/>
              <a:t>Data and information creation</a:t>
            </a:r>
          </a:p>
          <a:p>
            <a:r>
              <a:rPr lang="en-US" altLang="en-US" sz="1200" i="1" kern="0" dirty="0"/>
              <a:t>Links and references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13DE3-F3B1-471A-AE7F-5B52F63DDB7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18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IMSOO: </a:t>
            </a:r>
            <a:r>
              <a:rPr lang="en-US" altLang="en-US" sz="1200" kern="0" dirty="0"/>
              <a:t>Implementation of Multi-Disciplinary Sustained Ocean Observations </a:t>
            </a:r>
          </a:p>
          <a:p>
            <a:r>
              <a:rPr lang="en-US" dirty="0"/>
              <a:t>GEO BON/MBON – GOOS </a:t>
            </a:r>
            <a:r>
              <a:rPr lang="en-US" dirty="0" err="1"/>
              <a:t>BioEco</a:t>
            </a:r>
            <a:r>
              <a:rPr lang="en-US" dirty="0"/>
              <a:t> – OBIS partnership </a:t>
            </a:r>
          </a:p>
          <a:p>
            <a:r>
              <a:rPr lang="en-US" dirty="0"/>
              <a:t>Building a globally coherent, consistent and coordinated sustained global ocean observing system to assess the state of the ocean’s biological resources and ecosystems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13DE3-F3B1-471A-AE7F-5B52F63DDB7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801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96" indent="0" algn="ctr">
              <a:buNone/>
              <a:defRPr/>
            </a:lvl2pPr>
            <a:lvl3pPr marL="914391" indent="0" algn="ctr">
              <a:buNone/>
              <a:defRPr/>
            </a:lvl3pPr>
            <a:lvl4pPr marL="1371587" indent="0" algn="ctr">
              <a:buNone/>
              <a:defRPr/>
            </a:lvl4pPr>
            <a:lvl5pPr marL="1828782" indent="0" algn="ctr">
              <a:buNone/>
              <a:defRPr/>
            </a:lvl5pPr>
            <a:lvl6pPr marL="2285978" indent="0" algn="ctr">
              <a:buNone/>
              <a:defRPr/>
            </a:lvl6pPr>
            <a:lvl7pPr marL="2743173" indent="0" algn="ctr">
              <a:buNone/>
              <a:defRPr/>
            </a:lvl7pPr>
            <a:lvl8pPr marL="3200368" indent="0" algn="ctr">
              <a:buNone/>
              <a:defRPr/>
            </a:lvl8pPr>
            <a:lvl9pPr marL="365756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AD9797-8F23-4936-978A-5D5A5AFF00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67F598-B8C1-4929-9139-D736D69274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04801"/>
            <a:ext cx="25908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304801"/>
            <a:ext cx="75692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3F830F-4E2D-43DF-8EFC-DB4CF79734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1D10B8-84C1-45AD-9668-4ADAE7279A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96" indent="0">
              <a:buNone/>
              <a:defRPr sz="1800"/>
            </a:lvl2pPr>
            <a:lvl3pPr marL="914391" indent="0">
              <a:buNone/>
              <a:defRPr sz="1600"/>
            </a:lvl3pPr>
            <a:lvl4pPr marL="1371587" indent="0">
              <a:buNone/>
              <a:defRPr sz="1400"/>
            </a:lvl4pPr>
            <a:lvl5pPr marL="1828782" indent="0">
              <a:buNone/>
              <a:defRPr sz="1400"/>
            </a:lvl5pPr>
            <a:lvl6pPr marL="2285978" indent="0">
              <a:buNone/>
              <a:defRPr sz="1400"/>
            </a:lvl6pPr>
            <a:lvl7pPr marL="2743173" indent="0">
              <a:buNone/>
              <a:defRPr sz="1400"/>
            </a:lvl7pPr>
            <a:lvl8pPr marL="3200368" indent="0">
              <a:buNone/>
              <a:defRPr sz="1400"/>
            </a:lvl8pPr>
            <a:lvl9pPr marL="365756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92AD09-094E-4538-98F8-DC9F364699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1"/>
            <a:ext cx="508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76401"/>
            <a:ext cx="508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443DB8-6C60-447B-B7E1-743EEFE3BB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62D2AA-9E46-43E3-9645-F11EE1CC8A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10ACD7-5EF0-43CF-863E-FD61E380D4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4878C3-40E8-403E-AC6D-079C415234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780B62-14B3-4226-BA20-7FCC036E11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2" indent="0">
              <a:buNone/>
              <a:defRPr sz="2000"/>
            </a:lvl5pPr>
            <a:lvl6pPr marL="2285978" indent="0">
              <a:buNone/>
              <a:defRPr sz="2000"/>
            </a:lvl6pPr>
            <a:lvl7pPr marL="2743173" indent="0">
              <a:buNone/>
              <a:defRPr sz="2000"/>
            </a:lvl7pPr>
            <a:lvl8pPr marL="3200368" indent="0">
              <a:buNone/>
              <a:defRPr sz="2000"/>
            </a:lvl8pPr>
            <a:lvl9pPr marL="365756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C56E33-1B16-42D2-8CE5-7CC2C61254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048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9" tIns="45719" rIns="91439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10363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9" tIns="45719" rIns="91439" bIns="45719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6FB7039-5EA3-4133-AF90-DA8DE79E3D6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34" charset="-128"/>
          <a:cs typeface="ＭＳ Ｐゴシック" pitchFamily="-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34" charset="-128"/>
          <a:cs typeface="ＭＳ Ｐゴシック" pitchFamily="-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34" charset="-128"/>
          <a:cs typeface="ＭＳ Ｐゴシック" pitchFamily="-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34" charset="-128"/>
          <a:cs typeface="ＭＳ Ｐゴシック" pitchFamily="-1" charset="-128"/>
        </a:defRPr>
      </a:lvl5pPr>
      <a:lvl6pPr marL="457196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-1" charset="-128"/>
          <a:cs typeface="ＭＳ Ｐゴシック" pitchFamily="-1" charset="-128"/>
        </a:defRPr>
      </a:lvl6pPr>
      <a:lvl7pPr marL="914391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-1" charset="-128"/>
          <a:cs typeface="ＭＳ Ｐゴシック" pitchFamily="-1" charset="-128"/>
        </a:defRPr>
      </a:lvl7pPr>
      <a:lvl8pPr marL="1371587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-1" charset="-128"/>
          <a:cs typeface="ＭＳ Ｐゴシック" pitchFamily="-1" charset="-128"/>
        </a:defRPr>
      </a:lvl8pPr>
      <a:lvl9pPr marL="1828782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" charset="0"/>
          <a:ea typeface="ＭＳ Ｐゴシック" pitchFamily="-1" charset="-128"/>
          <a:cs typeface="ＭＳ Ｐゴシック" pitchFamily="-1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34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34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34" charset="-128"/>
        </a:defRPr>
      </a:lvl5pPr>
      <a:lvl6pPr marL="2514575" indent="-22859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770" indent="-22859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8966" indent="-22859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161" indent="-228597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.png"/><Relationship Id="rId3" Type="http://schemas.openxmlformats.org/officeDocument/2006/relationships/image" Target="../media/image61.png"/><Relationship Id="rId7" Type="http://schemas.openxmlformats.org/officeDocument/2006/relationships/image" Target="../media/image65.tiff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jpe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8.jpe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6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81E05A-660B-40A7-9BD1-1EAE72BB7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312" y="152400"/>
            <a:ext cx="8715375" cy="6553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256801-ECD4-4DF9-A53E-8B46EF5D87EC}"/>
              </a:ext>
            </a:extLst>
          </p:cNvPr>
          <p:cNvSpPr txBox="1">
            <a:spLocks noChangeArrowheads="1"/>
          </p:cNvSpPr>
          <p:nvPr/>
        </p:nvSpPr>
        <p:spPr>
          <a:xfrm>
            <a:off x="695400" y="1943221"/>
            <a:ext cx="11089232" cy="14700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2800" b="1" kern="0" dirty="0">
                <a:solidFill>
                  <a:schemeClr val="tx1"/>
                </a:solidFill>
              </a:rPr>
              <a:t>Implementation of biological Essential Ocean Variables within the Ocean Coordination Group (OCG)</a:t>
            </a:r>
          </a:p>
          <a:p>
            <a:br>
              <a:rPr lang="en-US" i="1" kern="0" dirty="0"/>
            </a:br>
            <a:endParaRPr lang="en-US" i="1" kern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12183F-9D1E-4B84-8E24-DF87C99E9629}"/>
              </a:ext>
            </a:extLst>
          </p:cNvPr>
          <p:cNvSpPr txBox="1">
            <a:spLocks noChangeArrowheads="1"/>
          </p:cNvSpPr>
          <p:nvPr/>
        </p:nvSpPr>
        <p:spPr>
          <a:xfrm>
            <a:off x="551384" y="3284984"/>
            <a:ext cx="11233248" cy="817152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buNone/>
            </a:pPr>
            <a:r>
              <a:rPr lang="en-US" sz="2000" b="1" i="1" kern="0" dirty="0"/>
              <a:t>Patricia Miloslavich, Nicholas </a:t>
            </a:r>
            <a:r>
              <a:rPr lang="en-US" sz="2000" b="1" i="1" kern="0" dirty="0" err="1"/>
              <a:t>Bax</a:t>
            </a:r>
            <a:r>
              <a:rPr lang="en-US" sz="2000" b="1" i="1" kern="0" dirty="0"/>
              <a:t>, Daniel Dunn, Ward </a:t>
            </a:r>
            <a:r>
              <a:rPr lang="en-US" sz="2000" b="1" i="1" kern="0" dirty="0" err="1"/>
              <a:t>Appeltans</a:t>
            </a:r>
            <a:r>
              <a:rPr lang="en-US" sz="2000" b="1" i="1" kern="0" dirty="0"/>
              <a:t> and GOOS </a:t>
            </a:r>
            <a:r>
              <a:rPr lang="en-US" sz="2000" b="1" i="1" kern="0" dirty="0" err="1"/>
              <a:t>BioEco</a:t>
            </a:r>
            <a:r>
              <a:rPr lang="en-US" sz="2000" b="1" i="1" kern="0" dirty="0"/>
              <a:t> Panel</a:t>
            </a:r>
          </a:p>
          <a:p>
            <a:pPr marL="0" indent="0" algn="r">
              <a:buNone/>
            </a:pPr>
            <a:endParaRPr lang="en-US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1807AC-27D9-45C2-98FD-9EDF24D43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8" y="3693560"/>
            <a:ext cx="2349636" cy="252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6572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840416" y="6374891"/>
            <a:ext cx="22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Miloslavich et al. (2018) GCB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236D93-ECDB-44C7-97B3-4879AF498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992" y="1340768"/>
            <a:ext cx="6061482" cy="469876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F7638D5-C7BA-4130-83F8-EA82B20F5F8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i="1" kern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and scalability of prioritized variables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6C9163-C640-4C72-BEF4-2C1D094F6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0FF9257-6F18-4B97-ACC4-0B7404C16FD7}"/>
              </a:ext>
            </a:extLst>
          </p:cNvPr>
          <p:cNvSpPr txBox="1">
            <a:spLocks/>
          </p:cNvSpPr>
          <p:nvPr/>
        </p:nvSpPr>
        <p:spPr>
          <a:xfrm>
            <a:off x="7032104" y="6051725"/>
            <a:ext cx="6071275" cy="461665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en-US" sz="1600" b="1" i="1" kern="0" dirty="0"/>
              <a:t>Scalability: Weights temporal and spatial scales</a:t>
            </a:r>
          </a:p>
          <a:p>
            <a:pPr marL="0" indent="0">
              <a:buNone/>
            </a:pPr>
            <a:endParaRPr lang="en-US" altLang="en-US" sz="1600" kern="0" dirty="0"/>
          </a:p>
          <a:p>
            <a:pPr marL="0" indent="0">
              <a:buNone/>
            </a:pPr>
            <a:endParaRPr lang="en-US" altLang="en-US" sz="1600" b="1" kern="0" dirty="0"/>
          </a:p>
          <a:p>
            <a:pPr marL="0" indent="0">
              <a:buNone/>
            </a:pPr>
            <a:endParaRPr lang="en-US" altLang="en-US" sz="1800" b="1" kern="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8D4C80D-2B1E-4A90-BFED-10CA848693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276872"/>
            <a:ext cx="5541516" cy="3302370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E71B6CE-37F6-443C-819B-03034DF9F5AE}"/>
              </a:ext>
            </a:extLst>
          </p:cNvPr>
          <p:cNvSpPr txBox="1">
            <a:spLocks/>
          </p:cNvSpPr>
          <p:nvPr/>
        </p:nvSpPr>
        <p:spPr>
          <a:xfrm>
            <a:off x="335360" y="1340768"/>
            <a:ext cx="6071275" cy="461665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en-US" b="1" i="1" kern="0" dirty="0"/>
              <a:t>Societal drivers and pressures </a:t>
            </a:r>
          </a:p>
          <a:p>
            <a:pPr marL="0" indent="0">
              <a:buNone/>
            </a:pPr>
            <a:r>
              <a:rPr lang="en-US" altLang="en-US" b="1" i="1" kern="0" dirty="0"/>
              <a:t>(from conventions)</a:t>
            </a:r>
          </a:p>
          <a:p>
            <a:pPr marL="0" indent="0">
              <a:buNone/>
            </a:pPr>
            <a:endParaRPr lang="en-US" altLang="en-US" sz="1600" kern="0" dirty="0"/>
          </a:p>
          <a:p>
            <a:pPr marL="0" indent="0">
              <a:buNone/>
            </a:pPr>
            <a:endParaRPr lang="en-US" altLang="en-US" sz="1600" b="1" kern="0" dirty="0"/>
          </a:p>
          <a:p>
            <a:pPr marL="0" indent="0">
              <a:buNone/>
            </a:pPr>
            <a:endParaRPr lang="en-US" altLang="en-US" sz="1800" b="1" kern="0" dirty="0"/>
          </a:p>
        </p:txBody>
      </p:sp>
    </p:spTree>
    <p:extLst>
      <p:ext uri="{BB962C8B-B14F-4D97-AF65-F5344CB8AC3E}">
        <p14:creationId xmlns:p14="http://schemas.microsoft.com/office/powerpoint/2010/main" val="221651353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25CDC2-9D22-42A6-AA3F-2EF7E39F2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1270283"/>
            <a:ext cx="9649072" cy="484127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B52D629-0F44-4B01-B287-5A39AFD1D0AE}"/>
              </a:ext>
            </a:extLst>
          </p:cNvPr>
          <p:cNvSpPr txBox="1">
            <a:spLocks/>
          </p:cNvSpPr>
          <p:nvPr/>
        </p:nvSpPr>
        <p:spPr>
          <a:xfrm>
            <a:off x="5670631" y="6111559"/>
            <a:ext cx="6690065" cy="937891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en-US" sz="1600" b="1" i="1" kern="0" dirty="0"/>
              <a:t>Emerging EOVs:</a:t>
            </a:r>
            <a:r>
              <a:rPr lang="en-US" altLang="en-US" sz="1600" kern="0" dirty="0"/>
              <a:t> 	</a:t>
            </a:r>
            <a:r>
              <a:rPr lang="en-US" altLang="en-US" sz="1600" i="1" kern="0" dirty="0"/>
              <a:t>Microbial diversity and biomass</a:t>
            </a:r>
          </a:p>
          <a:p>
            <a:pPr marL="0" indent="0">
              <a:buNone/>
            </a:pPr>
            <a:r>
              <a:rPr lang="en-US" altLang="en-US" sz="1600" i="1" kern="0" dirty="0"/>
              <a:t>		Benthic invertebrate distribution and abundance</a:t>
            </a:r>
          </a:p>
          <a:p>
            <a:pPr marL="0" indent="0">
              <a:buNone/>
            </a:pPr>
            <a:r>
              <a:rPr lang="en-US" altLang="en-US" sz="1800" kern="0" dirty="0"/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448B93A-94B6-44A1-9622-E8824F5CE3C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 Biological / Ecological</a:t>
            </a: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i="1" kern="0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 Ocean Variables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61A7E5-8606-4728-8567-0BB29BA50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5494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199456" y="1412776"/>
            <a:ext cx="8352928" cy="1872208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en-US" sz="2000" b="1" i="1" kern="0" dirty="0"/>
              <a:t>1) Validation of EOVs</a:t>
            </a:r>
            <a:endParaRPr lang="en-US" altLang="en-US" sz="2000" kern="0" dirty="0"/>
          </a:p>
          <a:p>
            <a:pPr marL="0" indent="0">
              <a:buNone/>
            </a:pPr>
            <a:r>
              <a:rPr lang="en-US" altLang="en-US" sz="1800" kern="0" dirty="0"/>
              <a:t> </a:t>
            </a:r>
          </a:p>
          <a:p>
            <a:pPr marL="0" indent="0">
              <a:buNone/>
            </a:pPr>
            <a:endParaRPr lang="en-US" altLang="en-US" sz="1800" i="1" kern="0" dirty="0"/>
          </a:p>
          <a:p>
            <a:pPr marL="0" indent="0">
              <a:buNone/>
            </a:pPr>
            <a:r>
              <a:rPr lang="en-US" altLang="en-US" sz="2800" b="1" i="1" kern="0" dirty="0"/>
              <a:t>SCIENCE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23392" y="2924944"/>
            <a:ext cx="5400600" cy="2880320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endParaRPr lang="en-US" altLang="en-US" sz="1800" kern="0" dirty="0"/>
          </a:p>
          <a:p>
            <a:pPr marL="0" indent="0">
              <a:buNone/>
            </a:pPr>
            <a:endParaRPr lang="en-US" altLang="en-US" sz="2000" i="1" kern="0" dirty="0"/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6984987" y="4481892"/>
            <a:ext cx="41601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dirty="0">
                <a:solidFill>
                  <a:srgbClr val="0070C0"/>
                </a:solidFill>
              </a:rPr>
              <a:t>Peer reviewed specification sheets at:</a:t>
            </a:r>
            <a:r>
              <a:rPr lang="en-US" altLang="en-US" sz="1800" dirty="0">
                <a:solidFill>
                  <a:srgbClr val="000000"/>
                </a:solidFill>
              </a:rPr>
              <a:t> </a:t>
            </a:r>
          </a:p>
          <a:p>
            <a:r>
              <a:rPr lang="en-US" altLang="en-US" sz="1800" b="1" dirty="0">
                <a:solidFill>
                  <a:srgbClr val="000000"/>
                </a:solidFill>
              </a:rPr>
              <a:t>goosocean.org/</a:t>
            </a:r>
            <a:r>
              <a:rPr lang="en-US" altLang="en-US" sz="1800" b="1" dirty="0" err="1">
                <a:solidFill>
                  <a:srgbClr val="000000"/>
                </a:solidFill>
              </a:rPr>
              <a:t>eov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101" y="1435786"/>
            <a:ext cx="4475887" cy="29783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2E821D0-1B21-421E-B808-D29FFF7F09F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the global ocean observing system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F64BE7-B5A6-4458-8DA9-AADA629AB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6449B3-A442-4990-AA72-3BA2584A7F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093" y="3717032"/>
            <a:ext cx="4907917" cy="243952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E480691-C098-4FA5-84FD-3B3A2C93627E}"/>
              </a:ext>
            </a:extLst>
          </p:cNvPr>
          <p:cNvCxnSpPr/>
          <p:nvPr/>
        </p:nvCxnSpPr>
        <p:spPr bwMode="auto">
          <a:xfrm>
            <a:off x="3251684" y="2708920"/>
            <a:ext cx="2988332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0CC098D-B18D-4835-9BF7-6780C5EB2D6A}"/>
              </a:ext>
            </a:extLst>
          </p:cNvPr>
          <p:cNvCxnSpPr/>
          <p:nvPr/>
        </p:nvCxnSpPr>
        <p:spPr bwMode="auto">
          <a:xfrm>
            <a:off x="3287688" y="2708920"/>
            <a:ext cx="756084" cy="7920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14989498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199456" y="1348068"/>
            <a:ext cx="8352928" cy="1872208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en-US" sz="2000" b="1" i="1" kern="0" dirty="0"/>
              <a:t>1) Validation of EOVs</a:t>
            </a:r>
            <a:endParaRPr lang="en-US" altLang="en-US" sz="2000" kern="0" dirty="0"/>
          </a:p>
          <a:p>
            <a:pPr marL="0" indent="0">
              <a:buNone/>
            </a:pPr>
            <a:r>
              <a:rPr lang="en-US" altLang="en-US" sz="1800" kern="0" dirty="0"/>
              <a:t> </a:t>
            </a:r>
          </a:p>
          <a:p>
            <a:pPr marL="0" indent="0">
              <a:buNone/>
            </a:pPr>
            <a:endParaRPr lang="en-US" altLang="en-US" sz="1800" i="1" kern="0" dirty="0"/>
          </a:p>
          <a:p>
            <a:pPr marL="0" indent="0">
              <a:buNone/>
            </a:pPr>
            <a:r>
              <a:rPr lang="en-US" altLang="en-US" sz="2800" b="1" i="1" kern="0" dirty="0"/>
              <a:t>POLICY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2E821D0-1B21-421E-B808-D29FFF7F09F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the global ocean observing system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F64BE7-B5A6-4458-8DA9-AADA629AB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86630A-9AB0-48DA-9A68-FAC71B58B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72" y="3981022"/>
            <a:ext cx="7178394" cy="1632260"/>
          </a:xfrm>
          <a:prstGeom prst="rect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D8C9E8-E7B6-4572-BCB4-7B5D5B738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6587" y="1365275"/>
            <a:ext cx="3305957" cy="4653879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3A1A811-3FF3-4580-A933-63C9C197E5E7}"/>
              </a:ext>
            </a:extLst>
          </p:cNvPr>
          <p:cNvCxnSpPr/>
          <p:nvPr/>
        </p:nvCxnSpPr>
        <p:spPr bwMode="auto">
          <a:xfrm>
            <a:off x="3287688" y="2708920"/>
            <a:ext cx="756084" cy="7920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706B0F8-D5D0-4506-9F36-BFE6B1187178}"/>
              </a:ext>
            </a:extLst>
          </p:cNvPr>
          <p:cNvCxnSpPr/>
          <p:nvPr/>
        </p:nvCxnSpPr>
        <p:spPr bwMode="auto">
          <a:xfrm>
            <a:off x="3287688" y="2708920"/>
            <a:ext cx="396044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5438104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551384" y="1735040"/>
            <a:ext cx="3096344" cy="1946003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en-US" sz="2000" b="1" i="1" kern="0" dirty="0"/>
              <a:t>2) Integration</a:t>
            </a:r>
            <a:r>
              <a:rPr lang="en-US" altLang="en-US" sz="1800" i="1" kern="0" dirty="0"/>
              <a:t>	</a:t>
            </a:r>
          </a:p>
          <a:p>
            <a:pPr marL="0" indent="0">
              <a:buNone/>
            </a:pPr>
            <a:r>
              <a:rPr lang="en-US" altLang="en-US" sz="1800" i="1" kern="0" dirty="0"/>
              <a:t> </a:t>
            </a:r>
          </a:p>
          <a:p>
            <a:pPr marL="0" indent="0">
              <a:buNone/>
            </a:pPr>
            <a:r>
              <a:rPr lang="en-US" altLang="en-US" sz="1800" kern="0" dirty="0"/>
              <a:t>-GOOS disciplines</a:t>
            </a:r>
          </a:p>
          <a:p>
            <a:pPr marL="0" indent="0">
              <a:buNone/>
            </a:pPr>
            <a:r>
              <a:rPr lang="en-US" altLang="en-US" sz="1800" kern="0" dirty="0"/>
              <a:t>-Global / regional networks</a:t>
            </a:r>
          </a:p>
          <a:p>
            <a:pPr marL="0" indent="0">
              <a:buNone/>
            </a:pPr>
            <a:r>
              <a:rPr lang="en-US" altLang="en-US" sz="1800" kern="0" dirty="0"/>
              <a:t>-Communities of practice</a:t>
            </a:r>
          </a:p>
          <a:p>
            <a:pPr marL="0" indent="0">
              <a:buNone/>
            </a:pPr>
            <a:r>
              <a:rPr lang="en-US" altLang="en-US" sz="1800" kern="0" dirty="0"/>
              <a:t>-Global programs</a:t>
            </a:r>
          </a:p>
          <a:p>
            <a:pPr marL="0" indent="0">
              <a:buNone/>
            </a:pPr>
            <a:r>
              <a:rPr lang="en-US" altLang="en-US" sz="1800" kern="0" dirty="0"/>
              <a:t>-Data: OBIS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E2011F-8CA5-43E8-9F8A-439B3B591B7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the global ocean observing system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2A6AEB-DD23-4A4B-BC61-DFF9B071E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88D281-BAA0-4E4A-9F47-762A76BEC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720" y="77085"/>
            <a:ext cx="8505825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8266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623392" y="1556792"/>
            <a:ext cx="5809355" cy="1633791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en-US" sz="2000" b="1" i="1" kern="0" dirty="0"/>
              <a:t>3) Implementation – drafting the plans	</a:t>
            </a:r>
          </a:p>
          <a:p>
            <a:pPr marL="0" indent="0">
              <a:buNone/>
            </a:pPr>
            <a:r>
              <a:rPr lang="en-US" altLang="en-US" sz="1800" i="1" kern="0" dirty="0"/>
              <a:t>   </a:t>
            </a:r>
            <a:r>
              <a:rPr lang="en-US" altLang="en-US" sz="1800" kern="0" dirty="0"/>
              <a:t>-global coordination and coverage</a:t>
            </a:r>
          </a:p>
          <a:p>
            <a:pPr marL="0" indent="0">
              <a:buNone/>
            </a:pPr>
            <a:r>
              <a:rPr lang="en-US" altLang="en-US" sz="1800" kern="0" dirty="0"/>
              <a:t>   -intercomparable: best practices</a:t>
            </a:r>
          </a:p>
          <a:p>
            <a:pPr marL="0" indent="0">
              <a:buNone/>
            </a:pPr>
            <a:r>
              <a:rPr lang="en-US" altLang="en-US" sz="1800" kern="0" dirty="0"/>
              <a:t>   -open access data</a:t>
            </a:r>
          </a:p>
          <a:p>
            <a:pPr marL="0" indent="0">
              <a:buNone/>
            </a:pPr>
            <a:r>
              <a:rPr lang="en-US" altLang="en-US" sz="1800" kern="0" dirty="0"/>
              <a:t>   -support international reporting needs</a:t>
            </a:r>
          </a:p>
          <a:p>
            <a:pPr marL="0" indent="0">
              <a:buNone/>
            </a:pPr>
            <a:r>
              <a:rPr lang="en-US" altLang="en-US" sz="1800" kern="0" dirty="0"/>
              <a:t>   -aiming to build a network around each EOV</a:t>
            </a:r>
          </a:p>
          <a:p>
            <a:pPr marL="0" indent="0">
              <a:buNone/>
            </a:pPr>
            <a:endParaRPr lang="en-US" altLang="en-US" sz="1800" kern="0" dirty="0"/>
          </a:p>
          <a:p>
            <a:pPr marL="0" indent="0">
              <a:buNone/>
            </a:pPr>
            <a:endParaRPr lang="en-US" altLang="en-US" sz="1800" kern="0" dirty="0"/>
          </a:p>
          <a:p>
            <a:endParaRPr lang="en-US" altLang="en-US" sz="1800" b="1" kern="0" dirty="0">
              <a:sym typeface="Wingdings" panose="05000000000000000000" pitchFamily="2" charset="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957952-04B7-4D07-9880-6598712B1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936" y="4005064"/>
            <a:ext cx="3124200" cy="628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C2DABA-64AE-4616-96ED-68A38E787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575" y="1772816"/>
            <a:ext cx="3133725" cy="6381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AB6C94-F795-4015-A8DD-483EE1823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9575" y="5732748"/>
            <a:ext cx="3200400" cy="666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AAFC1F-7130-417D-B77E-A5D63D8E49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9575" y="3462422"/>
            <a:ext cx="3190875" cy="62865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7AD67C6-47FC-4B73-944D-B6EC4D8DA2B3}"/>
              </a:ext>
            </a:extLst>
          </p:cNvPr>
          <p:cNvSpPr txBox="1">
            <a:spLocks/>
          </p:cNvSpPr>
          <p:nvPr/>
        </p:nvSpPr>
        <p:spPr>
          <a:xfrm>
            <a:off x="658609" y="3728899"/>
            <a:ext cx="3001831" cy="420181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altLang="en-US" sz="2000" b="1" i="1" kern="0" dirty="0">
                <a:solidFill>
                  <a:srgbClr val="002060"/>
                </a:solidFill>
              </a:rPr>
              <a:t>EOV IP Workshops</a:t>
            </a:r>
          </a:p>
          <a:p>
            <a:pPr marL="0" indent="0" algn="ctr">
              <a:buNone/>
            </a:pPr>
            <a:endParaRPr lang="en-US" altLang="en-US" sz="2000" b="1" i="1" kern="0" dirty="0"/>
          </a:p>
          <a:p>
            <a:pPr marL="0" indent="0" algn="ctr">
              <a:buNone/>
            </a:pPr>
            <a:endParaRPr lang="en-US" altLang="en-US" sz="1800" b="1" kern="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0922A45-24FC-4C6F-8478-3804CFB7AAAD}"/>
              </a:ext>
            </a:extLst>
          </p:cNvPr>
          <p:cNvSpPr txBox="1">
            <a:spLocks/>
          </p:cNvSpPr>
          <p:nvPr/>
        </p:nvSpPr>
        <p:spPr>
          <a:xfrm>
            <a:off x="8669975" y="2315317"/>
            <a:ext cx="3431704" cy="825651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altLang="en-US" sz="1600" b="1" i="1" kern="0" dirty="0"/>
              <a:t>November 2017</a:t>
            </a:r>
          </a:p>
          <a:p>
            <a:pPr marL="0" indent="0" algn="ctr">
              <a:buNone/>
            </a:pPr>
            <a:r>
              <a:rPr lang="en-US" altLang="en-US" sz="1600" b="1" i="1" kern="0" dirty="0"/>
              <a:t>Dar </a:t>
            </a:r>
            <a:r>
              <a:rPr lang="en-US" altLang="en-US" sz="1600" b="1" i="1" kern="0" dirty="0" err="1"/>
              <a:t>es</a:t>
            </a:r>
            <a:r>
              <a:rPr lang="en-US" altLang="en-US" sz="1600" b="1" i="1" kern="0" dirty="0"/>
              <a:t> Salaam, Tanzania</a:t>
            </a:r>
          </a:p>
          <a:p>
            <a:pPr marL="0" indent="0" algn="ctr">
              <a:buNone/>
            </a:pPr>
            <a:endParaRPr lang="en-US" altLang="en-US" sz="2000" b="1" i="1" kern="0" dirty="0"/>
          </a:p>
          <a:p>
            <a:pPr marL="0" indent="0" algn="ctr">
              <a:buNone/>
            </a:pPr>
            <a:endParaRPr lang="en-US" altLang="en-US" sz="1800" b="1" kern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860FF3E-E6CC-4448-B490-D7C2D30711BE}"/>
              </a:ext>
            </a:extLst>
          </p:cNvPr>
          <p:cNvSpPr txBox="1">
            <a:spLocks/>
          </p:cNvSpPr>
          <p:nvPr/>
        </p:nvSpPr>
        <p:spPr>
          <a:xfrm>
            <a:off x="8669975" y="4149080"/>
            <a:ext cx="2394577" cy="825651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en-US" sz="1600" b="1" i="1" kern="0" dirty="0"/>
              <a:t>June 2018</a:t>
            </a:r>
          </a:p>
          <a:p>
            <a:pPr marL="0" indent="0">
              <a:buNone/>
            </a:pPr>
            <a:r>
              <a:rPr lang="en-US" altLang="en-US" sz="1600" b="1" i="1" kern="0" dirty="0"/>
              <a:t>Santa Cruz, CA, USA</a:t>
            </a:r>
          </a:p>
          <a:p>
            <a:pPr marL="0" indent="0" algn="ctr">
              <a:buNone/>
            </a:pPr>
            <a:endParaRPr lang="en-US" altLang="en-US" sz="2000" b="1" i="1" kern="0" dirty="0"/>
          </a:p>
          <a:p>
            <a:pPr marL="0" indent="0" algn="ctr">
              <a:buNone/>
            </a:pPr>
            <a:endParaRPr lang="en-US" altLang="en-US" sz="1800" b="1" kern="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AB8553D-5CEB-402D-974E-6B4A9035F242}"/>
              </a:ext>
            </a:extLst>
          </p:cNvPr>
          <p:cNvSpPr txBox="1">
            <a:spLocks/>
          </p:cNvSpPr>
          <p:nvPr/>
        </p:nvSpPr>
        <p:spPr>
          <a:xfrm>
            <a:off x="8669975" y="6131741"/>
            <a:ext cx="3431704" cy="825651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altLang="en-US" sz="1600" b="1" i="1" kern="0" dirty="0"/>
              <a:t>September 2018</a:t>
            </a:r>
          </a:p>
          <a:p>
            <a:pPr marL="0" indent="0" algn="ctr">
              <a:buNone/>
            </a:pPr>
            <a:r>
              <a:rPr lang="en-US" altLang="en-US" sz="1600" b="1" i="1" kern="0" dirty="0"/>
              <a:t>Hobart, Australia</a:t>
            </a:r>
          </a:p>
          <a:p>
            <a:pPr marL="0" indent="0" algn="ctr">
              <a:buNone/>
            </a:pPr>
            <a:endParaRPr lang="en-US" altLang="en-US" sz="2000" b="1" i="1" kern="0" dirty="0"/>
          </a:p>
          <a:p>
            <a:pPr marL="0" indent="0" algn="ctr">
              <a:buNone/>
            </a:pPr>
            <a:endParaRPr lang="en-US" altLang="en-US" sz="1800" b="1" kern="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D0239B0-5BFE-42E1-B95A-453D54A1B9A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811" y="3140968"/>
            <a:ext cx="1795641" cy="9370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252704-4743-4E52-B1B9-C5A98ED1EF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5664" y="1248142"/>
            <a:ext cx="2600325" cy="1019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2EFBE6-70AD-41CF-9DA8-CAD733E7EA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5778" y="5339653"/>
            <a:ext cx="1597909" cy="733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1B0ACF-4875-48AE-9E47-AC031394D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2574" y="5244370"/>
            <a:ext cx="1597909" cy="8283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B172AD-F8AA-461E-BD2A-D967C371F0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04512" y="3153538"/>
            <a:ext cx="1270771" cy="96934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566579B-AD55-45EF-BFE5-CDCEE1951062}"/>
              </a:ext>
            </a:extLst>
          </p:cNvPr>
          <p:cNvCxnSpPr/>
          <p:nvPr/>
        </p:nvCxnSpPr>
        <p:spPr bwMode="auto">
          <a:xfrm>
            <a:off x="5469575" y="2996952"/>
            <a:ext cx="650090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CA802EC-76C2-4805-976B-F967747B44D3}"/>
              </a:ext>
            </a:extLst>
          </p:cNvPr>
          <p:cNvCxnSpPr/>
          <p:nvPr/>
        </p:nvCxnSpPr>
        <p:spPr bwMode="auto">
          <a:xfrm>
            <a:off x="5447928" y="5157192"/>
            <a:ext cx="650090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79B52F8-17A5-4533-9B45-C97C12C5A6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26337" y="4241879"/>
            <a:ext cx="1144146" cy="732852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559DCF15-FB21-489C-95A3-77301DC9155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the global ocean observing system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F66B26C-4D4B-442A-9C0A-73BFA352E9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F25E712-2F3E-4ADE-B446-4D5876B4C845}"/>
              </a:ext>
            </a:extLst>
          </p:cNvPr>
          <p:cNvSpPr txBox="1">
            <a:spLocks/>
          </p:cNvSpPr>
          <p:nvPr/>
        </p:nvSpPr>
        <p:spPr>
          <a:xfrm>
            <a:off x="767408" y="4241879"/>
            <a:ext cx="4183576" cy="1633791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en-US" sz="1800" kern="0" dirty="0">
                <a:sym typeface="Wingdings" panose="05000000000000000000" pitchFamily="2" charset="2"/>
              </a:rPr>
              <a:t>Vision and mission</a:t>
            </a:r>
          </a:p>
          <a:p>
            <a:r>
              <a:rPr lang="en-US" altLang="en-US" sz="1800" kern="0" dirty="0">
                <a:sym typeface="Wingdings" panose="05000000000000000000" pitchFamily="2" charset="2"/>
              </a:rPr>
              <a:t>Needs and requirements</a:t>
            </a:r>
          </a:p>
          <a:p>
            <a:r>
              <a:rPr lang="en-US" altLang="en-US" sz="1800" kern="0" dirty="0">
                <a:sym typeface="Wingdings" panose="05000000000000000000" pitchFamily="2" charset="2"/>
              </a:rPr>
              <a:t>Capabilities</a:t>
            </a:r>
          </a:p>
          <a:p>
            <a:r>
              <a:rPr lang="en-US" altLang="en-US" sz="1800" kern="0" dirty="0">
                <a:sym typeface="Wingdings" panose="05000000000000000000" pitchFamily="2" charset="2"/>
              </a:rPr>
              <a:t>Impact - capacity development</a:t>
            </a:r>
          </a:p>
          <a:p>
            <a:r>
              <a:rPr lang="en-US" altLang="en-US" sz="1800" kern="0" dirty="0">
                <a:sym typeface="Wingdings" panose="05000000000000000000" pitchFamily="2" charset="2"/>
              </a:rPr>
              <a:t>Funding</a:t>
            </a:r>
          </a:p>
          <a:p>
            <a:r>
              <a:rPr lang="en-US" altLang="en-US" sz="1800" kern="0" dirty="0">
                <a:sym typeface="Wingdings" panose="05000000000000000000" pitchFamily="2" charset="2"/>
              </a:rPr>
              <a:t>Governance</a:t>
            </a:r>
            <a:endParaRPr lang="en-US" alt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212197377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94B0E4-0D1E-47D5-A85D-411018722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224" y="5805264"/>
            <a:ext cx="3838575" cy="74295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6CF44CE-9757-41A5-B94E-736795B5722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Biological ocean networks: some examples / OCG criteria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CCFD60-71A7-492C-9343-694FE3E40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F086A4-E329-418D-BBD0-56A05BDFC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9996"/>
            <a:ext cx="12192000" cy="467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8273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6CF44CE-9757-41A5-B94E-736795B5722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CCFD60-71A7-492C-9343-694FE3E40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50CA97-E1FE-4499-B8DA-824B8F018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94258"/>
            <a:ext cx="8100808" cy="6499445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2C8A2C53-65E9-4643-BCBD-3FD4B7DB4F27}"/>
              </a:ext>
            </a:extLst>
          </p:cNvPr>
          <p:cNvSpPr txBox="1">
            <a:spLocks noChangeArrowheads="1"/>
          </p:cNvSpPr>
          <p:nvPr/>
        </p:nvSpPr>
        <p:spPr>
          <a:xfrm>
            <a:off x="101036" y="5013176"/>
            <a:ext cx="3708504" cy="648072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 eaLnBrk="1" hangingPunct="1">
              <a:spcAft>
                <a:spcPts val="600"/>
              </a:spcAft>
              <a:buNone/>
            </a:pPr>
            <a:r>
              <a:rPr lang="fr-FR" sz="1800" i="1" kern="0" dirty="0" err="1"/>
              <a:t>Provided</a:t>
            </a:r>
            <a:r>
              <a:rPr lang="fr-FR" sz="1800" i="1" kern="0" dirty="0"/>
              <a:t> by M. Edwards for the World </a:t>
            </a:r>
            <a:r>
              <a:rPr lang="fr-FR" sz="1800" i="1" kern="0" dirty="0" err="1"/>
              <a:t>Ocean</a:t>
            </a:r>
            <a:r>
              <a:rPr lang="fr-FR" sz="1800" i="1" kern="0" dirty="0"/>
              <a:t> </a:t>
            </a:r>
            <a:r>
              <a:rPr lang="fr-FR" sz="1800" i="1" kern="0" dirty="0" err="1"/>
              <a:t>Assessment</a:t>
            </a:r>
            <a:r>
              <a:rPr lang="fr-FR" sz="1800" i="1" kern="0" dirty="0"/>
              <a:t> (2015)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61096082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6CF44CE-9757-41A5-B94E-736795B5722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Biological ocean networks: </a:t>
            </a: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Global Alliance of Continuous Plankton Recorders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CCFD60-71A7-492C-9343-694FE3E40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EF35EC-B1CB-4E32-AC0D-B7CF5358E747}"/>
              </a:ext>
            </a:extLst>
          </p:cNvPr>
          <p:cNvSpPr txBox="1">
            <a:spLocks/>
          </p:cNvSpPr>
          <p:nvPr/>
        </p:nvSpPr>
        <p:spPr>
          <a:xfrm>
            <a:off x="551384" y="2008564"/>
            <a:ext cx="2376264" cy="2428548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en-US" sz="1800" b="1" i="1" kern="0" dirty="0"/>
              <a:t>Variables</a:t>
            </a:r>
          </a:p>
          <a:p>
            <a:pPr marL="0" indent="0">
              <a:buNone/>
            </a:pPr>
            <a:r>
              <a:rPr lang="en-US" altLang="en-US" sz="1800" kern="0" dirty="0"/>
              <a:t>Zooplankton diversity, abundance and distribution</a:t>
            </a:r>
          </a:p>
          <a:p>
            <a:pPr marL="0" indent="0">
              <a:buNone/>
            </a:pPr>
            <a:r>
              <a:rPr lang="en-US" altLang="en-US" sz="1800" b="1" i="1" kern="0" dirty="0"/>
              <a:t>Duration</a:t>
            </a:r>
          </a:p>
          <a:p>
            <a:pPr marL="0" indent="0">
              <a:buNone/>
            </a:pPr>
            <a:r>
              <a:rPr lang="en-US" altLang="en-US" sz="1800" kern="0" dirty="0"/>
              <a:t>80 years</a:t>
            </a:r>
          </a:p>
          <a:p>
            <a:pPr marL="0" indent="0">
              <a:buNone/>
            </a:pPr>
            <a:endParaRPr lang="en-US" altLang="en-US" sz="1800" kern="0" dirty="0"/>
          </a:p>
          <a:p>
            <a:pPr marL="0" indent="0">
              <a:buNone/>
            </a:pPr>
            <a:endParaRPr lang="en-US" altLang="en-US" sz="1800" kern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70EEFB-F874-4774-837D-9BC2D2E99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66415"/>
            <a:ext cx="12192000" cy="1297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46D61-8FFB-4C14-96C0-5B1847FBC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395027"/>
            <a:ext cx="8142774" cy="407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931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6CF44CE-9757-41A5-B94E-736795B5722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Biological ocean networks: The Reef Life Survey Program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CCFD60-71A7-492C-9343-694FE3E40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91C78E-C95B-4087-ABC2-AAF933892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672" y="1484784"/>
            <a:ext cx="8784976" cy="494155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EF35EC-B1CB-4E32-AC0D-B7CF5358E747}"/>
              </a:ext>
            </a:extLst>
          </p:cNvPr>
          <p:cNvSpPr txBox="1">
            <a:spLocks/>
          </p:cNvSpPr>
          <p:nvPr/>
        </p:nvSpPr>
        <p:spPr>
          <a:xfrm>
            <a:off x="551384" y="2008564"/>
            <a:ext cx="2376264" cy="1946003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en-US" sz="1800" b="1" i="1" kern="0" dirty="0"/>
              <a:t>Variables</a:t>
            </a:r>
          </a:p>
          <a:p>
            <a:r>
              <a:rPr lang="en-US" altLang="en-US" sz="1800" kern="0" dirty="0"/>
              <a:t>Coral cover and composition</a:t>
            </a:r>
          </a:p>
          <a:p>
            <a:r>
              <a:rPr lang="en-US" altLang="en-US" sz="1800" kern="0" dirty="0"/>
              <a:t>Macroalgal cover and composition</a:t>
            </a:r>
          </a:p>
          <a:p>
            <a:r>
              <a:rPr lang="en-US" altLang="en-US" sz="1800" kern="0" dirty="0"/>
              <a:t>Fish diversity, abundance, size</a:t>
            </a:r>
          </a:p>
          <a:p>
            <a:pPr marL="0" indent="0">
              <a:buNone/>
            </a:pPr>
            <a:endParaRPr lang="en-US" altLang="en-US" sz="1800" kern="0" dirty="0"/>
          </a:p>
          <a:p>
            <a:pPr marL="0" indent="0">
              <a:buNone/>
            </a:pPr>
            <a:r>
              <a:rPr lang="en-US" altLang="en-US" sz="1800" b="1" i="1" kern="0" dirty="0"/>
              <a:t>Duration</a:t>
            </a:r>
          </a:p>
          <a:p>
            <a:pPr marL="0" indent="0">
              <a:buNone/>
            </a:pPr>
            <a:r>
              <a:rPr lang="en-US" altLang="en-US" sz="1800" kern="0" dirty="0"/>
              <a:t>10 years – Australia</a:t>
            </a:r>
          </a:p>
          <a:p>
            <a:pPr marL="0" indent="0">
              <a:buNone/>
            </a:pPr>
            <a:endParaRPr lang="en-US" altLang="en-US" sz="1800" kern="0" dirty="0"/>
          </a:p>
          <a:p>
            <a:pPr marL="0" indent="0">
              <a:buNone/>
            </a:pPr>
            <a:endParaRPr lang="en-US" alt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64601584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868750" y="1484407"/>
            <a:ext cx="9290735" cy="4608513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en-US" sz="1800" kern="0" dirty="0"/>
              <a:t>Identification of and requirement setting for </a:t>
            </a:r>
            <a:r>
              <a:rPr lang="en-US" altLang="en-US" sz="1800" b="1" kern="0" dirty="0"/>
              <a:t>Essential Ocean Variables (EOVs)</a:t>
            </a:r>
          </a:p>
          <a:p>
            <a:endParaRPr lang="en-US" altLang="en-US" sz="1800" b="1" kern="0" dirty="0"/>
          </a:p>
          <a:p>
            <a:r>
              <a:rPr lang="en-US" altLang="en-US" sz="1800" kern="0" dirty="0"/>
              <a:t>Development of EOV implementation </a:t>
            </a:r>
            <a:r>
              <a:rPr lang="en-US" altLang="en-US" sz="1800" b="1" kern="0" dirty="0"/>
              <a:t>strategies and coordination of observations</a:t>
            </a:r>
          </a:p>
          <a:p>
            <a:endParaRPr lang="en-US" altLang="en-US" sz="1800" kern="0" dirty="0"/>
          </a:p>
          <a:p>
            <a:r>
              <a:rPr lang="en-US" altLang="en-US" sz="1800" kern="0" dirty="0"/>
              <a:t>Promotion of standards and interoperability of </a:t>
            </a:r>
            <a:r>
              <a:rPr lang="en-US" altLang="en-US" sz="1800" b="1" kern="0" dirty="0"/>
              <a:t>data and information products</a:t>
            </a:r>
          </a:p>
          <a:p>
            <a:endParaRPr lang="en-US" altLang="en-US" sz="1800" b="1" kern="0" dirty="0"/>
          </a:p>
          <a:p>
            <a:pPr marL="0" indent="0" algn="ctr">
              <a:buNone/>
            </a:pPr>
            <a:r>
              <a:rPr lang="en-US" altLang="en-US" sz="1800" b="1" kern="0" dirty="0"/>
              <a:t>FOR BIOLOGY: BUILD THE GLOBAL NETWORKS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Tasks of GOOS Expert Panels</a:t>
            </a:r>
          </a:p>
          <a:p>
            <a:pPr algn="r"/>
            <a:r>
              <a:rPr lang="en-US" altLang="en-US" sz="2000" b="1" i="1" kern="0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 – Biogeochemistry – Biology and Ecosystems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4036967"/>
            <a:ext cx="10081120" cy="2204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A63201-ACF9-4895-A4FF-45978030E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888" y="4036967"/>
            <a:ext cx="3456384" cy="2216152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D84729F9-2F78-4E45-BBA9-C869E8133B16}"/>
              </a:ext>
            </a:extLst>
          </p:cNvPr>
          <p:cNvSpPr txBox="1">
            <a:spLocks noChangeArrowheads="1"/>
          </p:cNvSpPr>
          <p:nvPr/>
        </p:nvSpPr>
        <p:spPr>
          <a:xfrm>
            <a:off x="2942118" y="6361720"/>
            <a:ext cx="9144000" cy="817152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buNone/>
            </a:pPr>
            <a:r>
              <a:rPr lang="en-US" sz="1600" b="1" i="1" kern="0" dirty="0"/>
              <a:t>Photo credits: Dan Costa, Alistair </a:t>
            </a:r>
            <a:r>
              <a:rPr lang="en-US" sz="1600" b="1" i="1" kern="0" dirty="0" err="1"/>
              <a:t>Cheal</a:t>
            </a:r>
            <a:r>
              <a:rPr lang="en-US" sz="1600" b="1" i="1" kern="0" dirty="0"/>
              <a:t>, Eduardo Klein, Katrin </a:t>
            </a:r>
            <a:r>
              <a:rPr lang="en-US" sz="1600" b="1" i="1" kern="0" dirty="0" err="1"/>
              <a:t>Iken</a:t>
            </a:r>
            <a:endParaRPr lang="en-US" sz="1600" b="1" i="1" kern="0" dirty="0"/>
          </a:p>
          <a:p>
            <a:pPr marL="0" indent="0" algn="r">
              <a:buNone/>
            </a:pPr>
            <a:endParaRPr lang="en-US" kern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E6AA31-82E5-4EC0-A078-D7797FF06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E0BFA2-BD59-41A3-ADA8-DE2E4F205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680" y="1542258"/>
            <a:ext cx="32385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7188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6CF44CE-9757-41A5-B94E-736795B5722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Biological ocean networks: </a:t>
            </a: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Global Coral Reef Monitoring Network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CCFD60-71A7-492C-9343-694FE3E40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EF35EC-B1CB-4E32-AC0D-B7CF5358E747}"/>
              </a:ext>
            </a:extLst>
          </p:cNvPr>
          <p:cNvSpPr txBox="1">
            <a:spLocks/>
          </p:cNvSpPr>
          <p:nvPr/>
        </p:nvSpPr>
        <p:spPr>
          <a:xfrm>
            <a:off x="407368" y="1700808"/>
            <a:ext cx="11521280" cy="1946003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en-US" sz="2000" kern="0" dirty="0"/>
              <a:t>A </a:t>
            </a:r>
            <a:r>
              <a:rPr lang="en-US" altLang="en-US" sz="2000" kern="0" dirty="0" err="1"/>
              <a:t>programme</a:t>
            </a:r>
            <a:r>
              <a:rPr lang="en-US" altLang="en-US" sz="2000" kern="0" dirty="0"/>
              <a:t> of the International Coral Reef Initiative (ICRI)</a:t>
            </a:r>
          </a:p>
          <a:p>
            <a:endParaRPr lang="en-US" altLang="en-US" sz="2000" kern="0" dirty="0"/>
          </a:p>
          <a:p>
            <a:r>
              <a:rPr lang="en-US" altLang="en-US" sz="2000" kern="0" dirty="0"/>
              <a:t>Secretariat rotating every 2 years: 	2016-18, France </a:t>
            </a:r>
          </a:p>
          <a:p>
            <a:pPr marL="0" indent="0">
              <a:buNone/>
            </a:pPr>
            <a:r>
              <a:rPr lang="en-US" altLang="en-US" sz="2000" kern="0" dirty="0"/>
              <a:t>					2018-20, Australia, Monaco, Indonesia</a:t>
            </a:r>
          </a:p>
          <a:p>
            <a:endParaRPr lang="en-US" altLang="en-US" sz="2000" kern="0" dirty="0"/>
          </a:p>
          <a:p>
            <a:r>
              <a:rPr lang="en-US" altLang="en-US" sz="2000" kern="0" dirty="0"/>
              <a:t>Members: 26 countries + 37 other entities, including UNESCO-IOC, CBD, etc.</a:t>
            </a:r>
          </a:p>
          <a:p>
            <a:endParaRPr lang="en-US" altLang="en-US" sz="2000" kern="0" dirty="0"/>
          </a:p>
          <a:p>
            <a:r>
              <a:rPr lang="en-US" altLang="en-US" sz="2000" kern="0" dirty="0"/>
              <a:t>Global and regional reports: 	Global reports – 1998, 2000, 2002, 2004, 2008</a:t>
            </a:r>
          </a:p>
          <a:p>
            <a:pPr marL="0" indent="0">
              <a:buNone/>
            </a:pPr>
            <a:r>
              <a:rPr lang="en-US" altLang="en-US" sz="2000" kern="0" dirty="0"/>
              <a:t>				Regional reports – e.g. Caribbean 2014, West Indian Ocean 2017</a:t>
            </a:r>
          </a:p>
          <a:p>
            <a:pPr marL="0" indent="0">
              <a:buNone/>
            </a:pPr>
            <a:r>
              <a:rPr lang="en-US" altLang="en-US" sz="2000" kern="0" dirty="0"/>
              <a:t>				Manuals and guidance</a:t>
            </a:r>
          </a:p>
          <a:p>
            <a:endParaRPr lang="en-US" altLang="en-US" sz="2000" kern="0" dirty="0"/>
          </a:p>
          <a:p>
            <a:r>
              <a:rPr lang="en-US" altLang="en-US" sz="2000" kern="0" dirty="0"/>
              <a:t>New Implementation and Governance Plan supported by EN Environment under ICRI</a:t>
            </a:r>
          </a:p>
          <a:p>
            <a:pPr marL="0" indent="0">
              <a:buNone/>
            </a:pPr>
            <a:endParaRPr lang="en-US" altLang="en-US" sz="2000" kern="0" dirty="0"/>
          </a:p>
          <a:p>
            <a:pPr marL="0" indent="0">
              <a:buNone/>
            </a:pPr>
            <a:endParaRPr lang="en-US" altLang="en-US" sz="1800" kern="0" dirty="0"/>
          </a:p>
          <a:p>
            <a:pPr marL="0" indent="0">
              <a:buNone/>
            </a:pPr>
            <a:endParaRPr lang="en-US" altLang="en-US" sz="1800" kern="0" dirty="0"/>
          </a:p>
        </p:txBody>
      </p:sp>
      <p:pic>
        <p:nvPicPr>
          <p:cNvPr id="17" name="Picture 16" descr="GCRMN logo">
            <a:extLst>
              <a:ext uri="{FF2B5EF4-FFF2-40B4-BE49-F238E27FC236}">
                <a16:creationId xmlns:a16="http://schemas.microsoft.com/office/drawing/2014/main" id="{8EE42F12-ED55-403C-B85A-606FA321C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51" y="1412776"/>
            <a:ext cx="2811197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3676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9B8B856-D678-4838-964C-938E4D7A50D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752184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of biological networks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8F76D4-95A9-4BFD-9B4E-1C16E74B1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2DD7BBD-F8C2-41C8-9D42-5F674BB17310}"/>
              </a:ext>
            </a:extLst>
          </p:cNvPr>
          <p:cNvSpPr txBox="1">
            <a:spLocks/>
          </p:cNvSpPr>
          <p:nvPr/>
        </p:nvSpPr>
        <p:spPr>
          <a:xfrm>
            <a:off x="551384" y="1412776"/>
            <a:ext cx="6821388" cy="1867409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en-US" sz="2000" kern="0" dirty="0"/>
              <a:t>Communities of practice rather than networks</a:t>
            </a:r>
          </a:p>
          <a:p>
            <a:r>
              <a:rPr lang="en-US" altLang="en-US" sz="2000" kern="0" dirty="0"/>
              <a:t>Most mature networks are local/regional (IMOS in Australia, IOOS in the USA)</a:t>
            </a:r>
          </a:p>
          <a:p>
            <a:r>
              <a:rPr lang="en-US" altLang="en-US" sz="2000" kern="0" dirty="0"/>
              <a:t>Many “individual” efforts contributing to a common good</a:t>
            </a:r>
          </a:p>
          <a:p>
            <a:r>
              <a:rPr lang="en-US" altLang="en-US" sz="2000" kern="0" dirty="0"/>
              <a:t>Sustainability not global but on a case to case basis</a:t>
            </a:r>
          </a:p>
          <a:p>
            <a:r>
              <a:rPr lang="en-US" altLang="en-US" sz="2000" kern="0" dirty="0"/>
              <a:t>Heterogeneity in technology, capacity and funding</a:t>
            </a:r>
          </a:p>
          <a:p>
            <a:r>
              <a:rPr lang="en-US" altLang="en-US" sz="2000" kern="0" dirty="0"/>
              <a:t>Best practices in discussion – collection of, rather than one method</a:t>
            </a:r>
          </a:p>
          <a:p>
            <a:r>
              <a:rPr lang="en-US" altLang="en-US" sz="2000" kern="0" dirty="0"/>
              <a:t>Some of the “networks” only compile data from observations rather than doing the observations (e.g. IGMETS)</a:t>
            </a:r>
          </a:p>
          <a:p>
            <a:r>
              <a:rPr lang="en-US" altLang="en-US" sz="2000" kern="0" dirty="0"/>
              <a:t>Similar efforts (e.g. Seagrass Net and Seagrass Watch) with intention to merge but need more support</a:t>
            </a:r>
          </a:p>
          <a:p>
            <a:r>
              <a:rPr lang="en-US" altLang="en-US" sz="2000" kern="0" dirty="0"/>
              <a:t>Rely on volunteer work (e.g. Reef Life Survey)</a:t>
            </a:r>
          </a:p>
          <a:p>
            <a:pPr marL="0" indent="0">
              <a:buNone/>
            </a:pPr>
            <a:endParaRPr lang="en-US" altLang="en-US" sz="2000" i="1" kern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9C43A-8510-4C21-989C-0ED6A930A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184" y="0"/>
            <a:ext cx="4887950" cy="673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1237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52A19C-8279-43DD-8670-47EC06051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19" y="-1143000"/>
            <a:ext cx="12192000" cy="9144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610B0A-63EA-45E4-89A2-DBE961A0C059}"/>
              </a:ext>
            </a:extLst>
          </p:cNvPr>
          <p:cNvSpPr txBox="1">
            <a:spLocks/>
          </p:cNvSpPr>
          <p:nvPr/>
        </p:nvSpPr>
        <p:spPr>
          <a:xfrm>
            <a:off x="371362" y="4941168"/>
            <a:ext cx="11449272" cy="1440160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en-US" sz="1800" i="1" kern="0" dirty="0">
                <a:solidFill>
                  <a:schemeClr val="bg1">
                    <a:lumMod val="95000"/>
                  </a:schemeClr>
                </a:solidFill>
              </a:rPr>
              <a:t>Sonia Batten (SAHFOS – Canada), Lisandro Benedetti-</a:t>
            </a:r>
            <a:r>
              <a:rPr lang="en-US" altLang="en-US" sz="1800" i="1" kern="0" dirty="0" err="1">
                <a:solidFill>
                  <a:schemeClr val="bg1">
                    <a:lumMod val="95000"/>
                  </a:schemeClr>
                </a:solidFill>
              </a:rPr>
              <a:t>Cechi</a:t>
            </a:r>
            <a:r>
              <a:rPr lang="en-US" altLang="en-US" sz="1800" i="1" kern="0" dirty="0">
                <a:solidFill>
                  <a:schemeClr val="bg1">
                    <a:lumMod val="95000"/>
                  </a:schemeClr>
                </a:solidFill>
              </a:rPr>
              <a:t>  (UP – Italy), Dave Checkley (Scripps – USA), </a:t>
            </a:r>
            <a:r>
              <a:rPr lang="en-US" altLang="en-US" sz="1800" i="1" kern="0" dirty="0" err="1">
                <a:solidFill>
                  <a:schemeClr val="bg1">
                    <a:lumMod val="95000"/>
                  </a:schemeClr>
                </a:solidFill>
              </a:rPr>
              <a:t>Sanae</a:t>
            </a:r>
            <a:r>
              <a:rPr lang="en-US" altLang="en-US" sz="1800" i="1" kern="0" dirty="0">
                <a:solidFill>
                  <a:schemeClr val="bg1">
                    <a:lumMod val="95000"/>
                  </a:schemeClr>
                </a:solidFill>
              </a:rPr>
              <a:t> Chiba (JAMSTEC – Japan), Emmett Duffy (Smithsonian – USA), Albert Fischer (IOC – France), John Gunn (AIMS – Australia), Eduardo Klein (USB – Venezuela), Raphael </a:t>
            </a:r>
            <a:r>
              <a:rPr lang="en-US" altLang="en-US" sz="1800" i="1" kern="0" dirty="0" err="1">
                <a:solidFill>
                  <a:schemeClr val="bg1">
                    <a:lumMod val="95000"/>
                  </a:schemeClr>
                </a:solidFill>
              </a:rPr>
              <a:t>Kudela</a:t>
            </a:r>
            <a:r>
              <a:rPr lang="en-US" altLang="en-US" sz="1800" i="1" kern="0" dirty="0">
                <a:solidFill>
                  <a:schemeClr val="bg1">
                    <a:lumMod val="95000"/>
                  </a:schemeClr>
                </a:solidFill>
              </a:rPr>
              <a:t> (UCSC – USA), Francis </a:t>
            </a:r>
            <a:r>
              <a:rPr lang="en-US" altLang="en-US" sz="1800" i="1" kern="0" dirty="0" err="1">
                <a:solidFill>
                  <a:schemeClr val="bg1">
                    <a:lumMod val="95000"/>
                  </a:schemeClr>
                </a:solidFill>
              </a:rPr>
              <a:t>Marsac</a:t>
            </a:r>
            <a:r>
              <a:rPr lang="en-US" altLang="en-US" sz="1800" i="1" kern="0" dirty="0">
                <a:solidFill>
                  <a:schemeClr val="bg1">
                    <a:lumMod val="95000"/>
                  </a:schemeClr>
                </a:solidFill>
              </a:rPr>
              <a:t> (IRD – France), Frank Muller-Karger (USF – USA), David </a:t>
            </a:r>
            <a:r>
              <a:rPr lang="en-US" altLang="en-US" sz="1800" i="1" kern="0" dirty="0" err="1">
                <a:solidFill>
                  <a:schemeClr val="bg1">
                    <a:lumMod val="95000"/>
                  </a:schemeClr>
                </a:solidFill>
              </a:rPr>
              <a:t>Obura</a:t>
            </a:r>
            <a:r>
              <a:rPr lang="en-US" altLang="en-US" sz="1800" i="1" kern="0" dirty="0">
                <a:solidFill>
                  <a:schemeClr val="bg1">
                    <a:lumMod val="95000"/>
                  </a:schemeClr>
                </a:solidFill>
              </a:rPr>
              <a:t> (CORDIO – Kenya), </a:t>
            </a:r>
            <a:r>
              <a:rPr lang="en-US" altLang="en-US" sz="1800" i="1" kern="0" dirty="0" err="1">
                <a:solidFill>
                  <a:schemeClr val="bg1">
                    <a:lumMod val="95000"/>
                  </a:schemeClr>
                </a:solidFill>
              </a:rPr>
              <a:t>Yunne</a:t>
            </a:r>
            <a:r>
              <a:rPr lang="en-US" altLang="en-US" sz="1800" i="1" kern="0" dirty="0">
                <a:solidFill>
                  <a:schemeClr val="bg1">
                    <a:lumMod val="95000"/>
                  </a:schemeClr>
                </a:solidFill>
              </a:rPr>
              <a:t> Shin (IRD – France), Samantha Simmons (MMC – USA)</a:t>
            </a:r>
          </a:p>
          <a:p>
            <a:pPr marL="0" indent="0">
              <a:buNone/>
            </a:pPr>
            <a:endParaRPr lang="en-US" altLang="en-US" sz="2000" kern="0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6438077-E971-4F00-9929-988A6449ADC7}"/>
              </a:ext>
            </a:extLst>
          </p:cNvPr>
          <p:cNvSpPr txBox="1">
            <a:spLocks noChangeArrowheads="1"/>
          </p:cNvSpPr>
          <p:nvPr/>
        </p:nvSpPr>
        <p:spPr>
          <a:xfrm>
            <a:off x="7024181" y="1672484"/>
            <a:ext cx="4796453" cy="1405904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buNone/>
            </a:pPr>
            <a:r>
              <a:rPr lang="en-US" sz="2000" b="1" i="1" kern="0" dirty="0">
                <a:solidFill>
                  <a:schemeClr val="bg1">
                    <a:lumMod val="95000"/>
                  </a:schemeClr>
                </a:solidFill>
              </a:rPr>
              <a:t>Chairs: </a:t>
            </a:r>
            <a:r>
              <a:rPr lang="en-US" sz="2000" b="1" i="1" kern="0" dirty="0" err="1">
                <a:solidFill>
                  <a:schemeClr val="bg1">
                    <a:lumMod val="95000"/>
                  </a:schemeClr>
                </a:solidFill>
              </a:rPr>
              <a:t>Nic</a:t>
            </a:r>
            <a:r>
              <a:rPr lang="en-US" sz="2000" b="1" i="1" kern="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b="1" i="1" kern="0" dirty="0" err="1">
                <a:solidFill>
                  <a:schemeClr val="bg1">
                    <a:lumMod val="95000"/>
                  </a:schemeClr>
                </a:solidFill>
              </a:rPr>
              <a:t>Bax</a:t>
            </a:r>
            <a:r>
              <a:rPr lang="en-US" sz="2000" b="1" i="1" kern="0" dirty="0">
                <a:solidFill>
                  <a:schemeClr val="bg1">
                    <a:lumMod val="95000"/>
                  </a:schemeClr>
                </a:solidFill>
              </a:rPr>
              <a:t> and Daniel Dunn</a:t>
            </a:r>
          </a:p>
          <a:p>
            <a:pPr marL="0" indent="0" algn="r">
              <a:buNone/>
            </a:pPr>
            <a:r>
              <a:rPr lang="en-US" sz="2000" b="1" i="1" kern="0" dirty="0">
                <a:solidFill>
                  <a:schemeClr val="bg1">
                    <a:lumMod val="95000"/>
                  </a:schemeClr>
                </a:solidFill>
              </a:rPr>
              <a:t>Project Officer: Patricia </a:t>
            </a:r>
            <a:r>
              <a:rPr lang="en-US" sz="2000" b="1" i="1" kern="0" dirty="0" err="1">
                <a:solidFill>
                  <a:schemeClr val="bg1">
                    <a:lumMod val="95000"/>
                  </a:schemeClr>
                </a:solidFill>
              </a:rPr>
              <a:t>Miloslavich</a:t>
            </a:r>
            <a:endParaRPr lang="en-US" sz="2000" b="1" i="1" kern="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r">
              <a:buNone/>
            </a:pPr>
            <a:r>
              <a:rPr lang="en-US" sz="2000" b="1" i="1" kern="0" dirty="0">
                <a:solidFill>
                  <a:schemeClr val="bg1">
                    <a:lumMod val="95000"/>
                  </a:schemeClr>
                </a:solidFill>
              </a:rPr>
              <a:t>Secretariat: Ward </a:t>
            </a:r>
            <a:r>
              <a:rPr lang="en-US" sz="2000" b="1" i="1" kern="0" dirty="0" err="1">
                <a:solidFill>
                  <a:schemeClr val="bg1">
                    <a:lumMod val="95000"/>
                  </a:schemeClr>
                </a:solidFill>
              </a:rPr>
              <a:t>Appeltans</a:t>
            </a:r>
            <a:endParaRPr lang="en-US" sz="2000" b="1" i="1" kern="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r">
              <a:buNone/>
            </a:pPr>
            <a:endParaRPr lang="en-US" kern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38BA01-4FED-43F4-A1D1-95335DE1F10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i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 </a:t>
            </a:r>
            <a:r>
              <a:rPr lang="en-US" altLang="en-US" sz="2400" b="1" i="1" kern="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BioEco</a:t>
            </a:r>
            <a:r>
              <a:rPr lang="en-US" altLang="en-US" sz="2400" b="1" i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Panel and collaborators</a:t>
            </a:r>
          </a:p>
          <a:p>
            <a:pPr algn="r"/>
            <a:r>
              <a:rPr lang="en-US" sz="1800" b="1" i="1" kern="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http://goosocean.org/</a:t>
            </a:r>
          </a:p>
          <a:p>
            <a:pPr algn="r"/>
            <a:endParaRPr lang="en-US" altLang="en-US" sz="2400" b="1" i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19F0DE-C5DD-43FC-9A5C-AE188A08B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24E57666-6B5B-4756-9C09-E0C99FA4D714}"/>
              </a:ext>
            </a:extLst>
          </p:cNvPr>
          <p:cNvSpPr txBox="1">
            <a:spLocks noChangeArrowheads="1"/>
          </p:cNvSpPr>
          <p:nvPr/>
        </p:nvSpPr>
        <p:spPr>
          <a:xfrm>
            <a:off x="7289665" y="6309320"/>
            <a:ext cx="4796453" cy="648072"/>
          </a:xfrm>
          <a:prstGeom prst="rect">
            <a:avLst/>
          </a:prstGeom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buNone/>
            </a:pPr>
            <a:r>
              <a:rPr lang="en-US" sz="1600" b="1" i="1" kern="0" dirty="0">
                <a:solidFill>
                  <a:schemeClr val="bg1">
                    <a:lumMod val="85000"/>
                  </a:schemeClr>
                </a:solidFill>
              </a:rPr>
              <a:t>Photo credit: Lisandro Benedetti-Cecchi</a:t>
            </a:r>
            <a:endParaRPr lang="en-US" kern="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2402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233" y="1521186"/>
            <a:ext cx="5169047" cy="5076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07080" y="6464369"/>
            <a:ext cx="22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Miloslavich et al. (2018) GCB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40FA28F-451D-424C-8581-645D389815A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to identify biological Essential Ocean Variables</a:t>
            </a:r>
          </a:p>
          <a:p>
            <a:pPr algn="r"/>
            <a:r>
              <a:rPr lang="en-US" altLang="en-US" sz="2000" b="1" kern="0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en-US" sz="2000" b="1" i="1" kern="0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Drivers-Pressures-State-Impact-Response</a:t>
            </a:r>
            <a:r>
              <a:rPr lang="en-US" altLang="en-US" sz="2000" b="1" kern="0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E1D63A-7260-4DCF-A095-48B0199FD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79D542B2-6459-4868-A739-BB2C97A7DAD0}"/>
              </a:ext>
            </a:extLst>
          </p:cNvPr>
          <p:cNvSpPr txBox="1">
            <a:spLocks noChangeArrowheads="1"/>
          </p:cNvSpPr>
          <p:nvPr/>
        </p:nvSpPr>
        <p:spPr>
          <a:xfrm>
            <a:off x="279393" y="1521186"/>
            <a:ext cx="2936287" cy="241187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spcAft>
                <a:spcPts val="600"/>
              </a:spcAft>
              <a:buNone/>
            </a:pPr>
            <a:r>
              <a:rPr lang="en-US" sz="2000" b="1" kern="0" dirty="0"/>
              <a:t>Impact</a:t>
            </a:r>
          </a:p>
          <a:p>
            <a:pPr marL="0" indent="0" eaLnBrk="1" hangingPunct="1">
              <a:spcAft>
                <a:spcPts val="600"/>
              </a:spcAft>
              <a:buNone/>
            </a:pPr>
            <a:r>
              <a:rPr lang="en-US" sz="1800" i="1" kern="0" dirty="0"/>
              <a:t>-Relevant to help solve science questions and address societal needs</a:t>
            </a:r>
          </a:p>
          <a:p>
            <a:pPr marL="0" indent="0" eaLnBrk="1" hangingPunct="1">
              <a:spcAft>
                <a:spcPts val="600"/>
              </a:spcAft>
              <a:buNone/>
            </a:pPr>
            <a:r>
              <a:rPr lang="en-US" sz="1800" i="1" kern="0" dirty="0"/>
              <a:t>-Contribute to improve management of marine resources</a:t>
            </a:r>
            <a:endParaRPr lang="en-US" sz="1800" kern="0" dirty="0"/>
          </a:p>
          <a:p>
            <a:pPr marL="0" indent="0" eaLnBrk="1" hangingPunct="1">
              <a:spcAft>
                <a:spcPts val="600"/>
              </a:spcAft>
              <a:buNone/>
            </a:pPr>
            <a:endParaRPr lang="en-US" sz="1800" kern="0" dirty="0"/>
          </a:p>
          <a:p>
            <a:pPr marL="0" indent="0" eaLnBrk="1" hangingPunct="1">
              <a:spcAft>
                <a:spcPts val="600"/>
              </a:spcAft>
              <a:buNone/>
            </a:pPr>
            <a:endParaRPr lang="en-US" sz="1800" i="1" kern="0" dirty="0"/>
          </a:p>
          <a:p>
            <a:pPr marL="455613" indent="-455613" eaLnBrk="1" hangingPunct="1">
              <a:spcAft>
                <a:spcPts val="600"/>
              </a:spcAft>
              <a:buFontTx/>
              <a:buAutoNum type="arabicPeriod"/>
            </a:pPr>
            <a:endParaRPr lang="en-US" kern="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CE033F9-146E-4012-822A-2F7C0D882BFB}"/>
              </a:ext>
            </a:extLst>
          </p:cNvPr>
          <p:cNvSpPr txBox="1">
            <a:spLocks noChangeArrowheads="1"/>
          </p:cNvSpPr>
          <p:nvPr/>
        </p:nvSpPr>
        <p:spPr>
          <a:xfrm>
            <a:off x="8944744" y="4194183"/>
            <a:ext cx="2936287" cy="204312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341313" indent="-341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514575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770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966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161" indent="-228597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spcAft>
                <a:spcPts val="600"/>
              </a:spcAft>
              <a:buNone/>
            </a:pPr>
            <a:r>
              <a:rPr lang="en-US" sz="2000" b="1" kern="0" dirty="0"/>
              <a:t>Feasibility</a:t>
            </a:r>
          </a:p>
          <a:p>
            <a:pPr marL="0" indent="0" eaLnBrk="1" hangingPunct="1">
              <a:spcAft>
                <a:spcPts val="600"/>
              </a:spcAft>
              <a:buNone/>
            </a:pPr>
            <a:r>
              <a:rPr lang="en-US" sz="1800" i="1" kern="0" dirty="0"/>
              <a:t>-Scientifically credible</a:t>
            </a:r>
          </a:p>
          <a:p>
            <a:pPr marL="0" indent="0" eaLnBrk="1" hangingPunct="1">
              <a:spcAft>
                <a:spcPts val="600"/>
              </a:spcAft>
              <a:buNone/>
            </a:pPr>
            <a:r>
              <a:rPr lang="en-US" sz="1800" i="1" kern="0" dirty="0"/>
              <a:t>-Technically practical, cost effective and within human capabilities</a:t>
            </a:r>
            <a:endParaRPr lang="en-US" sz="1800" kern="0" dirty="0"/>
          </a:p>
          <a:p>
            <a:pPr marL="0" indent="0" eaLnBrk="1" hangingPunct="1">
              <a:spcAft>
                <a:spcPts val="600"/>
              </a:spcAft>
              <a:buNone/>
            </a:pPr>
            <a:endParaRPr lang="en-US" sz="1800" kern="0" dirty="0"/>
          </a:p>
          <a:p>
            <a:pPr marL="0" indent="0" eaLnBrk="1" hangingPunct="1">
              <a:spcAft>
                <a:spcPts val="600"/>
              </a:spcAft>
              <a:buNone/>
            </a:pPr>
            <a:endParaRPr lang="en-US" sz="1800" kern="0" dirty="0"/>
          </a:p>
          <a:p>
            <a:pPr marL="0" indent="0" eaLnBrk="1" hangingPunct="1">
              <a:spcAft>
                <a:spcPts val="600"/>
              </a:spcAft>
              <a:buNone/>
            </a:pPr>
            <a:endParaRPr lang="en-US" sz="1800" i="1" kern="0" dirty="0"/>
          </a:p>
          <a:p>
            <a:pPr marL="455613" indent="-455613" eaLnBrk="1" hangingPunct="1">
              <a:spcAft>
                <a:spcPts val="600"/>
              </a:spcAft>
              <a:buFontTx/>
              <a:buAutoNum type="arabicPeriod"/>
            </a:pPr>
            <a:endParaRPr lang="en-US" kern="0" dirty="0"/>
          </a:p>
        </p:txBody>
      </p:sp>
      <p:pic>
        <p:nvPicPr>
          <p:cNvPr id="10" name="Picture 2" descr="foo feasibility">
            <a:extLst>
              <a:ext uri="{FF2B5EF4-FFF2-40B4-BE49-F238E27FC236}">
                <a16:creationId xmlns:a16="http://schemas.microsoft.com/office/drawing/2014/main" id="{AB6B82E3-CD0E-4BC2-9F87-2A30D3E1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1596497"/>
            <a:ext cx="2244107" cy="213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9003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233" y="1521186"/>
            <a:ext cx="5169047" cy="5076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07080" y="6464369"/>
            <a:ext cx="22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Miloslavich et al. (2018) GCB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40FA28F-451D-424C-8581-645D389815A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to identify biological Essential Ocean Variables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E1D63A-7260-4DCF-A095-48B0199FD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3ABA20A7-FAFF-48AB-8183-B2FC27FC2241}"/>
              </a:ext>
            </a:extLst>
          </p:cNvPr>
          <p:cNvCxnSpPr/>
          <p:nvPr/>
        </p:nvCxnSpPr>
        <p:spPr bwMode="auto">
          <a:xfrm flipV="1">
            <a:off x="7967022" y="1554532"/>
            <a:ext cx="1774184" cy="850506"/>
          </a:xfrm>
          <a:prstGeom prst="curvedConnector3">
            <a:avLst>
              <a:gd name="adj1" fmla="val 39263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E1FB413-9326-4085-82C2-567BA089358D}"/>
              </a:ext>
            </a:extLst>
          </p:cNvPr>
          <p:cNvSpPr txBox="1"/>
          <p:nvPr/>
        </p:nvSpPr>
        <p:spPr>
          <a:xfrm>
            <a:off x="10272464" y="3766446"/>
            <a:ext cx="14734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AU" sz="1200" b="1" i="1" dirty="0">
                <a:cs typeface="Arial" panose="020B0604020202020204" pitchFamily="34" charset="0"/>
              </a:rPr>
              <a:t>N=24 conventions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94F1BE1-44FE-4CE3-9C49-0FAD0DE49672}"/>
              </a:ext>
            </a:extLst>
          </p:cNvPr>
          <p:cNvGrpSpPr/>
          <p:nvPr/>
        </p:nvGrpSpPr>
        <p:grpSpPr>
          <a:xfrm>
            <a:off x="9037341" y="1484784"/>
            <a:ext cx="2529466" cy="2637811"/>
            <a:chOff x="3940812" y="502457"/>
            <a:chExt cx="3592696" cy="37465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B1722C1-B019-4E7F-A533-5F337CEE3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82054" y="1659411"/>
              <a:ext cx="1001530" cy="30023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A523C95-ED44-4BC9-89DA-4BA559421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45145" y="1993898"/>
              <a:ext cx="526680" cy="53569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8DB529-1C04-4748-8B81-DE78C707F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21925" y="2080214"/>
              <a:ext cx="800912" cy="36122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8023DCE-5F95-44A7-82D7-9699E7D03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76094" y="2787877"/>
              <a:ext cx="1402865" cy="53402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96AC76D-6CFA-49D3-BF6D-6EE4BAE87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98172" y="3097798"/>
              <a:ext cx="655137" cy="37690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8514F71-3E21-4A3F-8C49-E82443738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18423" y="1612363"/>
              <a:ext cx="469773" cy="57461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A70FA15-663C-40EB-AE7E-FED533984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55413" y="1007564"/>
              <a:ext cx="550985" cy="55004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A45E4F1-2469-47C3-8B3F-EE118D8FE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51812" y="2136120"/>
              <a:ext cx="426897" cy="47666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F2EF13C-7B60-4555-ABAB-DD14BE381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486900" y="593434"/>
              <a:ext cx="705948" cy="47733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39B08BB-7359-4A26-87CA-9FC4EFB27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085487" y="2592744"/>
              <a:ext cx="1508774" cy="31357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D020BFA-B4FF-4F30-B839-4069EA5D5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589336" y="1121672"/>
              <a:ext cx="501076" cy="53773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2CCA640-E6B8-49C3-A78B-3785C2036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582008" y="2241726"/>
              <a:ext cx="671690" cy="70620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D656B3B-CD0C-436F-9C0C-FEE097BC2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064415" y="1550591"/>
              <a:ext cx="1700220" cy="47376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21AC34E-B1BB-427A-87D0-F99FF2D23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447806" y="2954962"/>
              <a:ext cx="879542" cy="39166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9A18291-E214-4862-883C-27CFA368F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646634" y="2117414"/>
              <a:ext cx="394557" cy="73807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6693FA4-671B-4373-8DCE-54D13483B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782054" y="3426532"/>
              <a:ext cx="460404" cy="56221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5095FE2-5E71-4067-9FD2-71CFC94E3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4885128" y="3346622"/>
              <a:ext cx="601772" cy="56488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44937E7-E805-48A9-AAE2-E8131B27F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731501" y="850528"/>
              <a:ext cx="747458" cy="593412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7EB198C-D0FB-4BAB-AD51-693BB5E6C022}"/>
                </a:ext>
              </a:extLst>
            </p:cNvPr>
            <p:cNvSpPr/>
            <p:nvPr/>
          </p:nvSpPr>
          <p:spPr bwMode="auto">
            <a:xfrm>
              <a:off x="3940812" y="502457"/>
              <a:ext cx="3592696" cy="3746582"/>
            </a:xfrm>
            <a:prstGeom prst="ellipse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1461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233" y="1521186"/>
            <a:ext cx="5169047" cy="5076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07080" y="6464369"/>
            <a:ext cx="22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Miloslavich et al. (2018) GCB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40FA28F-451D-424C-8581-645D389815A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to identify biological Essential Ocean Variables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E1D63A-7260-4DCF-A095-48B0199FD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31BBA355-2B54-4B12-BA21-42D481184ECF}"/>
              </a:ext>
            </a:extLst>
          </p:cNvPr>
          <p:cNvCxnSpPr/>
          <p:nvPr/>
        </p:nvCxnSpPr>
        <p:spPr bwMode="auto">
          <a:xfrm>
            <a:off x="8407355" y="5619267"/>
            <a:ext cx="1549438" cy="698873"/>
          </a:xfrm>
          <a:prstGeom prst="curvedConnector3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605BF07-5E16-451D-81C9-F43F53E9F90D}"/>
              </a:ext>
            </a:extLst>
          </p:cNvPr>
          <p:cNvSpPr txBox="1"/>
          <p:nvPr/>
        </p:nvSpPr>
        <p:spPr>
          <a:xfrm>
            <a:off x="10498873" y="4047455"/>
            <a:ext cx="15133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AU" sz="1200" b="1" i="1" dirty="0">
                <a:cs typeface="Arial" panose="020B0604020202020204" pitchFamily="34" charset="0"/>
              </a:rPr>
              <a:t>N=104 observing programs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6C9084-3E24-46F0-8645-E59030AFF05B}"/>
              </a:ext>
            </a:extLst>
          </p:cNvPr>
          <p:cNvGrpSpPr/>
          <p:nvPr/>
        </p:nvGrpSpPr>
        <p:grpSpPr>
          <a:xfrm>
            <a:off x="9505819" y="4393190"/>
            <a:ext cx="1986108" cy="2071179"/>
            <a:chOff x="4118706" y="745763"/>
            <a:chExt cx="3592696" cy="374658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3D4693D-D14A-48A7-90DD-7C0728AC3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80594" y="1352774"/>
              <a:ext cx="685801" cy="41424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92DF5D-82B5-4F64-A9E0-896CFEAC3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70905" y="2198188"/>
              <a:ext cx="629701" cy="57972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D4862A2-8ED2-44E4-9C76-437991E88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08133" y="1776345"/>
              <a:ext cx="709696" cy="57054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34A3666-722F-4101-B25F-C814EB715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68428" y="2002031"/>
              <a:ext cx="850871" cy="43321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703B27B-CE77-4CDA-A90E-74CBEEA4D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47089" y="3692503"/>
              <a:ext cx="799913" cy="49518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5AB6280-84F4-4C61-8DA3-5523FF1B6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02018" y="1501795"/>
              <a:ext cx="947565" cy="54910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B72A00A-8496-418E-9F7D-0FE616A13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65404" y="2431231"/>
              <a:ext cx="719965" cy="60410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EA2F4A2-219F-436F-B47E-987A94923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892320" y="3147859"/>
              <a:ext cx="786482" cy="46277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B6C6A00-3337-4301-A717-881CD151B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784178" y="945557"/>
              <a:ext cx="650224" cy="67721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E4A8546-EF1E-44C7-A970-0FCB7CA10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49583" y="3730464"/>
              <a:ext cx="726059" cy="44170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3BBA53-78F7-431C-82FE-A12B7DAF6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408067" y="791983"/>
              <a:ext cx="1077870" cy="56527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56DA94F-6DFB-4EB3-8C90-821634F5C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969383" y="1834016"/>
              <a:ext cx="716703" cy="66324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D6F4570-EFCF-4D37-A0F1-2375347D1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739734" y="1210227"/>
              <a:ext cx="456089" cy="69933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8EA68F8-F50F-408D-BFBB-6877786C2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771623" y="2526750"/>
              <a:ext cx="490911" cy="62110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FB01330-25B6-4968-935D-497CF5CD6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448049" y="2802071"/>
              <a:ext cx="653969" cy="43043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86743FB-56DB-4832-9863-77CF3463B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712929" y="3283546"/>
              <a:ext cx="910997" cy="35158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C026A11-F66B-4837-B602-9F85EDFF8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133235" y="2430155"/>
              <a:ext cx="765899" cy="78541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55EC48C-47E9-45A8-9496-831483838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437381" y="1539181"/>
              <a:ext cx="609982" cy="60998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6F5FD9A-04BD-42AE-A35E-FFFD5764A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802574" y="3207535"/>
              <a:ext cx="591396" cy="585937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E97FCFC-7877-4393-B9D9-0C9794D411CC}"/>
                </a:ext>
              </a:extLst>
            </p:cNvPr>
            <p:cNvSpPr/>
            <p:nvPr/>
          </p:nvSpPr>
          <p:spPr bwMode="auto">
            <a:xfrm>
              <a:off x="4118706" y="745763"/>
              <a:ext cx="3592696" cy="3746582"/>
            </a:xfrm>
            <a:prstGeom prst="ellipse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8778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233" y="1521186"/>
            <a:ext cx="5169047" cy="5076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07080" y="6464369"/>
            <a:ext cx="22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Miloslavich et al. (2018) GCB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40FA28F-451D-424C-8581-645D389815A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to identify biological Essential Ocean Variables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E1D63A-7260-4DCF-A095-48B0199FD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6EB91FB-9425-4AEF-A5E7-EDD9339D4A5B}"/>
              </a:ext>
            </a:extLst>
          </p:cNvPr>
          <p:cNvCxnSpPr/>
          <p:nvPr/>
        </p:nvCxnSpPr>
        <p:spPr bwMode="auto">
          <a:xfrm flipH="1">
            <a:off x="3863752" y="6021288"/>
            <a:ext cx="288032" cy="21602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A46870-5ECD-425E-AF80-7B44D3D9C223}"/>
              </a:ext>
            </a:extLst>
          </p:cNvPr>
          <p:cNvSpPr txBox="1"/>
          <p:nvPr/>
        </p:nvSpPr>
        <p:spPr>
          <a:xfrm>
            <a:off x="1180891" y="5380579"/>
            <a:ext cx="16516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AU" sz="1200" b="1" i="1" dirty="0">
                <a:cs typeface="Arial" panose="020B0604020202020204" pitchFamily="34" charset="0"/>
              </a:rPr>
              <a:t>Papers (1995-2016): </a:t>
            </a:r>
          </a:p>
          <a:p>
            <a:pPr algn="r">
              <a:defRPr/>
            </a:pPr>
            <a:r>
              <a:rPr lang="en-AU" sz="1200" i="1" dirty="0">
                <a:cs typeface="Arial" panose="020B0604020202020204" pitchFamily="34" charset="0"/>
              </a:rPr>
              <a:t>Drivers: </a:t>
            </a:r>
            <a:r>
              <a:rPr lang="en-AU" sz="1200" dirty="0">
                <a:cs typeface="Arial" panose="020B0604020202020204" pitchFamily="34" charset="0"/>
              </a:rPr>
              <a:t>12000+</a:t>
            </a:r>
          </a:p>
          <a:p>
            <a:pPr algn="r">
              <a:defRPr/>
            </a:pPr>
            <a:r>
              <a:rPr lang="en-AU" sz="1200" i="1" dirty="0">
                <a:cs typeface="Arial" panose="020B0604020202020204" pitchFamily="34" charset="0"/>
              </a:rPr>
              <a:t>Pressures:</a:t>
            </a:r>
            <a:r>
              <a:rPr lang="en-AU" sz="1200" dirty="0">
                <a:cs typeface="Arial" panose="020B0604020202020204" pitchFamily="34" charset="0"/>
              </a:rPr>
              <a:t> 65000+</a:t>
            </a:r>
          </a:p>
          <a:p>
            <a:pPr algn="r">
              <a:defRPr/>
            </a:pPr>
            <a:r>
              <a:rPr lang="en-AU" sz="1200" i="1" dirty="0">
                <a:cs typeface="Arial" panose="020B0604020202020204" pitchFamily="34" charset="0"/>
              </a:rPr>
              <a:t>Variables:</a:t>
            </a:r>
            <a:r>
              <a:rPr lang="en-AU" sz="1200" dirty="0">
                <a:cs typeface="Arial" panose="020B0604020202020204" pitchFamily="34" charset="0"/>
              </a:rPr>
              <a:t> 7000+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BF5B82-2421-45BE-B60F-B70BE15CBCA4}"/>
              </a:ext>
            </a:extLst>
          </p:cNvPr>
          <p:cNvGrpSpPr/>
          <p:nvPr/>
        </p:nvGrpSpPr>
        <p:grpSpPr>
          <a:xfrm>
            <a:off x="2787185" y="5517232"/>
            <a:ext cx="1100786" cy="1147936"/>
            <a:chOff x="1415480" y="5033691"/>
            <a:chExt cx="1548814" cy="16151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566661E-586C-4DB6-A53A-CFB8D3FAF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3168" y="5930077"/>
              <a:ext cx="1285819" cy="488848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F4B4C60-9FC8-4EFD-B1D4-6321607D8B7B}"/>
                </a:ext>
              </a:extLst>
            </p:cNvPr>
            <p:cNvSpPr/>
            <p:nvPr/>
          </p:nvSpPr>
          <p:spPr bwMode="auto">
            <a:xfrm>
              <a:off x="1415480" y="5033691"/>
              <a:ext cx="1548814" cy="1615154"/>
            </a:xfrm>
            <a:prstGeom prst="ellipse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5627105-34E3-49E1-976A-C323A54C9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91419" y="5213509"/>
              <a:ext cx="776190" cy="8226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4359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233" y="1521186"/>
            <a:ext cx="5169047" cy="5076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07080" y="6464369"/>
            <a:ext cx="22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Miloslavich et al. (2018) GCB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40FA28F-451D-424C-8581-645D389815A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to identify biological Essential Ocean Variables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E1D63A-7260-4DCF-A095-48B0199FD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E4EB3F5-D05B-4225-A497-1D99B0B6B124}"/>
              </a:ext>
            </a:extLst>
          </p:cNvPr>
          <p:cNvCxnSpPr/>
          <p:nvPr/>
        </p:nvCxnSpPr>
        <p:spPr bwMode="auto">
          <a:xfrm flipH="1" flipV="1">
            <a:off x="3170590" y="2852936"/>
            <a:ext cx="288032" cy="1440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371B49C2-4E51-4978-85F0-228D6F47DEF4}"/>
              </a:ext>
            </a:extLst>
          </p:cNvPr>
          <p:cNvGrpSpPr/>
          <p:nvPr/>
        </p:nvGrpSpPr>
        <p:grpSpPr>
          <a:xfrm>
            <a:off x="1388832" y="1528436"/>
            <a:ext cx="1781758" cy="1878792"/>
            <a:chOff x="109081" y="150304"/>
            <a:chExt cx="2101242" cy="219124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B0D9C23-1270-47AF-96CF-98B6F3925C94}"/>
                </a:ext>
              </a:extLst>
            </p:cNvPr>
            <p:cNvSpPr/>
            <p:nvPr/>
          </p:nvSpPr>
          <p:spPr bwMode="auto">
            <a:xfrm>
              <a:off x="109081" y="150304"/>
              <a:ext cx="2101242" cy="2191244"/>
            </a:xfrm>
            <a:prstGeom prst="ellipse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881690-DFC3-4A23-B14F-C2E19154431E}"/>
                </a:ext>
              </a:extLst>
            </p:cNvPr>
            <p:cNvSpPr txBox="1"/>
            <p:nvPr/>
          </p:nvSpPr>
          <p:spPr>
            <a:xfrm>
              <a:off x="261327" y="260571"/>
              <a:ext cx="1794193" cy="19742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AU" sz="1600" b="1" i="1" dirty="0">
                  <a:solidFill>
                    <a:schemeClr val="accent5">
                      <a:lumMod val="25000"/>
                    </a:schemeClr>
                  </a:solidFill>
                  <a:cs typeface="Arial" panose="020B0604020202020204" pitchFamily="34" charset="0"/>
                </a:rPr>
                <a:t>EOV</a:t>
              </a:r>
            </a:p>
            <a:p>
              <a:pPr algn="ctr">
                <a:defRPr/>
              </a:pPr>
              <a:r>
                <a:rPr lang="en-AU" sz="1400" b="1" i="1" dirty="0">
                  <a:cs typeface="Arial" panose="020B0604020202020204" pitchFamily="34" charset="0"/>
                </a:rPr>
                <a:t>Validation</a:t>
              </a:r>
            </a:p>
            <a:p>
              <a:pPr algn="ctr">
                <a:defRPr/>
              </a:pPr>
              <a:r>
                <a:rPr lang="en-AU" sz="1400" b="1" i="1" dirty="0">
                  <a:cs typeface="Arial" panose="020B0604020202020204" pitchFamily="34" charset="0"/>
                </a:rPr>
                <a:t>Integration</a:t>
              </a:r>
            </a:p>
            <a:p>
              <a:pPr algn="ctr">
                <a:defRPr/>
              </a:pPr>
              <a:r>
                <a:rPr lang="en-AU" sz="1400" b="1" i="1" dirty="0">
                  <a:cs typeface="Arial" panose="020B0604020202020204" pitchFamily="34" charset="0"/>
                </a:rPr>
                <a:t>Implementation</a:t>
              </a:r>
            </a:p>
            <a:p>
              <a:pPr algn="ctr">
                <a:defRPr/>
              </a:pPr>
              <a:endParaRPr lang="en-AU" sz="1400" b="1" i="1" dirty="0"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en-AU" sz="1600" b="1" i="1" dirty="0">
                  <a:solidFill>
                    <a:schemeClr val="accent5">
                      <a:lumMod val="25000"/>
                    </a:schemeClr>
                  </a:solidFill>
                  <a:cs typeface="Arial" panose="020B0604020202020204" pitchFamily="34" charset="0"/>
                </a:rPr>
                <a:t>PRODUCT DELIVERY</a:t>
              </a:r>
              <a:endParaRPr lang="en-AU" sz="1600" dirty="0">
                <a:solidFill>
                  <a:schemeClr val="accent5">
                    <a:lumMod val="25000"/>
                  </a:schemeClr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581516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0007080" y="6464369"/>
            <a:ext cx="22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Miloslavich et al. (2018</a:t>
            </a:r>
            <a:r>
              <a:rPr lang="en-US" sz="1200" i="1" dirty="0"/>
              <a:t>)</a:t>
            </a:r>
            <a:r>
              <a:rPr lang="en-US" sz="1200" dirty="0"/>
              <a:t> GCB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0433675A-A009-4421-B94B-7AC74906C6E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Observing programs: spatial and temporal scales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EC2A695-3697-4011-8A58-D1874ECAE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CF8E57-FEE2-4B07-8366-6AE384734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1484784"/>
            <a:ext cx="6048671" cy="48581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2BE036-AFB9-4C21-AC13-C042EB431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063" y="1548283"/>
            <a:ext cx="5250213" cy="479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5168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0007080" y="6464369"/>
            <a:ext cx="220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Miloslavich et al. (2018</a:t>
            </a:r>
            <a:r>
              <a:rPr lang="en-US" sz="1200" i="1" dirty="0"/>
              <a:t>)</a:t>
            </a:r>
            <a:r>
              <a:rPr lang="en-US" sz="1200" dirty="0"/>
              <a:t> GCB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0433675A-A009-4421-B94B-7AC74906C6E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156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34" charset="-128"/>
                <a:cs typeface="ＭＳ Ｐゴシック" pitchFamily="-1" charset="-128"/>
              </a:defRPr>
            </a:lvl5pPr>
            <a:lvl6pPr marL="457196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39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587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7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pPr algn="r"/>
            <a:endParaRPr lang="en-US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altLang="en-US" sz="2400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Observing programs: per major groups and per habitats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EC2A695-3697-4011-8A58-D1874ECAE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94259"/>
            <a:ext cx="2104274" cy="1052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FB5B5E-8E85-404D-8A38-1509CDFA8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378968"/>
            <a:ext cx="5185417" cy="51854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7A48C1-BD21-48CF-90FD-45BA826FF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1378968"/>
            <a:ext cx="5185417" cy="518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5179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" charset="0"/>
            <a:ea typeface="ＭＳ Ｐゴシック" pitchFamily="-1" charset="-128"/>
            <a:cs typeface="ＭＳ Ｐゴシック" pitchFamily="-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" charset="0"/>
            <a:ea typeface="ＭＳ Ｐゴシック" pitchFamily="-1" charset="-128"/>
            <a:cs typeface="ＭＳ Ｐゴシック" pitchFamily="-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30364</TotalTime>
  <Words>1085</Words>
  <Application>Microsoft Office PowerPoint</Application>
  <PresentationFormat>Widescreen</PresentationFormat>
  <Paragraphs>207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ＭＳ Ｐゴシック</vt:lpstr>
      <vt:lpstr>Arial</vt:lpstr>
      <vt:lpstr>Wingdings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IOC/UNESCO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Decisions from beginning 2007</dc:title>
  <dc:creator>Albert Fischer</dc:creator>
  <cp:lastModifiedBy>Patricia Miloslavich</cp:lastModifiedBy>
  <cp:revision>1324</cp:revision>
  <dcterms:created xsi:type="dcterms:W3CDTF">2012-11-19T13:57:22Z</dcterms:created>
  <dcterms:modified xsi:type="dcterms:W3CDTF">2018-05-16T04:13:53Z</dcterms:modified>
</cp:coreProperties>
</file>