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9"/>
  </p:notesMasterIdLst>
  <p:handoutMasterIdLst>
    <p:handoutMasterId r:id="rId30"/>
  </p:handoutMasterIdLst>
  <p:sldIdLst>
    <p:sldId id="408" r:id="rId2"/>
    <p:sldId id="522" r:id="rId3"/>
    <p:sldId id="484" r:id="rId4"/>
    <p:sldId id="583" r:id="rId5"/>
    <p:sldId id="469" r:id="rId6"/>
    <p:sldId id="575" r:id="rId7"/>
    <p:sldId id="588" r:id="rId8"/>
    <p:sldId id="589" r:id="rId9"/>
    <p:sldId id="590" r:id="rId10"/>
    <p:sldId id="595" r:id="rId11"/>
    <p:sldId id="591" r:id="rId12"/>
    <p:sldId id="576" r:id="rId13"/>
    <p:sldId id="486" r:id="rId14"/>
    <p:sldId id="476" r:id="rId15"/>
    <p:sldId id="505" r:id="rId16"/>
    <p:sldId id="468" r:id="rId17"/>
    <p:sldId id="548" r:id="rId18"/>
    <p:sldId id="550" r:id="rId19"/>
    <p:sldId id="512" r:id="rId20"/>
    <p:sldId id="513" r:id="rId21"/>
    <p:sldId id="553" r:id="rId22"/>
    <p:sldId id="554" r:id="rId23"/>
    <p:sldId id="555" r:id="rId24"/>
    <p:sldId id="577" r:id="rId25"/>
    <p:sldId id="556" r:id="rId26"/>
    <p:sldId id="546" r:id="rId27"/>
    <p:sldId id="540" r:id="rId28"/>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8DFF6C"/>
    <a:srgbClr val="3AFF13"/>
    <a:srgbClr val="FFF288"/>
    <a:srgbClr val="91FF2D"/>
    <a:srgbClr val="C907C0"/>
    <a:srgbClr val="8E427E"/>
    <a:srgbClr val="0000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19"/>
    <p:restoredTop sz="53506" autoAdjust="0"/>
  </p:normalViewPr>
  <p:slideViewPr>
    <p:cSldViewPr snapToGrid="0" snapToObjects="1">
      <p:cViewPr>
        <p:scale>
          <a:sx n="90" d="100"/>
          <a:sy n="90" d="100"/>
        </p:scale>
        <p:origin x="2576" y="55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9048"/>
    </p:cViewPr>
  </p:sorterViewPr>
  <p:notesViewPr>
    <p:cSldViewPr snapToGrid="0" snapToObjects="1">
      <p:cViewPr>
        <p:scale>
          <a:sx n="75" d="100"/>
          <a:sy n="75" d="100"/>
        </p:scale>
        <p:origin x="-2640" y="-20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5B866-E22A-7F4A-97E4-A829D0939B61}" type="doc">
      <dgm:prSet loTypeId="urn:microsoft.com/office/officeart/2005/8/layout/hProcess9" loCatId="" qsTypeId="urn:microsoft.com/office/officeart/2005/8/quickstyle/simple4" qsCatId="simple" csTypeId="urn:microsoft.com/office/officeart/2005/8/colors/accent1_2" csCatId="accent1" phldr="1"/>
      <dgm:spPr/>
    </dgm:pt>
    <dgm:pt modelId="{07199593-5392-1346-99E8-EB82B0A30685}">
      <dgm:prSet phldrT="[Text]" custT="1"/>
      <dgm:spPr>
        <a:solidFill>
          <a:schemeClr val="accent5">
            <a:lumMod val="75000"/>
          </a:schemeClr>
        </a:solidFill>
      </dgm:spPr>
      <dgm:t>
        <a:bodyPr/>
        <a:lstStyle/>
        <a:p>
          <a:r>
            <a:rPr lang="en-US" sz="1400" b="1" dirty="0" smtClean="0">
              <a:solidFill>
                <a:schemeClr val="tx2"/>
              </a:solidFill>
              <a:effectLst>
                <a:reflection endPos="2000" dir="5400000" sy="-100000" algn="bl" rotWithShape="0"/>
              </a:effectLst>
            </a:rPr>
            <a:t>Early </a:t>
          </a:r>
        </a:p>
        <a:p>
          <a:r>
            <a:rPr lang="en-US" sz="1400" b="1" dirty="0" smtClean="0">
              <a:solidFill>
                <a:schemeClr val="tx2"/>
              </a:solidFill>
              <a:effectLst>
                <a:reflection endPos="2000" dir="5400000" sy="-100000" algn="bl" rotWithShape="0"/>
              </a:effectLst>
            </a:rPr>
            <a:t>1980’s</a:t>
          </a:r>
          <a:endParaRPr lang="en-US" sz="1400" b="1" dirty="0">
            <a:solidFill>
              <a:schemeClr val="tx2"/>
            </a:solidFill>
            <a:effectLst>
              <a:reflection endPos="2000" dir="5400000" sy="-100000" algn="bl" rotWithShape="0"/>
            </a:effectLst>
          </a:endParaRPr>
        </a:p>
      </dgm:t>
    </dgm:pt>
    <dgm:pt modelId="{43CE94A2-B3BC-6143-B297-3DDF6A3BE9F8}" type="parTrans" cxnId="{FACC52AE-A066-A249-B88C-F912AE6FC855}">
      <dgm:prSet/>
      <dgm:spPr/>
      <dgm:t>
        <a:bodyPr/>
        <a:lstStyle/>
        <a:p>
          <a:endParaRPr lang="en-US"/>
        </a:p>
      </dgm:t>
    </dgm:pt>
    <dgm:pt modelId="{8FE55C0A-2BD8-0649-8323-7C55FC01CAC6}" type="sibTrans" cxnId="{FACC52AE-A066-A249-B88C-F912AE6FC855}">
      <dgm:prSet/>
      <dgm:spPr/>
      <dgm:t>
        <a:bodyPr/>
        <a:lstStyle/>
        <a:p>
          <a:endParaRPr lang="en-US"/>
        </a:p>
      </dgm:t>
    </dgm:pt>
    <dgm:pt modelId="{EA4C15A6-870F-3C42-B468-54963F0B5FD3}">
      <dgm:prSet phldrT="[Text]" custT="1"/>
      <dgm:spPr>
        <a:solidFill>
          <a:schemeClr val="accent5">
            <a:lumMod val="75000"/>
          </a:schemeClr>
        </a:solidFill>
      </dgm:spPr>
      <dgm:t>
        <a:bodyPr/>
        <a:lstStyle/>
        <a:p>
          <a:r>
            <a:rPr lang="en-US" sz="1400" b="1" dirty="0" smtClean="0">
              <a:solidFill>
                <a:schemeClr val="tx2"/>
              </a:solidFill>
              <a:effectLst>
                <a:reflection endPos="2000" dir="5400000" sy="-100000" algn="bl" rotWithShape="0"/>
              </a:effectLst>
            </a:rPr>
            <a:t>1989 ODIN</a:t>
          </a:r>
        </a:p>
        <a:p>
          <a:r>
            <a:rPr lang="en-US" sz="1400" b="1" dirty="0" smtClean="0">
              <a:solidFill>
                <a:schemeClr val="tx2"/>
              </a:solidFill>
              <a:effectLst>
                <a:reflection endPos="2000" dir="5400000" sy="-100000" algn="bl" rotWithShape="0"/>
              </a:effectLst>
            </a:rPr>
            <a:t>AFRICA</a:t>
          </a:r>
          <a:endParaRPr lang="en-US" sz="1400" b="1" dirty="0">
            <a:solidFill>
              <a:schemeClr val="tx2"/>
            </a:solidFill>
            <a:effectLst>
              <a:reflection endPos="2000" dir="5400000" sy="-100000" algn="bl" rotWithShape="0"/>
            </a:effectLst>
          </a:endParaRPr>
        </a:p>
      </dgm:t>
    </dgm:pt>
    <dgm:pt modelId="{A01190F7-11CF-1B40-8557-8C8AADBBE3B3}" type="parTrans" cxnId="{5B71D2F6-7E98-D84B-A830-B5BB739B9DBA}">
      <dgm:prSet/>
      <dgm:spPr/>
      <dgm:t>
        <a:bodyPr/>
        <a:lstStyle/>
        <a:p>
          <a:endParaRPr lang="en-US"/>
        </a:p>
      </dgm:t>
    </dgm:pt>
    <dgm:pt modelId="{E0A6F3CA-45A9-3041-96C1-F4687269E5F3}" type="sibTrans" cxnId="{5B71D2F6-7E98-D84B-A830-B5BB739B9DBA}">
      <dgm:prSet/>
      <dgm:spPr/>
      <dgm:t>
        <a:bodyPr/>
        <a:lstStyle/>
        <a:p>
          <a:endParaRPr lang="en-US"/>
        </a:p>
      </dgm:t>
    </dgm:pt>
    <dgm:pt modelId="{370BD455-C93F-614C-A871-68A3EBB7A197}">
      <dgm:prSet phldrT="[Text]" custT="1"/>
      <dgm:spPr>
        <a:solidFill>
          <a:schemeClr val="accent5">
            <a:lumMod val="75000"/>
          </a:schemeClr>
        </a:solidFill>
      </dgm:spPr>
      <dgm:t>
        <a:bodyPr/>
        <a:lstStyle/>
        <a:p>
          <a:r>
            <a:rPr lang="en-US" sz="1600" b="1" dirty="0" smtClean="0">
              <a:solidFill>
                <a:schemeClr val="tx2"/>
              </a:solidFill>
              <a:effectLst>
                <a:reflection endPos="2000" dir="5400000" sy="-100000" algn="bl" rotWithShape="0"/>
              </a:effectLst>
            </a:rPr>
            <a:t>1991 </a:t>
          </a:r>
        </a:p>
        <a:p>
          <a:r>
            <a:rPr lang="en-US" sz="1600" b="1" dirty="0" smtClean="0">
              <a:solidFill>
                <a:schemeClr val="tx2"/>
              </a:solidFill>
              <a:effectLst>
                <a:reflection endPos="2000" dir="5400000" sy="-100000" algn="bl" rotWithShape="0"/>
              </a:effectLst>
            </a:rPr>
            <a:t>Ocean PC</a:t>
          </a:r>
          <a:endParaRPr lang="en-US" sz="1600" b="1" dirty="0">
            <a:solidFill>
              <a:schemeClr val="tx2"/>
            </a:solidFill>
            <a:effectLst>
              <a:reflection endPos="2000" dir="5400000" sy="-100000" algn="bl" rotWithShape="0"/>
            </a:effectLst>
          </a:endParaRPr>
        </a:p>
      </dgm:t>
    </dgm:pt>
    <dgm:pt modelId="{D51B4C5A-DB6B-164A-8469-3DB350686D35}" type="parTrans" cxnId="{D76461A5-E7D4-CA47-A9C0-F8989CBA8AD0}">
      <dgm:prSet/>
      <dgm:spPr/>
      <dgm:t>
        <a:bodyPr/>
        <a:lstStyle/>
        <a:p>
          <a:endParaRPr lang="en-US"/>
        </a:p>
      </dgm:t>
    </dgm:pt>
    <dgm:pt modelId="{D9B04E9E-6FBE-6D4D-A95D-827C8FF43156}" type="sibTrans" cxnId="{D76461A5-E7D4-CA47-A9C0-F8989CBA8AD0}">
      <dgm:prSet/>
      <dgm:spPr/>
      <dgm:t>
        <a:bodyPr/>
        <a:lstStyle/>
        <a:p>
          <a:endParaRPr lang="en-US"/>
        </a:p>
      </dgm:t>
    </dgm:pt>
    <dgm:pt modelId="{C5A00358-10CE-454D-B45B-7E58374BD8B4}">
      <dgm:prSet phldrT="[Text]" custT="1"/>
      <dgm:spPr>
        <a:solidFill>
          <a:schemeClr val="accent5">
            <a:lumMod val="75000"/>
          </a:schemeClr>
        </a:solidFill>
      </dgm:spPr>
      <dgm:t>
        <a:bodyPr/>
        <a:lstStyle/>
        <a:p>
          <a:r>
            <a:rPr lang="en-US" sz="1400" b="1" dirty="0" smtClean="0">
              <a:solidFill>
                <a:schemeClr val="tx2"/>
              </a:solidFill>
              <a:effectLst>
                <a:reflection endPos="2000" dir="5400000" sy="-100000" algn="bl" rotWithShape="0"/>
              </a:effectLst>
            </a:rPr>
            <a:t>1987 </a:t>
          </a:r>
        </a:p>
        <a:p>
          <a:r>
            <a:rPr lang="en-US" sz="1400" b="1" dirty="0" smtClean="0">
              <a:solidFill>
                <a:schemeClr val="tx2"/>
              </a:solidFill>
              <a:effectLst>
                <a:reflection endPos="2000" dir="5400000" sy="-100000" algn="bl" rotWithShape="0"/>
              </a:effectLst>
            </a:rPr>
            <a:t>IODE Resource Kit</a:t>
          </a:r>
          <a:endParaRPr lang="en-US" sz="1400" b="1" dirty="0">
            <a:solidFill>
              <a:schemeClr val="tx2"/>
            </a:solidFill>
            <a:effectLst>
              <a:reflection endPos="2000" dir="5400000" sy="-100000" algn="bl" rotWithShape="0"/>
            </a:effectLst>
          </a:endParaRPr>
        </a:p>
      </dgm:t>
    </dgm:pt>
    <dgm:pt modelId="{388BD0E8-237D-C847-9112-62258AEDD99D}" type="parTrans" cxnId="{F28BB9EB-49C2-0246-A53E-EE5C08DF322A}">
      <dgm:prSet/>
      <dgm:spPr/>
      <dgm:t>
        <a:bodyPr/>
        <a:lstStyle/>
        <a:p>
          <a:endParaRPr lang="en-US"/>
        </a:p>
      </dgm:t>
    </dgm:pt>
    <dgm:pt modelId="{30260F5D-1D6F-8F4F-AFB0-828523B8E94E}" type="sibTrans" cxnId="{F28BB9EB-49C2-0246-A53E-EE5C08DF322A}">
      <dgm:prSet/>
      <dgm:spPr/>
      <dgm:t>
        <a:bodyPr/>
        <a:lstStyle/>
        <a:p>
          <a:endParaRPr lang="en-US"/>
        </a:p>
      </dgm:t>
    </dgm:pt>
    <dgm:pt modelId="{197AEC01-6F02-C648-BAB4-287FC4971B8E}">
      <dgm:prSet phldrT="[Text]" custT="1"/>
      <dgm:spPr>
        <a:solidFill>
          <a:schemeClr val="accent5">
            <a:lumMod val="75000"/>
          </a:schemeClr>
        </a:solidFill>
      </dgm:spPr>
      <dgm:t>
        <a:bodyPr/>
        <a:lstStyle/>
        <a:p>
          <a:r>
            <a:rPr lang="en-US" sz="1400" b="1" dirty="0" smtClean="0">
              <a:solidFill>
                <a:schemeClr val="tx2"/>
              </a:solidFill>
              <a:effectLst>
                <a:reflection endPos="2000" dir="5400000" sy="-100000" algn="bl" rotWithShape="0"/>
              </a:effectLst>
            </a:rPr>
            <a:t>2001 Ocean</a:t>
          </a:r>
        </a:p>
        <a:p>
          <a:r>
            <a:rPr lang="en-US" sz="1400" b="1" dirty="0" smtClean="0">
              <a:solidFill>
                <a:schemeClr val="tx2"/>
              </a:solidFill>
              <a:effectLst>
                <a:reflection endPos="2000" dir="5400000" sy="-100000" algn="bl" rotWithShape="0"/>
              </a:effectLst>
            </a:rPr>
            <a:t>Teacher</a:t>
          </a:r>
          <a:endParaRPr lang="en-US" sz="1400" b="1" dirty="0">
            <a:solidFill>
              <a:schemeClr val="tx2"/>
            </a:solidFill>
            <a:effectLst>
              <a:reflection endPos="2000" dir="5400000" sy="-100000" algn="bl" rotWithShape="0"/>
            </a:effectLst>
          </a:endParaRPr>
        </a:p>
      </dgm:t>
    </dgm:pt>
    <dgm:pt modelId="{BAD88852-D5AE-1A46-AD8F-6870B17359CA}" type="parTrans" cxnId="{26FE78D3-7EDE-F845-9C98-376B042F15B2}">
      <dgm:prSet/>
      <dgm:spPr/>
      <dgm:t>
        <a:bodyPr/>
        <a:lstStyle/>
        <a:p>
          <a:endParaRPr lang="en-US"/>
        </a:p>
      </dgm:t>
    </dgm:pt>
    <dgm:pt modelId="{41F1295F-C15A-9D4E-B2FE-35F2C2C5AA05}" type="sibTrans" cxnId="{26FE78D3-7EDE-F845-9C98-376B042F15B2}">
      <dgm:prSet/>
      <dgm:spPr/>
      <dgm:t>
        <a:bodyPr/>
        <a:lstStyle/>
        <a:p>
          <a:endParaRPr lang="en-US"/>
        </a:p>
      </dgm:t>
    </dgm:pt>
    <dgm:pt modelId="{EFA9995A-EE4E-FF42-A236-87AEF4366CE3}">
      <dgm:prSet phldrT="[Text]" custT="1"/>
      <dgm:spPr>
        <a:solidFill>
          <a:schemeClr val="accent5">
            <a:lumMod val="75000"/>
          </a:schemeClr>
        </a:solidFill>
      </dgm:spPr>
      <dgm:t>
        <a:bodyPr/>
        <a:lstStyle/>
        <a:p>
          <a:r>
            <a:rPr lang="en-US" sz="1400" b="1" dirty="0" smtClean="0">
              <a:solidFill>
                <a:schemeClr val="tx2"/>
              </a:solidFill>
              <a:effectLst>
                <a:reflection endPos="2000" dir="5400000" sy="-100000" algn="bl" rotWithShape="0"/>
              </a:effectLst>
            </a:rPr>
            <a:t>2009 Ocean</a:t>
          </a:r>
        </a:p>
        <a:p>
          <a:r>
            <a:rPr lang="en-US" sz="1400" b="1" dirty="0" smtClean="0">
              <a:solidFill>
                <a:schemeClr val="tx2"/>
              </a:solidFill>
              <a:effectLst>
                <a:reflection endPos="2000" dir="5400000" sy="-100000" algn="bl" rotWithShape="0"/>
              </a:effectLst>
            </a:rPr>
            <a:t>Teacher Academy</a:t>
          </a:r>
          <a:endParaRPr lang="en-US" sz="1400" b="1" dirty="0">
            <a:solidFill>
              <a:schemeClr val="tx2"/>
            </a:solidFill>
            <a:effectLst>
              <a:reflection endPos="2000" dir="5400000" sy="-100000" algn="bl" rotWithShape="0"/>
            </a:effectLst>
          </a:endParaRPr>
        </a:p>
      </dgm:t>
    </dgm:pt>
    <dgm:pt modelId="{7327D05C-7817-834E-94D6-D38862C8C705}" type="parTrans" cxnId="{173FB425-DA00-4642-808D-C49895219A8D}">
      <dgm:prSet/>
      <dgm:spPr/>
      <dgm:t>
        <a:bodyPr/>
        <a:lstStyle/>
        <a:p>
          <a:endParaRPr lang="en-US"/>
        </a:p>
      </dgm:t>
    </dgm:pt>
    <dgm:pt modelId="{1F4E2B59-D558-2E43-81B5-93BB50C2696F}" type="sibTrans" cxnId="{173FB425-DA00-4642-808D-C49895219A8D}">
      <dgm:prSet/>
      <dgm:spPr/>
      <dgm:t>
        <a:bodyPr/>
        <a:lstStyle/>
        <a:p>
          <a:endParaRPr lang="en-US"/>
        </a:p>
      </dgm:t>
    </dgm:pt>
    <dgm:pt modelId="{32AB22F2-E65D-844B-9013-8D4E19ACC59D}">
      <dgm:prSet phldrT="[Text]" custT="1"/>
      <dgm:spPr>
        <a:solidFill>
          <a:schemeClr val="accent5">
            <a:lumMod val="75000"/>
          </a:schemeClr>
        </a:solidFill>
      </dgm:spPr>
      <dgm:t>
        <a:bodyPr/>
        <a:lstStyle/>
        <a:p>
          <a:r>
            <a:rPr lang="en-US" sz="1400" b="1" dirty="0" smtClean="0">
              <a:solidFill>
                <a:schemeClr val="tx2"/>
              </a:solidFill>
              <a:effectLst>
                <a:reflection endPos="2000" dir="5400000" sy="-100000" algn="bl" rotWithShape="0"/>
              </a:effectLst>
            </a:rPr>
            <a:t>2014 Ocean</a:t>
          </a:r>
        </a:p>
        <a:p>
          <a:r>
            <a:rPr lang="en-US" sz="1400" b="1" dirty="0" smtClean="0">
              <a:solidFill>
                <a:schemeClr val="tx2"/>
              </a:solidFill>
              <a:effectLst>
                <a:reflection endPos="2000" dir="5400000" sy="-100000" algn="bl" rotWithShape="0"/>
              </a:effectLst>
            </a:rPr>
            <a:t>Teacher Global Academy</a:t>
          </a:r>
          <a:endParaRPr lang="en-US" sz="1400" b="1" dirty="0">
            <a:effectLst>
              <a:reflection endPos="2000" dir="5400000" sy="-100000" algn="bl" rotWithShape="0"/>
            </a:effectLst>
          </a:endParaRPr>
        </a:p>
      </dgm:t>
    </dgm:pt>
    <dgm:pt modelId="{249C18B9-E3D9-C44A-B3BC-B420E16F70CE}" type="parTrans" cxnId="{CAEE8956-BB5E-6E4A-B853-CCDFE14932DD}">
      <dgm:prSet/>
      <dgm:spPr/>
      <dgm:t>
        <a:bodyPr/>
        <a:lstStyle/>
        <a:p>
          <a:endParaRPr lang="en-US"/>
        </a:p>
      </dgm:t>
    </dgm:pt>
    <dgm:pt modelId="{8B3CF287-2F47-DC4B-A089-9AB2C91EA6D3}" type="sibTrans" cxnId="{CAEE8956-BB5E-6E4A-B853-CCDFE14932DD}">
      <dgm:prSet/>
      <dgm:spPr/>
      <dgm:t>
        <a:bodyPr/>
        <a:lstStyle/>
        <a:p>
          <a:endParaRPr lang="en-US"/>
        </a:p>
      </dgm:t>
    </dgm:pt>
    <dgm:pt modelId="{F5F6A559-DC40-DA40-AA43-0E4737989D6D}" type="pres">
      <dgm:prSet presAssocID="{0905B866-E22A-7F4A-97E4-A829D0939B61}" presName="CompostProcess" presStyleCnt="0">
        <dgm:presLayoutVars>
          <dgm:dir/>
          <dgm:resizeHandles val="exact"/>
        </dgm:presLayoutVars>
      </dgm:prSet>
      <dgm:spPr/>
    </dgm:pt>
    <dgm:pt modelId="{0E0DDA38-08DC-4A48-9984-22B5F6165236}" type="pres">
      <dgm:prSet presAssocID="{0905B866-E22A-7F4A-97E4-A829D0939B61}" presName="arrow" presStyleLbl="bgShp" presStyleIdx="0" presStyleCnt="1"/>
      <dgm:spPr>
        <a:solidFill>
          <a:schemeClr val="accent1">
            <a:tint val="40000"/>
            <a:hueOff val="0"/>
            <a:satOff val="0"/>
            <a:lumOff val="0"/>
            <a:alpha val="86000"/>
          </a:schemeClr>
        </a:solidFill>
        <a:ln w="12700">
          <a:solidFill>
            <a:schemeClr val="accent1">
              <a:hueOff val="0"/>
              <a:satOff val="0"/>
              <a:lumOff val="0"/>
            </a:schemeClr>
          </a:solidFill>
        </a:ln>
      </dgm:spPr>
    </dgm:pt>
    <dgm:pt modelId="{53385E12-2C1A-5D4C-B07F-1336EC3B0E1D}" type="pres">
      <dgm:prSet presAssocID="{0905B866-E22A-7F4A-97E4-A829D0939B61}" presName="linearProcess" presStyleCnt="0"/>
      <dgm:spPr/>
    </dgm:pt>
    <dgm:pt modelId="{6FB7B48B-29F8-324F-9176-062FB3915E5E}" type="pres">
      <dgm:prSet presAssocID="{07199593-5392-1346-99E8-EB82B0A30685}" presName="textNode" presStyleLbl="node1" presStyleIdx="0" presStyleCnt="7">
        <dgm:presLayoutVars>
          <dgm:bulletEnabled val="1"/>
        </dgm:presLayoutVars>
      </dgm:prSet>
      <dgm:spPr/>
      <dgm:t>
        <a:bodyPr/>
        <a:lstStyle/>
        <a:p>
          <a:endParaRPr lang="en-US"/>
        </a:p>
      </dgm:t>
    </dgm:pt>
    <dgm:pt modelId="{9CCBC402-4777-284C-B454-F05537CC1E69}" type="pres">
      <dgm:prSet presAssocID="{8FE55C0A-2BD8-0649-8323-7C55FC01CAC6}" presName="sibTrans" presStyleCnt="0"/>
      <dgm:spPr/>
    </dgm:pt>
    <dgm:pt modelId="{BB85CBED-3122-4A4E-920B-B6E01594417A}" type="pres">
      <dgm:prSet presAssocID="{EA4C15A6-870F-3C42-B468-54963F0B5FD3}" presName="textNode" presStyleLbl="node1" presStyleIdx="1" presStyleCnt="7">
        <dgm:presLayoutVars>
          <dgm:bulletEnabled val="1"/>
        </dgm:presLayoutVars>
      </dgm:prSet>
      <dgm:spPr/>
      <dgm:t>
        <a:bodyPr/>
        <a:lstStyle/>
        <a:p>
          <a:endParaRPr lang="en-US"/>
        </a:p>
      </dgm:t>
    </dgm:pt>
    <dgm:pt modelId="{C34AA0D7-C321-9643-BBF4-6D757B20084D}" type="pres">
      <dgm:prSet presAssocID="{E0A6F3CA-45A9-3041-96C1-F4687269E5F3}" presName="sibTrans" presStyleCnt="0"/>
      <dgm:spPr/>
    </dgm:pt>
    <dgm:pt modelId="{424A113E-7FF7-AD40-87A4-1A8DDB6FA599}" type="pres">
      <dgm:prSet presAssocID="{370BD455-C93F-614C-A871-68A3EBB7A197}" presName="textNode" presStyleLbl="node1" presStyleIdx="2" presStyleCnt="7">
        <dgm:presLayoutVars>
          <dgm:bulletEnabled val="1"/>
        </dgm:presLayoutVars>
      </dgm:prSet>
      <dgm:spPr/>
      <dgm:t>
        <a:bodyPr/>
        <a:lstStyle/>
        <a:p>
          <a:endParaRPr lang="en-US"/>
        </a:p>
      </dgm:t>
    </dgm:pt>
    <dgm:pt modelId="{399E736C-332C-BF47-BAF3-009F4840B37A}" type="pres">
      <dgm:prSet presAssocID="{D9B04E9E-6FBE-6D4D-A95D-827C8FF43156}" presName="sibTrans" presStyleCnt="0"/>
      <dgm:spPr/>
    </dgm:pt>
    <dgm:pt modelId="{D056D3CA-15C5-594E-8C95-ED722AD657D8}" type="pres">
      <dgm:prSet presAssocID="{C5A00358-10CE-454D-B45B-7E58374BD8B4}" presName="textNode" presStyleLbl="node1" presStyleIdx="3" presStyleCnt="7">
        <dgm:presLayoutVars>
          <dgm:bulletEnabled val="1"/>
        </dgm:presLayoutVars>
      </dgm:prSet>
      <dgm:spPr/>
      <dgm:t>
        <a:bodyPr/>
        <a:lstStyle/>
        <a:p>
          <a:endParaRPr lang="en-US"/>
        </a:p>
      </dgm:t>
    </dgm:pt>
    <dgm:pt modelId="{EC814291-5938-AA4F-B31B-58956D76402B}" type="pres">
      <dgm:prSet presAssocID="{30260F5D-1D6F-8F4F-AFB0-828523B8E94E}" presName="sibTrans" presStyleCnt="0"/>
      <dgm:spPr/>
    </dgm:pt>
    <dgm:pt modelId="{867BE3B4-2A1F-E849-ABD3-86161D17564B}" type="pres">
      <dgm:prSet presAssocID="{197AEC01-6F02-C648-BAB4-287FC4971B8E}" presName="textNode" presStyleLbl="node1" presStyleIdx="4" presStyleCnt="7">
        <dgm:presLayoutVars>
          <dgm:bulletEnabled val="1"/>
        </dgm:presLayoutVars>
      </dgm:prSet>
      <dgm:spPr/>
      <dgm:t>
        <a:bodyPr/>
        <a:lstStyle/>
        <a:p>
          <a:endParaRPr lang="en-US"/>
        </a:p>
      </dgm:t>
    </dgm:pt>
    <dgm:pt modelId="{102282E3-5C08-5341-8FCD-2B40BB4C0ED1}" type="pres">
      <dgm:prSet presAssocID="{41F1295F-C15A-9D4E-B2FE-35F2C2C5AA05}" presName="sibTrans" presStyleCnt="0"/>
      <dgm:spPr/>
    </dgm:pt>
    <dgm:pt modelId="{0DC90442-8780-084D-9626-29605A2E0CDA}" type="pres">
      <dgm:prSet presAssocID="{EFA9995A-EE4E-FF42-A236-87AEF4366CE3}" presName="textNode" presStyleLbl="node1" presStyleIdx="5" presStyleCnt="7">
        <dgm:presLayoutVars>
          <dgm:bulletEnabled val="1"/>
        </dgm:presLayoutVars>
      </dgm:prSet>
      <dgm:spPr/>
      <dgm:t>
        <a:bodyPr/>
        <a:lstStyle/>
        <a:p>
          <a:endParaRPr lang="en-US"/>
        </a:p>
      </dgm:t>
    </dgm:pt>
    <dgm:pt modelId="{AF437B0B-4AAE-DA4E-8AA1-356B33D4876C}" type="pres">
      <dgm:prSet presAssocID="{1F4E2B59-D558-2E43-81B5-93BB50C2696F}" presName="sibTrans" presStyleCnt="0"/>
      <dgm:spPr/>
    </dgm:pt>
    <dgm:pt modelId="{FDFA4066-409D-D848-A88F-1F08B4414CED}" type="pres">
      <dgm:prSet presAssocID="{32AB22F2-E65D-844B-9013-8D4E19ACC59D}" presName="textNode" presStyleLbl="node1" presStyleIdx="6" presStyleCnt="7">
        <dgm:presLayoutVars>
          <dgm:bulletEnabled val="1"/>
        </dgm:presLayoutVars>
      </dgm:prSet>
      <dgm:spPr/>
      <dgm:t>
        <a:bodyPr/>
        <a:lstStyle/>
        <a:p>
          <a:endParaRPr lang="en-US"/>
        </a:p>
      </dgm:t>
    </dgm:pt>
  </dgm:ptLst>
  <dgm:cxnLst>
    <dgm:cxn modelId="{173FB425-DA00-4642-808D-C49895219A8D}" srcId="{0905B866-E22A-7F4A-97E4-A829D0939B61}" destId="{EFA9995A-EE4E-FF42-A236-87AEF4366CE3}" srcOrd="5" destOrd="0" parTransId="{7327D05C-7817-834E-94D6-D38862C8C705}" sibTransId="{1F4E2B59-D558-2E43-81B5-93BB50C2696F}"/>
    <dgm:cxn modelId="{72873994-6C86-0D47-8185-CA21098E7271}" type="presOf" srcId="{32AB22F2-E65D-844B-9013-8D4E19ACC59D}" destId="{FDFA4066-409D-D848-A88F-1F08B4414CED}" srcOrd="0" destOrd="0" presId="urn:microsoft.com/office/officeart/2005/8/layout/hProcess9"/>
    <dgm:cxn modelId="{CAEE8956-BB5E-6E4A-B853-CCDFE14932DD}" srcId="{0905B866-E22A-7F4A-97E4-A829D0939B61}" destId="{32AB22F2-E65D-844B-9013-8D4E19ACC59D}" srcOrd="6" destOrd="0" parTransId="{249C18B9-E3D9-C44A-B3BC-B420E16F70CE}" sibTransId="{8B3CF287-2F47-DC4B-A089-9AB2C91EA6D3}"/>
    <dgm:cxn modelId="{6B68BE62-C665-994B-921E-AE2241C28678}" type="presOf" srcId="{07199593-5392-1346-99E8-EB82B0A30685}" destId="{6FB7B48B-29F8-324F-9176-062FB3915E5E}" srcOrd="0" destOrd="0" presId="urn:microsoft.com/office/officeart/2005/8/layout/hProcess9"/>
    <dgm:cxn modelId="{B2D86707-9F06-5E41-B968-6DAAD4CEC8CA}" type="presOf" srcId="{197AEC01-6F02-C648-BAB4-287FC4971B8E}" destId="{867BE3B4-2A1F-E849-ABD3-86161D17564B}" srcOrd="0" destOrd="0" presId="urn:microsoft.com/office/officeart/2005/8/layout/hProcess9"/>
    <dgm:cxn modelId="{17239D73-5721-064A-95F2-81B7F7063C6F}" type="presOf" srcId="{370BD455-C93F-614C-A871-68A3EBB7A197}" destId="{424A113E-7FF7-AD40-87A4-1A8DDB6FA599}" srcOrd="0" destOrd="0" presId="urn:microsoft.com/office/officeart/2005/8/layout/hProcess9"/>
    <dgm:cxn modelId="{1C34B761-6E6F-4147-8938-1B159A8456AF}" type="presOf" srcId="{EA4C15A6-870F-3C42-B468-54963F0B5FD3}" destId="{BB85CBED-3122-4A4E-920B-B6E01594417A}" srcOrd="0" destOrd="0" presId="urn:microsoft.com/office/officeart/2005/8/layout/hProcess9"/>
    <dgm:cxn modelId="{5B71D2F6-7E98-D84B-A830-B5BB739B9DBA}" srcId="{0905B866-E22A-7F4A-97E4-A829D0939B61}" destId="{EA4C15A6-870F-3C42-B468-54963F0B5FD3}" srcOrd="1" destOrd="0" parTransId="{A01190F7-11CF-1B40-8557-8C8AADBBE3B3}" sibTransId="{E0A6F3CA-45A9-3041-96C1-F4687269E5F3}"/>
    <dgm:cxn modelId="{BA40922B-EBB6-5641-B849-F738DC8FB049}" type="presOf" srcId="{0905B866-E22A-7F4A-97E4-A829D0939B61}" destId="{F5F6A559-DC40-DA40-AA43-0E4737989D6D}" srcOrd="0" destOrd="0" presId="urn:microsoft.com/office/officeart/2005/8/layout/hProcess9"/>
    <dgm:cxn modelId="{199EC5A1-55F9-474A-9BC8-4BB312143EC1}" type="presOf" srcId="{EFA9995A-EE4E-FF42-A236-87AEF4366CE3}" destId="{0DC90442-8780-084D-9626-29605A2E0CDA}" srcOrd="0" destOrd="0" presId="urn:microsoft.com/office/officeart/2005/8/layout/hProcess9"/>
    <dgm:cxn modelId="{D76461A5-E7D4-CA47-A9C0-F8989CBA8AD0}" srcId="{0905B866-E22A-7F4A-97E4-A829D0939B61}" destId="{370BD455-C93F-614C-A871-68A3EBB7A197}" srcOrd="2" destOrd="0" parTransId="{D51B4C5A-DB6B-164A-8469-3DB350686D35}" sibTransId="{D9B04E9E-6FBE-6D4D-A95D-827C8FF43156}"/>
    <dgm:cxn modelId="{FACC52AE-A066-A249-B88C-F912AE6FC855}" srcId="{0905B866-E22A-7F4A-97E4-A829D0939B61}" destId="{07199593-5392-1346-99E8-EB82B0A30685}" srcOrd="0" destOrd="0" parTransId="{43CE94A2-B3BC-6143-B297-3DDF6A3BE9F8}" sibTransId="{8FE55C0A-2BD8-0649-8323-7C55FC01CAC6}"/>
    <dgm:cxn modelId="{F28BB9EB-49C2-0246-A53E-EE5C08DF322A}" srcId="{0905B866-E22A-7F4A-97E4-A829D0939B61}" destId="{C5A00358-10CE-454D-B45B-7E58374BD8B4}" srcOrd="3" destOrd="0" parTransId="{388BD0E8-237D-C847-9112-62258AEDD99D}" sibTransId="{30260F5D-1D6F-8F4F-AFB0-828523B8E94E}"/>
    <dgm:cxn modelId="{26FE78D3-7EDE-F845-9C98-376B042F15B2}" srcId="{0905B866-E22A-7F4A-97E4-A829D0939B61}" destId="{197AEC01-6F02-C648-BAB4-287FC4971B8E}" srcOrd="4" destOrd="0" parTransId="{BAD88852-D5AE-1A46-AD8F-6870B17359CA}" sibTransId="{41F1295F-C15A-9D4E-B2FE-35F2C2C5AA05}"/>
    <dgm:cxn modelId="{2BFFE323-7BCA-B345-9726-CFE3DEFF6033}" type="presOf" srcId="{C5A00358-10CE-454D-B45B-7E58374BD8B4}" destId="{D056D3CA-15C5-594E-8C95-ED722AD657D8}" srcOrd="0" destOrd="0" presId="urn:microsoft.com/office/officeart/2005/8/layout/hProcess9"/>
    <dgm:cxn modelId="{E3805515-8514-074D-9237-462274133B60}" type="presParOf" srcId="{F5F6A559-DC40-DA40-AA43-0E4737989D6D}" destId="{0E0DDA38-08DC-4A48-9984-22B5F6165236}" srcOrd="0" destOrd="0" presId="urn:microsoft.com/office/officeart/2005/8/layout/hProcess9"/>
    <dgm:cxn modelId="{332EF5A6-3E00-A944-8514-F894C7C20AC7}" type="presParOf" srcId="{F5F6A559-DC40-DA40-AA43-0E4737989D6D}" destId="{53385E12-2C1A-5D4C-B07F-1336EC3B0E1D}" srcOrd="1" destOrd="0" presId="urn:microsoft.com/office/officeart/2005/8/layout/hProcess9"/>
    <dgm:cxn modelId="{0CA38E30-DBA3-1243-B70D-0BA91B9D5D3B}" type="presParOf" srcId="{53385E12-2C1A-5D4C-B07F-1336EC3B0E1D}" destId="{6FB7B48B-29F8-324F-9176-062FB3915E5E}" srcOrd="0" destOrd="0" presId="urn:microsoft.com/office/officeart/2005/8/layout/hProcess9"/>
    <dgm:cxn modelId="{FFC5640E-DBA3-2846-9BA8-5A3B8345ED5B}" type="presParOf" srcId="{53385E12-2C1A-5D4C-B07F-1336EC3B0E1D}" destId="{9CCBC402-4777-284C-B454-F05537CC1E69}" srcOrd="1" destOrd="0" presId="urn:microsoft.com/office/officeart/2005/8/layout/hProcess9"/>
    <dgm:cxn modelId="{9E89220C-2C81-A045-997A-019DCC9EC3E6}" type="presParOf" srcId="{53385E12-2C1A-5D4C-B07F-1336EC3B0E1D}" destId="{BB85CBED-3122-4A4E-920B-B6E01594417A}" srcOrd="2" destOrd="0" presId="urn:microsoft.com/office/officeart/2005/8/layout/hProcess9"/>
    <dgm:cxn modelId="{AD48F8BC-6975-5548-A176-7BBA28616971}" type="presParOf" srcId="{53385E12-2C1A-5D4C-B07F-1336EC3B0E1D}" destId="{C34AA0D7-C321-9643-BBF4-6D757B20084D}" srcOrd="3" destOrd="0" presId="urn:microsoft.com/office/officeart/2005/8/layout/hProcess9"/>
    <dgm:cxn modelId="{ACC2B5D3-DA1F-B845-BE34-A3BD3EB5D8EA}" type="presParOf" srcId="{53385E12-2C1A-5D4C-B07F-1336EC3B0E1D}" destId="{424A113E-7FF7-AD40-87A4-1A8DDB6FA599}" srcOrd="4" destOrd="0" presId="urn:microsoft.com/office/officeart/2005/8/layout/hProcess9"/>
    <dgm:cxn modelId="{0FB6AF71-3B04-8A41-B35C-2CCC037C5335}" type="presParOf" srcId="{53385E12-2C1A-5D4C-B07F-1336EC3B0E1D}" destId="{399E736C-332C-BF47-BAF3-009F4840B37A}" srcOrd="5" destOrd="0" presId="urn:microsoft.com/office/officeart/2005/8/layout/hProcess9"/>
    <dgm:cxn modelId="{9C603BB8-D26E-834B-8503-DE3A1DA13467}" type="presParOf" srcId="{53385E12-2C1A-5D4C-B07F-1336EC3B0E1D}" destId="{D056D3CA-15C5-594E-8C95-ED722AD657D8}" srcOrd="6" destOrd="0" presId="urn:microsoft.com/office/officeart/2005/8/layout/hProcess9"/>
    <dgm:cxn modelId="{EE67D30C-850C-7340-985E-945EE8D89D19}" type="presParOf" srcId="{53385E12-2C1A-5D4C-B07F-1336EC3B0E1D}" destId="{EC814291-5938-AA4F-B31B-58956D76402B}" srcOrd="7" destOrd="0" presId="urn:microsoft.com/office/officeart/2005/8/layout/hProcess9"/>
    <dgm:cxn modelId="{DD853D5D-612F-D048-956E-BEB0C8066847}" type="presParOf" srcId="{53385E12-2C1A-5D4C-B07F-1336EC3B0E1D}" destId="{867BE3B4-2A1F-E849-ABD3-86161D17564B}" srcOrd="8" destOrd="0" presId="urn:microsoft.com/office/officeart/2005/8/layout/hProcess9"/>
    <dgm:cxn modelId="{C62BE69D-3243-7049-822E-725E10EF7C3F}" type="presParOf" srcId="{53385E12-2C1A-5D4C-B07F-1336EC3B0E1D}" destId="{102282E3-5C08-5341-8FCD-2B40BB4C0ED1}" srcOrd="9" destOrd="0" presId="urn:microsoft.com/office/officeart/2005/8/layout/hProcess9"/>
    <dgm:cxn modelId="{B962E6A1-75D6-074E-9B16-0D0956B86E8D}" type="presParOf" srcId="{53385E12-2C1A-5D4C-B07F-1336EC3B0E1D}" destId="{0DC90442-8780-084D-9626-29605A2E0CDA}" srcOrd="10" destOrd="0" presId="urn:microsoft.com/office/officeart/2005/8/layout/hProcess9"/>
    <dgm:cxn modelId="{E3C2EC23-EC5E-6047-93A3-ABB62AAD7843}" type="presParOf" srcId="{53385E12-2C1A-5D4C-B07F-1336EC3B0E1D}" destId="{AF437B0B-4AAE-DA4E-8AA1-356B33D4876C}" srcOrd="11" destOrd="0" presId="urn:microsoft.com/office/officeart/2005/8/layout/hProcess9"/>
    <dgm:cxn modelId="{8E600D5A-4F3D-BA45-9ECF-CCB7D7C7D5BE}" type="presParOf" srcId="{53385E12-2C1A-5D4C-B07F-1336EC3B0E1D}" destId="{FDFA4066-409D-D848-A88F-1F08B4414CED}"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DDA38-08DC-4A48-9984-22B5F6165236}">
      <dsp:nvSpPr>
        <dsp:cNvPr id="0" name=""/>
        <dsp:cNvSpPr/>
      </dsp:nvSpPr>
      <dsp:spPr>
        <a:xfrm>
          <a:off x="657939" y="0"/>
          <a:ext cx="7456646" cy="4025900"/>
        </a:xfrm>
        <a:prstGeom prst="rightArrow">
          <a:avLst/>
        </a:prstGeom>
        <a:solidFill>
          <a:schemeClr val="accent1">
            <a:tint val="40000"/>
            <a:hueOff val="0"/>
            <a:satOff val="0"/>
            <a:lumOff val="0"/>
            <a:alpha val="86000"/>
          </a:schemeClr>
        </a:solidFill>
        <a:ln w="12700">
          <a:solidFill>
            <a:schemeClr val="accent1">
              <a:hueOff val="0"/>
              <a:satOff val="0"/>
              <a:lumOff val="0"/>
            </a:schemeClr>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FB7B48B-29F8-324F-9176-062FB3915E5E}">
      <dsp:nvSpPr>
        <dsp:cNvPr id="0" name=""/>
        <dsp:cNvSpPr/>
      </dsp:nvSpPr>
      <dsp:spPr>
        <a:xfrm>
          <a:off x="1713" y="1207770"/>
          <a:ext cx="1096137" cy="1610359"/>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solidFill>
              <a:effectLst>
                <a:reflection endPos="2000" dir="5400000" sy="-100000" algn="bl" rotWithShape="0"/>
              </a:effectLst>
            </a:rPr>
            <a:t>Early </a:t>
          </a:r>
        </a:p>
        <a:p>
          <a:pPr lvl="0" algn="ctr" defTabSz="622300">
            <a:lnSpc>
              <a:spcPct val="90000"/>
            </a:lnSpc>
            <a:spcBef>
              <a:spcPct val="0"/>
            </a:spcBef>
            <a:spcAft>
              <a:spcPct val="35000"/>
            </a:spcAft>
          </a:pPr>
          <a:r>
            <a:rPr lang="en-US" sz="1400" b="1" kern="1200" dirty="0" smtClean="0">
              <a:solidFill>
                <a:schemeClr val="tx2"/>
              </a:solidFill>
              <a:effectLst>
                <a:reflection endPos="2000" dir="5400000" sy="-100000" algn="bl" rotWithShape="0"/>
              </a:effectLst>
            </a:rPr>
            <a:t>1980’s</a:t>
          </a:r>
          <a:endParaRPr lang="en-US" sz="1400" b="1" kern="1200" dirty="0">
            <a:solidFill>
              <a:schemeClr val="tx2"/>
            </a:solidFill>
            <a:effectLst>
              <a:reflection endPos="2000" dir="5400000" sy="-100000" algn="bl" rotWithShape="0"/>
            </a:effectLst>
          </a:endParaRPr>
        </a:p>
      </dsp:txBody>
      <dsp:txXfrm>
        <a:off x="55222" y="1261279"/>
        <a:ext cx="989119" cy="1503341"/>
      </dsp:txXfrm>
    </dsp:sp>
    <dsp:sp modelId="{BB85CBED-3122-4A4E-920B-B6E01594417A}">
      <dsp:nvSpPr>
        <dsp:cNvPr id="0" name=""/>
        <dsp:cNvSpPr/>
      </dsp:nvSpPr>
      <dsp:spPr>
        <a:xfrm>
          <a:off x="1280540" y="1207770"/>
          <a:ext cx="1096137" cy="1610359"/>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solidFill>
              <a:effectLst>
                <a:reflection endPos="2000" dir="5400000" sy="-100000" algn="bl" rotWithShape="0"/>
              </a:effectLst>
            </a:rPr>
            <a:t>1989 ODIN</a:t>
          </a:r>
        </a:p>
        <a:p>
          <a:pPr lvl="0" algn="ctr" defTabSz="622300">
            <a:lnSpc>
              <a:spcPct val="90000"/>
            </a:lnSpc>
            <a:spcBef>
              <a:spcPct val="0"/>
            </a:spcBef>
            <a:spcAft>
              <a:spcPct val="35000"/>
            </a:spcAft>
          </a:pPr>
          <a:r>
            <a:rPr lang="en-US" sz="1400" b="1" kern="1200" dirty="0" smtClean="0">
              <a:solidFill>
                <a:schemeClr val="tx2"/>
              </a:solidFill>
              <a:effectLst>
                <a:reflection endPos="2000" dir="5400000" sy="-100000" algn="bl" rotWithShape="0"/>
              </a:effectLst>
            </a:rPr>
            <a:t>AFRICA</a:t>
          </a:r>
          <a:endParaRPr lang="en-US" sz="1400" b="1" kern="1200" dirty="0">
            <a:solidFill>
              <a:schemeClr val="tx2"/>
            </a:solidFill>
            <a:effectLst>
              <a:reflection endPos="2000" dir="5400000" sy="-100000" algn="bl" rotWithShape="0"/>
            </a:effectLst>
          </a:endParaRPr>
        </a:p>
      </dsp:txBody>
      <dsp:txXfrm>
        <a:off x="1334049" y="1261279"/>
        <a:ext cx="989119" cy="1503341"/>
      </dsp:txXfrm>
    </dsp:sp>
    <dsp:sp modelId="{424A113E-7FF7-AD40-87A4-1A8DDB6FA599}">
      <dsp:nvSpPr>
        <dsp:cNvPr id="0" name=""/>
        <dsp:cNvSpPr/>
      </dsp:nvSpPr>
      <dsp:spPr>
        <a:xfrm>
          <a:off x="2559367" y="1207770"/>
          <a:ext cx="1096137" cy="1610359"/>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reflection endPos="2000" dir="5400000" sy="-100000" algn="bl" rotWithShape="0"/>
              </a:effectLst>
            </a:rPr>
            <a:t>1991 </a:t>
          </a:r>
        </a:p>
        <a:p>
          <a:pPr lvl="0" algn="ctr" defTabSz="711200">
            <a:lnSpc>
              <a:spcPct val="90000"/>
            </a:lnSpc>
            <a:spcBef>
              <a:spcPct val="0"/>
            </a:spcBef>
            <a:spcAft>
              <a:spcPct val="35000"/>
            </a:spcAft>
          </a:pPr>
          <a:r>
            <a:rPr lang="en-US" sz="1600" b="1" kern="1200" dirty="0" smtClean="0">
              <a:solidFill>
                <a:schemeClr val="tx2"/>
              </a:solidFill>
              <a:effectLst>
                <a:reflection endPos="2000" dir="5400000" sy="-100000" algn="bl" rotWithShape="0"/>
              </a:effectLst>
            </a:rPr>
            <a:t>Ocean PC</a:t>
          </a:r>
          <a:endParaRPr lang="en-US" sz="1600" b="1" kern="1200" dirty="0">
            <a:solidFill>
              <a:schemeClr val="tx2"/>
            </a:solidFill>
            <a:effectLst>
              <a:reflection endPos="2000" dir="5400000" sy="-100000" algn="bl" rotWithShape="0"/>
            </a:effectLst>
          </a:endParaRPr>
        </a:p>
      </dsp:txBody>
      <dsp:txXfrm>
        <a:off x="2612876" y="1261279"/>
        <a:ext cx="989119" cy="1503341"/>
      </dsp:txXfrm>
    </dsp:sp>
    <dsp:sp modelId="{D056D3CA-15C5-594E-8C95-ED722AD657D8}">
      <dsp:nvSpPr>
        <dsp:cNvPr id="0" name=""/>
        <dsp:cNvSpPr/>
      </dsp:nvSpPr>
      <dsp:spPr>
        <a:xfrm>
          <a:off x="3838193" y="1207770"/>
          <a:ext cx="1096137" cy="1610359"/>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solidFill>
              <a:effectLst>
                <a:reflection endPos="2000" dir="5400000" sy="-100000" algn="bl" rotWithShape="0"/>
              </a:effectLst>
            </a:rPr>
            <a:t>1987 </a:t>
          </a:r>
        </a:p>
        <a:p>
          <a:pPr lvl="0" algn="ctr" defTabSz="622300">
            <a:lnSpc>
              <a:spcPct val="90000"/>
            </a:lnSpc>
            <a:spcBef>
              <a:spcPct val="0"/>
            </a:spcBef>
            <a:spcAft>
              <a:spcPct val="35000"/>
            </a:spcAft>
          </a:pPr>
          <a:r>
            <a:rPr lang="en-US" sz="1400" b="1" kern="1200" dirty="0" smtClean="0">
              <a:solidFill>
                <a:schemeClr val="tx2"/>
              </a:solidFill>
              <a:effectLst>
                <a:reflection endPos="2000" dir="5400000" sy="-100000" algn="bl" rotWithShape="0"/>
              </a:effectLst>
            </a:rPr>
            <a:t>IODE Resource Kit</a:t>
          </a:r>
          <a:endParaRPr lang="en-US" sz="1400" b="1" kern="1200" dirty="0">
            <a:solidFill>
              <a:schemeClr val="tx2"/>
            </a:solidFill>
            <a:effectLst>
              <a:reflection endPos="2000" dir="5400000" sy="-100000" algn="bl" rotWithShape="0"/>
            </a:effectLst>
          </a:endParaRPr>
        </a:p>
      </dsp:txBody>
      <dsp:txXfrm>
        <a:off x="3891702" y="1261279"/>
        <a:ext cx="989119" cy="1503341"/>
      </dsp:txXfrm>
    </dsp:sp>
    <dsp:sp modelId="{867BE3B4-2A1F-E849-ABD3-86161D17564B}">
      <dsp:nvSpPr>
        <dsp:cNvPr id="0" name=""/>
        <dsp:cNvSpPr/>
      </dsp:nvSpPr>
      <dsp:spPr>
        <a:xfrm>
          <a:off x="5117020" y="1207770"/>
          <a:ext cx="1096137" cy="1610359"/>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solidFill>
              <a:effectLst>
                <a:reflection endPos="2000" dir="5400000" sy="-100000" algn="bl" rotWithShape="0"/>
              </a:effectLst>
            </a:rPr>
            <a:t>2001 Ocean</a:t>
          </a:r>
        </a:p>
        <a:p>
          <a:pPr lvl="0" algn="ctr" defTabSz="622300">
            <a:lnSpc>
              <a:spcPct val="90000"/>
            </a:lnSpc>
            <a:spcBef>
              <a:spcPct val="0"/>
            </a:spcBef>
            <a:spcAft>
              <a:spcPct val="35000"/>
            </a:spcAft>
          </a:pPr>
          <a:r>
            <a:rPr lang="en-US" sz="1400" b="1" kern="1200" dirty="0" smtClean="0">
              <a:solidFill>
                <a:schemeClr val="tx2"/>
              </a:solidFill>
              <a:effectLst>
                <a:reflection endPos="2000" dir="5400000" sy="-100000" algn="bl" rotWithShape="0"/>
              </a:effectLst>
            </a:rPr>
            <a:t>Teacher</a:t>
          </a:r>
          <a:endParaRPr lang="en-US" sz="1400" b="1" kern="1200" dirty="0">
            <a:solidFill>
              <a:schemeClr val="tx2"/>
            </a:solidFill>
            <a:effectLst>
              <a:reflection endPos="2000" dir="5400000" sy="-100000" algn="bl" rotWithShape="0"/>
            </a:effectLst>
          </a:endParaRPr>
        </a:p>
      </dsp:txBody>
      <dsp:txXfrm>
        <a:off x="5170529" y="1261279"/>
        <a:ext cx="989119" cy="1503341"/>
      </dsp:txXfrm>
    </dsp:sp>
    <dsp:sp modelId="{0DC90442-8780-084D-9626-29605A2E0CDA}">
      <dsp:nvSpPr>
        <dsp:cNvPr id="0" name=""/>
        <dsp:cNvSpPr/>
      </dsp:nvSpPr>
      <dsp:spPr>
        <a:xfrm>
          <a:off x="6395847" y="1207770"/>
          <a:ext cx="1096137" cy="1610359"/>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solidFill>
              <a:effectLst>
                <a:reflection endPos="2000" dir="5400000" sy="-100000" algn="bl" rotWithShape="0"/>
              </a:effectLst>
            </a:rPr>
            <a:t>2009 Ocean</a:t>
          </a:r>
        </a:p>
        <a:p>
          <a:pPr lvl="0" algn="ctr" defTabSz="622300">
            <a:lnSpc>
              <a:spcPct val="90000"/>
            </a:lnSpc>
            <a:spcBef>
              <a:spcPct val="0"/>
            </a:spcBef>
            <a:spcAft>
              <a:spcPct val="35000"/>
            </a:spcAft>
          </a:pPr>
          <a:r>
            <a:rPr lang="en-US" sz="1400" b="1" kern="1200" dirty="0" smtClean="0">
              <a:solidFill>
                <a:schemeClr val="tx2"/>
              </a:solidFill>
              <a:effectLst>
                <a:reflection endPos="2000" dir="5400000" sy="-100000" algn="bl" rotWithShape="0"/>
              </a:effectLst>
            </a:rPr>
            <a:t>Teacher Academy</a:t>
          </a:r>
          <a:endParaRPr lang="en-US" sz="1400" b="1" kern="1200" dirty="0">
            <a:solidFill>
              <a:schemeClr val="tx2"/>
            </a:solidFill>
            <a:effectLst>
              <a:reflection endPos="2000" dir="5400000" sy="-100000" algn="bl" rotWithShape="0"/>
            </a:effectLst>
          </a:endParaRPr>
        </a:p>
      </dsp:txBody>
      <dsp:txXfrm>
        <a:off x="6449356" y="1261279"/>
        <a:ext cx="989119" cy="1503341"/>
      </dsp:txXfrm>
    </dsp:sp>
    <dsp:sp modelId="{FDFA4066-409D-D848-A88F-1F08B4414CED}">
      <dsp:nvSpPr>
        <dsp:cNvPr id="0" name=""/>
        <dsp:cNvSpPr/>
      </dsp:nvSpPr>
      <dsp:spPr>
        <a:xfrm>
          <a:off x="7674674" y="1207770"/>
          <a:ext cx="1096137" cy="1610359"/>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solidFill>
              <a:effectLst>
                <a:reflection endPos="2000" dir="5400000" sy="-100000" algn="bl" rotWithShape="0"/>
              </a:effectLst>
            </a:rPr>
            <a:t>2014 Ocean</a:t>
          </a:r>
        </a:p>
        <a:p>
          <a:pPr lvl="0" algn="ctr" defTabSz="622300">
            <a:lnSpc>
              <a:spcPct val="90000"/>
            </a:lnSpc>
            <a:spcBef>
              <a:spcPct val="0"/>
            </a:spcBef>
            <a:spcAft>
              <a:spcPct val="35000"/>
            </a:spcAft>
          </a:pPr>
          <a:r>
            <a:rPr lang="en-US" sz="1400" b="1" kern="1200" dirty="0" smtClean="0">
              <a:solidFill>
                <a:schemeClr val="tx2"/>
              </a:solidFill>
              <a:effectLst>
                <a:reflection endPos="2000" dir="5400000" sy="-100000" algn="bl" rotWithShape="0"/>
              </a:effectLst>
            </a:rPr>
            <a:t>Teacher Global Academy</a:t>
          </a:r>
          <a:endParaRPr lang="en-US" sz="1400" b="1" kern="1200" dirty="0">
            <a:effectLst>
              <a:reflection endPos="2000" dir="5400000" sy="-100000" algn="bl" rotWithShape="0"/>
            </a:effectLst>
          </a:endParaRPr>
        </a:p>
      </dsp:txBody>
      <dsp:txXfrm>
        <a:off x="7728183" y="1261279"/>
        <a:ext cx="989119" cy="15033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DB1292C7-7C1A-1646-B9EA-80CC6B5D7435}" type="datetime1">
              <a:rPr lang="en-GB" smtClean="0"/>
              <a:t>16/04/2018</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A570EEEB-A764-CA46-AA70-94CF4DC7296F}" type="slidenum">
              <a:rPr lang="en-US" smtClean="0"/>
              <a:t>‹#›</a:t>
            </a:fld>
            <a:endParaRPr lang="en-US"/>
          </a:p>
        </p:txBody>
      </p:sp>
    </p:spTree>
    <p:extLst>
      <p:ext uri="{BB962C8B-B14F-4D97-AF65-F5344CB8AC3E}">
        <p14:creationId xmlns:p14="http://schemas.microsoft.com/office/powerpoint/2010/main" val="2516147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E989330-020F-A449-9C47-6214854D3211}" type="datetime1">
              <a:rPr lang="en-GB" smtClean="0"/>
              <a:t>16/04/2018</a:t>
            </a:fld>
            <a:endParaRPr lang="fr-FR"/>
          </a:p>
        </p:txBody>
      </p:sp>
      <p:sp>
        <p:nvSpPr>
          <p:cNvPr id="4" name="Espace réservé de l'image des diapositives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7414"/>
            <a:ext cx="5435600" cy="4896732"/>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5"/>
          </p:nvPr>
        </p:nvSpPr>
        <p:spPr>
          <a:xfrm>
            <a:off x="3848645" y="9614147"/>
            <a:ext cx="2944283" cy="315529"/>
          </a:xfrm>
          <a:prstGeom prst="rect">
            <a:avLst/>
          </a:prstGeom>
        </p:spPr>
        <p:txBody>
          <a:bodyPr vert="horz" lIns="91440" tIns="45720" rIns="91440" bIns="45720" rtlCol="0" anchor="b"/>
          <a:lstStyle>
            <a:lvl1pPr algn="r">
              <a:defRPr sz="1200"/>
            </a:lvl1pPr>
          </a:lstStyle>
          <a:p>
            <a:fld id="{3BAEE3D6-18AA-B04D-9E3C-0BC5C09F1ABB}" type="slidenum">
              <a:rPr lang="fr-FR" smtClean="0"/>
              <a:t>‹#›</a:t>
            </a:fld>
            <a:endParaRPr lang="fr-FR"/>
          </a:p>
        </p:txBody>
      </p:sp>
    </p:spTree>
    <p:extLst>
      <p:ext uri="{BB962C8B-B14F-4D97-AF65-F5344CB8AC3E}">
        <p14:creationId xmlns:p14="http://schemas.microsoft.com/office/powerpoint/2010/main" val="28586519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400" kern="1200">
        <a:solidFill>
          <a:schemeClr val="tx1"/>
        </a:solidFill>
        <a:latin typeface="+mn-lt"/>
        <a:ea typeface="+mn-ea"/>
        <a:cs typeface="+mn-cs"/>
      </a:defRPr>
    </a:lvl2pPr>
    <a:lvl3pPr marL="914400" algn="l" defTabSz="457200" rtl="0" eaLnBrk="1" latinLnBrk="0" hangingPunct="1">
      <a:defRPr sz="1400" kern="1200">
        <a:solidFill>
          <a:schemeClr val="tx1"/>
        </a:solidFill>
        <a:latin typeface="+mn-lt"/>
        <a:ea typeface="+mn-ea"/>
        <a:cs typeface="+mn-cs"/>
      </a:defRPr>
    </a:lvl3pPr>
    <a:lvl4pPr marL="1371600" algn="l" defTabSz="457200" rtl="0" eaLnBrk="1" latinLnBrk="0" hangingPunct="1">
      <a:defRPr sz="1400" kern="1200">
        <a:solidFill>
          <a:schemeClr val="tx1"/>
        </a:solidFill>
        <a:latin typeface="+mn-lt"/>
        <a:ea typeface="+mn-ea"/>
        <a:cs typeface="+mn-cs"/>
      </a:defRPr>
    </a:lvl4pPr>
    <a:lvl5pPr marL="1828800" algn="l" defTabSz="457200" rtl="0" eaLnBrk="1" latinLnBrk="0" hangingPunct="1">
      <a:defRPr sz="14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unesco.org/themes/addressing-climate-change/ocean-and-climate-change" TargetMode="External"/><Relationship Id="rId4" Type="http://schemas.openxmlformats.org/officeDocument/2006/relationships/hyperlink" Target="http://www.unesco.org/new/en/natural-sciences/ioc-oceans/sections-and-programmes/tsunami/"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370013" y="273050"/>
            <a:ext cx="3960812" cy="2971800"/>
          </a:xfrm>
          <a:ln/>
        </p:spPr>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4916ED3-D1FB-4149-B28B-E5306B020F8E}" type="slidenum">
              <a:rPr lang="en-US" sz="1200">
                <a:solidFill>
                  <a:srgbClr val="000000"/>
                </a:solidFill>
              </a:rPr>
              <a:pPr/>
              <a:t>1</a:t>
            </a:fld>
            <a:endParaRPr lang="en-US" sz="1200">
              <a:solidFill>
                <a:srgbClr val="000000"/>
              </a:solidFill>
            </a:endParaRPr>
          </a:p>
        </p:txBody>
      </p:sp>
      <p:sp>
        <p:nvSpPr>
          <p:cNvPr id="3" name="Notes Placeholder 2"/>
          <p:cNvSpPr>
            <a:spLocks noGrp="1"/>
          </p:cNvSpPr>
          <p:nvPr>
            <p:ph type="body" idx="1"/>
          </p:nvPr>
        </p:nvSpPr>
        <p:spPr>
          <a:xfrm>
            <a:off x="679450" y="3582881"/>
            <a:ext cx="5435600" cy="4896732"/>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EE3D6-18AA-B04D-9E3C-0BC5C09F1ABB}" type="slidenum">
              <a:rPr lang="fr-FR" smtClean="0"/>
              <a:t>14</a:t>
            </a:fld>
            <a:endParaRPr lang="fr-FR"/>
          </a:p>
        </p:txBody>
      </p:sp>
    </p:spTree>
    <p:extLst>
      <p:ext uri="{BB962C8B-B14F-4D97-AF65-F5344CB8AC3E}">
        <p14:creationId xmlns:p14="http://schemas.microsoft.com/office/powerpoint/2010/main" val="585032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Moodle is a learning platform designed to provide educators, administrators and learners with a </a:t>
            </a:r>
            <a:r>
              <a:rPr lang="en-US" b="1" dirty="0" smtClean="0"/>
              <a:t>single robust, secure and integrated system</a:t>
            </a:r>
            <a:r>
              <a:rPr lang="en-US" dirty="0" smtClean="0"/>
              <a:t> to create </a:t>
            </a:r>
            <a:r>
              <a:rPr lang="en-US" dirty="0" err="1" smtClean="0"/>
              <a:t>personalised</a:t>
            </a:r>
            <a:r>
              <a:rPr lang="en-US" dirty="0" smtClean="0"/>
              <a:t> learning environments. </a:t>
            </a:r>
          </a:p>
          <a:p>
            <a:endParaRPr lang="en-US" dirty="0" smtClean="0"/>
          </a:p>
          <a:p>
            <a:r>
              <a:rPr lang="en-US" dirty="0" smtClean="0"/>
              <a:t>Moodle = modular object-oriented dynamic learning environment</a:t>
            </a:r>
            <a:endParaRPr lang="en-US" dirty="0"/>
          </a:p>
        </p:txBody>
      </p:sp>
      <p:sp>
        <p:nvSpPr>
          <p:cNvPr id="4" name="Slide Number Placeholder 3"/>
          <p:cNvSpPr>
            <a:spLocks noGrp="1"/>
          </p:cNvSpPr>
          <p:nvPr>
            <p:ph type="sldNum" sz="quarter" idx="10"/>
          </p:nvPr>
        </p:nvSpPr>
        <p:spPr/>
        <p:txBody>
          <a:bodyPr/>
          <a:lstStyle/>
          <a:p>
            <a:fld id="{3BAEE3D6-18AA-B04D-9E3C-0BC5C09F1ABB}" type="slidenum">
              <a:rPr lang="fr-FR" smtClean="0"/>
              <a:t>17</a:t>
            </a:fld>
            <a:endParaRPr lang="fr-FR"/>
          </a:p>
        </p:txBody>
      </p:sp>
    </p:spTree>
    <p:extLst>
      <p:ext uri="{BB962C8B-B14F-4D97-AF65-F5344CB8AC3E}">
        <p14:creationId xmlns:p14="http://schemas.microsoft.com/office/powerpoint/2010/main" val="101349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smtClean="0"/>
          </a:p>
          <a:p>
            <a:r>
              <a:rPr lang="fr-FR" dirty="0" smtClean="0"/>
              <a:t>The IOC </a:t>
            </a:r>
            <a:r>
              <a:rPr lang="fr-FR" dirty="0" err="1" smtClean="0"/>
              <a:t>is</a:t>
            </a:r>
            <a:r>
              <a:rPr lang="fr-FR" dirty="0" smtClean="0"/>
              <a:t> </a:t>
            </a:r>
            <a:r>
              <a:rPr lang="fr-FR" dirty="0" err="1" smtClean="0"/>
              <a:t>involved</a:t>
            </a:r>
            <a:r>
              <a:rPr lang="fr-FR" dirty="0" smtClean="0"/>
              <a:t> in monitoring the </a:t>
            </a:r>
            <a:r>
              <a:rPr lang="fr-FR" dirty="0" err="1" smtClean="0"/>
              <a:t>role</a:t>
            </a:r>
            <a:r>
              <a:rPr lang="fr-FR" dirty="0" smtClean="0"/>
              <a:t> of the </a:t>
            </a:r>
            <a:r>
              <a:rPr lang="fr-FR" dirty="0" err="1" smtClean="0"/>
              <a:t>ocean</a:t>
            </a:r>
            <a:r>
              <a:rPr lang="fr-FR" dirty="0" smtClean="0"/>
              <a:t> in the </a:t>
            </a:r>
            <a:r>
              <a:rPr lang="fr-FR" dirty="0" smtClean="0">
                <a:hlinkClick r:id="rId3"/>
              </a:rPr>
              <a:t>climate system</a:t>
            </a:r>
            <a:r>
              <a:rPr lang="fr-FR" dirty="0" smtClean="0"/>
              <a:t> and </a:t>
            </a:r>
            <a:r>
              <a:rPr lang="fr-FR" dirty="0" err="1" smtClean="0"/>
              <a:t>improving</a:t>
            </a:r>
            <a:r>
              <a:rPr lang="fr-FR" dirty="0" smtClean="0"/>
              <a:t> </a:t>
            </a:r>
            <a:r>
              <a:rPr lang="fr-FR" dirty="0" smtClean="0">
                <a:hlinkClick r:id="rId4"/>
              </a:rPr>
              <a:t>disaster risk reduction</a:t>
            </a:r>
            <a:r>
              <a:rPr lang="fr-FR" dirty="0" smtClean="0"/>
              <a:t>, </a:t>
            </a:r>
            <a:r>
              <a:rPr lang="fr-FR" dirty="0" err="1" smtClean="0"/>
              <a:t>providing</a:t>
            </a:r>
            <a:r>
              <a:rPr lang="fr-FR" dirty="0" smtClean="0"/>
              <a:t> a major contribution to </a:t>
            </a:r>
            <a:r>
              <a:rPr lang="fr-FR" dirty="0" err="1" smtClean="0"/>
              <a:t>implementing</a:t>
            </a:r>
            <a:r>
              <a:rPr lang="fr-FR" dirty="0" smtClean="0"/>
              <a:t> SDG 13 on </a:t>
            </a:r>
            <a:r>
              <a:rPr lang="fr-FR" dirty="0" err="1" smtClean="0"/>
              <a:t>climate</a:t>
            </a:r>
            <a:r>
              <a:rPr lang="fr-FR" dirty="0" smtClean="0"/>
              <a:t> change and SDG 11 on </a:t>
            </a:r>
            <a:r>
              <a:rPr lang="fr-FR" dirty="0" err="1" smtClean="0"/>
              <a:t>sustainable</a:t>
            </a:r>
            <a:r>
              <a:rPr lang="fr-FR" dirty="0" smtClean="0"/>
              <a:t> </a:t>
            </a:r>
            <a:r>
              <a:rPr lang="fr-FR" dirty="0" err="1" smtClean="0"/>
              <a:t>cities</a:t>
            </a:r>
            <a:r>
              <a:rPr lang="fr-FR" dirty="0" smtClean="0"/>
              <a:t>. </a:t>
            </a:r>
            <a:r>
              <a:rPr lang="fr-FR" dirty="0" err="1" smtClean="0"/>
              <a:t>Considering</a:t>
            </a:r>
            <a:r>
              <a:rPr lang="fr-FR" dirty="0" smtClean="0"/>
              <a:t> the </a:t>
            </a:r>
            <a:r>
              <a:rPr lang="fr-FR" dirty="0" err="1" smtClean="0"/>
              <a:t>significant</a:t>
            </a:r>
            <a:r>
              <a:rPr lang="fr-FR" dirty="0" smtClean="0"/>
              <a:t> impact of the </a:t>
            </a:r>
            <a:r>
              <a:rPr lang="fr-FR" dirty="0" err="1" smtClean="0"/>
              <a:t>ocean</a:t>
            </a:r>
            <a:r>
              <a:rPr lang="fr-FR" dirty="0" smtClean="0"/>
              <a:t> on </a:t>
            </a:r>
            <a:r>
              <a:rPr lang="fr-FR" dirty="0" err="1" smtClean="0"/>
              <a:t>several</a:t>
            </a:r>
            <a:r>
              <a:rPr lang="fr-FR" dirty="0" smtClean="0"/>
              <a:t> aspects of </a:t>
            </a:r>
            <a:r>
              <a:rPr lang="fr-FR" dirty="0" err="1" smtClean="0"/>
              <a:t>our</a:t>
            </a:r>
            <a:r>
              <a:rPr lang="fr-FR" dirty="0" smtClean="0"/>
              <a:t> </a:t>
            </a:r>
            <a:r>
              <a:rPr lang="fr-FR" dirty="0" err="1" smtClean="0"/>
              <a:t>daily</a:t>
            </a:r>
            <a:r>
              <a:rPr lang="fr-FR" dirty="0" smtClean="0"/>
              <a:t> </a:t>
            </a:r>
            <a:r>
              <a:rPr lang="fr-FR" dirty="0" err="1" smtClean="0"/>
              <a:t>lives</a:t>
            </a:r>
            <a:r>
              <a:rPr lang="fr-FR" dirty="0" smtClean="0"/>
              <a:t>, IOC </a:t>
            </a:r>
            <a:r>
              <a:rPr lang="fr-FR" dirty="0" err="1" smtClean="0"/>
              <a:t>activities</a:t>
            </a:r>
            <a:r>
              <a:rPr lang="fr-FR" dirty="0" smtClean="0"/>
              <a:t> </a:t>
            </a:r>
            <a:r>
              <a:rPr lang="fr-FR" dirty="0" err="1" smtClean="0"/>
              <a:t>also</a:t>
            </a:r>
            <a:r>
              <a:rPr lang="fr-FR" dirty="0" smtClean="0"/>
              <a:t> </a:t>
            </a:r>
            <a:r>
              <a:rPr lang="fr-FR" dirty="0" err="1" smtClean="0"/>
              <a:t>strengthen</a:t>
            </a:r>
            <a:r>
              <a:rPr lang="fr-FR" dirty="0" smtClean="0"/>
              <a:t> efforts to </a:t>
            </a:r>
            <a:r>
              <a:rPr lang="fr-FR" dirty="0" err="1" smtClean="0"/>
              <a:t>achieve</a:t>
            </a:r>
            <a:r>
              <a:rPr lang="fr-FR" dirty="0" smtClean="0"/>
              <a:t> </a:t>
            </a:r>
            <a:r>
              <a:rPr lang="fr-FR" dirty="0" err="1" smtClean="0"/>
              <a:t>other</a:t>
            </a:r>
            <a:r>
              <a:rPr lang="fr-FR" dirty="0" smtClean="0"/>
              <a:t> global goals </a:t>
            </a:r>
            <a:r>
              <a:rPr lang="fr-FR" dirty="0" err="1" smtClean="0"/>
              <a:t>such</a:t>
            </a:r>
            <a:r>
              <a:rPr lang="fr-FR" dirty="0" smtClean="0"/>
              <a:t> as </a:t>
            </a:r>
            <a:r>
              <a:rPr lang="fr-FR" dirty="0" err="1" smtClean="0"/>
              <a:t>food</a:t>
            </a:r>
            <a:r>
              <a:rPr lang="fr-FR" dirty="0" smtClean="0"/>
              <a:t> </a:t>
            </a:r>
            <a:r>
              <a:rPr lang="fr-FR" dirty="0" err="1" smtClean="0"/>
              <a:t>security</a:t>
            </a:r>
            <a:r>
              <a:rPr lang="fr-FR" dirty="0" smtClean="0"/>
              <a:t> (SDG 2), </a:t>
            </a:r>
            <a:r>
              <a:rPr lang="fr-FR" dirty="0" err="1" smtClean="0"/>
              <a:t>learning</a:t>
            </a:r>
            <a:r>
              <a:rPr lang="fr-FR" dirty="0" smtClean="0"/>
              <a:t> </a:t>
            </a:r>
            <a:r>
              <a:rPr lang="fr-FR" dirty="0" err="1" smtClean="0"/>
              <a:t>opportunities</a:t>
            </a:r>
            <a:r>
              <a:rPr lang="fr-FR" dirty="0" smtClean="0"/>
              <a:t> (SDG 4), </a:t>
            </a:r>
            <a:r>
              <a:rPr lang="fr-FR" dirty="0" err="1" smtClean="0"/>
              <a:t>gender</a:t>
            </a:r>
            <a:r>
              <a:rPr lang="fr-FR" dirty="0" smtClean="0"/>
              <a:t> </a:t>
            </a:r>
            <a:r>
              <a:rPr lang="fr-FR" dirty="0" err="1" smtClean="0"/>
              <a:t>equality</a:t>
            </a:r>
            <a:r>
              <a:rPr lang="fr-FR" dirty="0" smtClean="0"/>
              <a:t> (SDG 5), </a:t>
            </a:r>
            <a:r>
              <a:rPr lang="fr-FR" dirty="0" err="1" smtClean="0"/>
              <a:t>sustainable</a:t>
            </a:r>
            <a:r>
              <a:rPr lang="fr-FR" dirty="0" smtClean="0"/>
              <a:t> </a:t>
            </a:r>
            <a:r>
              <a:rPr lang="fr-FR" dirty="0" err="1" smtClean="0"/>
              <a:t>economic</a:t>
            </a:r>
            <a:r>
              <a:rPr lang="fr-FR" dirty="0" smtClean="0"/>
              <a:t> </a:t>
            </a:r>
            <a:r>
              <a:rPr lang="fr-FR" dirty="0" err="1" smtClean="0"/>
              <a:t>growth</a:t>
            </a:r>
            <a:r>
              <a:rPr lang="fr-FR" dirty="0" smtClean="0"/>
              <a:t> (SDG 8), and </a:t>
            </a:r>
            <a:r>
              <a:rPr lang="fr-FR" dirty="0" err="1" smtClean="0"/>
              <a:t>human</a:t>
            </a:r>
            <a:r>
              <a:rPr lang="fr-FR" dirty="0" smtClean="0"/>
              <a:t> </a:t>
            </a:r>
            <a:r>
              <a:rPr lang="fr-FR" dirty="0" err="1" smtClean="0"/>
              <a:t>health</a:t>
            </a:r>
            <a:r>
              <a:rPr lang="fr-FR" dirty="0" smtClean="0"/>
              <a:t> (SDG 3).</a:t>
            </a:r>
            <a:r>
              <a:rPr lang="fr-FR" altLang="x-none" dirty="0" smtClean="0">
                <a:latin typeface="Arial" charset="0"/>
                <a:ea typeface="ＭＳ Ｐゴシック" charset="-128"/>
              </a:rPr>
              <a:t> to support </a:t>
            </a:r>
            <a:r>
              <a:rPr lang="fr-FR" altLang="x-none" dirty="0" err="1" smtClean="0">
                <a:latin typeface="Arial" charset="0"/>
                <a:ea typeface="ＭＳ Ｐゴシック" charset="-128"/>
              </a:rPr>
              <a:t>its</a:t>
            </a:r>
            <a:r>
              <a:rPr lang="fr-FR" altLang="x-none" dirty="0" smtClean="0">
                <a:latin typeface="Arial" charset="0"/>
                <a:ea typeface="ＭＳ Ｐゴシック" charset="-128"/>
              </a:rPr>
              <a:t> MS in </a:t>
            </a:r>
            <a:r>
              <a:rPr lang="fr-FR" altLang="x-none" dirty="0" err="1" smtClean="0">
                <a:latin typeface="Arial" charset="0"/>
                <a:ea typeface="ＭＳ Ｐゴシック" charset="-128"/>
              </a:rPr>
              <a:t>achieveing</a:t>
            </a:r>
            <a:r>
              <a:rPr lang="fr-FR" altLang="x-none" dirty="0" smtClean="0">
                <a:latin typeface="Arial" charset="0"/>
                <a:ea typeface="ＭＳ Ｐゴシック" charset="-128"/>
              </a:rPr>
              <a:t> </a:t>
            </a:r>
            <a:r>
              <a:rPr lang="fr-FR" altLang="x-none" dirty="0" err="1" smtClean="0">
                <a:latin typeface="Arial" charset="0"/>
                <a:ea typeface="ＭＳ Ｐゴシック" charset="-128"/>
              </a:rPr>
              <a:t>these</a:t>
            </a:r>
            <a:r>
              <a:rPr lang="fr-FR" altLang="x-none" dirty="0" smtClean="0">
                <a:latin typeface="Arial" charset="0"/>
                <a:ea typeface="ＭＳ Ｐゴシック" charset="-128"/>
              </a:rPr>
              <a:t> </a:t>
            </a:r>
            <a:r>
              <a:rPr lang="fr-FR" altLang="x-none" dirty="0" err="1" smtClean="0">
                <a:latin typeface="Arial" charset="0"/>
                <a:ea typeface="ＭＳ Ｐゴシック" charset="-128"/>
              </a:rPr>
              <a:t>trhough</a:t>
            </a:r>
            <a:r>
              <a:rPr lang="fr-FR" altLang="x-none" dirty="0" smtClean="0">
                <a:latin typeface="Arial" charset="0"/>
                <a:ea typeface="ＭＳ Ｐゴシック" charset="-128"/>
              </a:rPr>
              <a:t> training, </a:t>
            </a:r>
            <a:r>
              <a:rPr lang="fr-FR" altLang="x-none" dirty="0" err="1" smtClean="0">
                <a:latin typeface="Arial" charset="0"/>
                <a:ea typeface="ＭＳ Ｐゴシック" charset="-128"/>
              </a:rPr>
              <a:t>indicator</a:t>
            </a:r>
            <a:r>
              <a:rPr lang="fr-FR" altLang="x-none" dirty="0" smtClean="0">
                <a:latin typeface="Arial" charset="0"/>
                <a:ea typeface="ＭＳ Ｐゴシック" charset="-128"/>
              </a:rPr>
              <a:t> </a:t>
            </a:r>
            <a:r>
              <a:rPr lang="fr-FR" altLang="x-none" dirty="0" err="1" smtClean="0">
                <a:latin typeface="Arial" charset="0"/>
                <a:ea typeface="ＭＳ Ｐゴシック" charset="-128"/>
              </a:rPr>
              <a:t>based</a:t>
            </a:r>
            <a:r>
              <a:rPr lang="fr-FR" altLang="x-none" dirty="0" smtClean="0">
                <a:latin typeface="Arial" charset="0"/>
                <a:ea typeface="ＭＳ Ｐゴシック" charset="-128"/>
              </a:rPr>
              <a:t> </a:t>
            </a:r>
            <a:r>
              <a:rPr lang="fr-FR" altLang="x-none" dirty="0" err="1" smtClean="0">
                <a:latin typeface="Arial" charset="0"/>
                <a:ea typeface="ＭＳ Ｐゴシック" charset="-128"/>
              </a:rPr>
              <a:t>assessment</a:t>
            </a:r>
            <a:endParaRPr lang="fr-FR" altLang="x-none" dirty="0" smtClean="0">
              <a:latin typeface="Arial"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3BAEE3D6-18AA-B04D-9E3C-0BC5C09F1ABB}" type="slidenum">
              <a:rPr lang="fr-FR" smtClean="0"/>
              <a:t>26</a:t>
            </a:fld>
            <a:endParaRPr lang="fr-FR"/>
          </a:p>
        </p:txBody>
      </p:sp>
    </p:spTree>
    <p:extLst>
      <p:ext uri="{BB962C8B-B14F-4D97-AF65-F5344CB8AC3E}">
        <p14:creationId xmlns:p14="http://schemas.microsoft.com/office/powerpoint/2010/main" val="1716445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EE3D6-18AA-B04D-9E3C-0BC5C09F1ABB}" type="slidenum">
              <a:rPr lang="fr-FR" smtClean="0"/>
              <a:t>27</a:t>
            </a:fld>
            <a:endParaRPr lang="fr-FR"/>
          </a:p>
        </p:txBody>
      </p:sp>
    </p:spTree>
    <p:extLst>
      <p:ext uri="{BB962C8B-B14F-4D97-AF65-F5344CB8AC3E}">
        <p14:creationId xmlns:p14="http://schemas.microsoft.com/office/powerpoint/2010/main" val="230485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Arial" charset="0"/>
              <a:ea typeface="ＭＳ Ｐゴシック" charset="-128"/>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3637027-A8EB-024D-92C2-50ED91C137ED}" type="slidenum">
              <a:rPr lang="en-US" altLang="x-none" sz="1200"/>
              <a:pPr/>
              <a:t>2</a:t>
            </a:fld>
            <a:endParaRPr lang="en-US" altLang="x-none" sz="1200"/>
          </a:p>
        </p:txBody>
      </p:sp>
    </p:spTree>
    <p:extLst>
      <p:ext uri="{BB962C8B-B14F-4D97-AF65-F5344CB8AC3E}">
        <p14:creationId xmlns:p14="http://schemas.microsoft.com/office/powerpoint/2010/main" val="82676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dirty="0" smtClean="0">
                <a:ea typeface="ＭＳ Ｐゴシック" charset="-128"/>
              </a:rPr>
              <a:t>&gt;50% of our MS are developing countries; One of the main objectives of IOC is there fore to achieve EQUITABLE PARTICIPATION of all IOC Member States in IOC</a:t>
            </a:r>
            <a:r>
              <a:rPr lang="en-US" altLang="en-US" dirty="0" smtClean="0">
                <a:ea typeface="ＭＳ Ｐゴシック" charset="-128"/>
              </a:rPr>
              <a:t>’</a:t>
            </a:r>
            <a:r>
              <a:rPr lang="en-US" altLang="x-none" dirty="0" smtClean="0">
                <a:ea typeface="ＭＳ Ｐゴシック" charset="-128"/>
              </a:rPr>
              <a:t>s global </a:t>
            </a:r>
            <a:r>
              <a:rPr lang="en-US" altLang="x-none" dirty="0" err="1" smtClean="0">
                <a:ea typeface="ＭＳ Ｐゴシック" charset="-128"/>
              </a:rPr>
              <a:t>programmes</a:t>
            </a:r>
            <a:r>
              <a:rPr lang="en-US" altLang="x-none" dirty="0" smtClean="0">
                <a:ea typeface="ＭＳ Ｐゴシック" charset="-128"/>
              </a:rPr>
              <a:t>.</a:t>
            </a:r>
          </a:p>
          <a:p>
            <a:endParaRPr lang="en-US" altLang="x-none" dirty="0" smtClean="0">
              <a:ea typeface="ＭＳ Ｐゴシック" charset="-128"/>
            </a:endParaRPr>
          </a:p>
          <a:p>
            <a:r>
              <a:rPr lang="en-US" altLang="x-none" dirty="0" smtClean="0">
                <a:ea typeface="ＭＳ Ｐゴシック" charset="-128"/>
              </a:rPr>
              <a:t>The IOC achieves its high level objectives by engaging its Member States and the larger ocean science community in different </a:t>
            </a:r>
            <a:r>
              <a:rPr lang="en-US" altLang="x-none" dirty="0" err="1" smtClean="0">
                <a:ea typeface="ＭＳ Ｐゴシック" charset="-128"/>
              </a:rPr>
              <a:t>programmes</a:t>
            </a:r>
            <a:r>
              <a:rPr lang="en-US" altLang="x-none" dirty="0" smtClean="0">
                <a:ea typeface="ＭＳ Ｐゴシック" charset="-128"/>
              </a:rPr>
              <a:t> that fall into the following functions:</a:t>
            </a:r>
          </a:p>
          <a:p>
            <a:r>
              <a:rPr lang="en-US" altLang="x-none" dirty="0" smtClean="0">
                <a:ea typeface="ＭＳ Ｐゴシック" charset="-128"/>
              </a:rPr>
              <a:t> A</a:t>
            </a:r>
            <a:r>
              <a:rPr lang="en-US" altLang="x-none" b="1" dirty="0" smtClean="0">
                <a:ea typeface="ＭＳ Ｐゴシック" charset="-128"/>
              </a:rPr>
              <a:t>. Fostering research </a:t>
            </a:r>
            <a:r>
              <a:rPr lang="en-US" altLang="x-none" dirty="0" smtClean="0">
                <a:ea typeface="ＭＳ Ｐゴシック" charset="-128"/>
              </a:rPr>
              <a:t>to strengthen knowledge of ocean and coastal processes and human impacts upon them </a:t>
            </a:r>
            <a:r>
              <a:rPr lang="en-US" altLang="x-none" i="1" dirty="0" smtClean="0">
                <a:ea typeface="ＭＳ Ｐゴシック" charset="-128"/>
              </a:rPr>
              <a:t>[Ocean research] </a:t>
            </a:r>
            <a:endParaRPr lang="en-US" altLang="x-none" dirty="0" smtClean="0">
              <a:ea typeface="ＭＳ Ｐゴシック" charset="-128"/>
            </a:endParaRPr>
          </a:p>
          <a:p>
            <a:r>
              <a:rPr lang="en-US" altLang="x-none" dirty="0" smtClean="0">
                <a:latin typeface="Arial" charset="0"/>
                <a:ea typeface="ＭＳ Ｐゴシック" charset="-128"/>
              </a:rPr>
              <a:t>B. </a:t>
            </a:r>
            <a:r>
              <a:rPr lang="en-US" altLang="x-none" b="1" dirty="0" smtClean="0">
                <a:latin typeface="Arial" charset="0"/>
                <a:ea typeface="ＭＳ Ｐゴシック" charset="-128"/>
              </a:rPr>
              <a:t>Maintaining, strengthening and integrating global ocean observing, data and information systems </a:t>
            </a:r>
            <a:r>
              <a:rPr lang="en-US" altLang="x-none" i="1" dirty="0" smtClean="0">
                <a:latin typeface="Arial" charset="0"/>
                <a:ea typeface="ＭＳ Ｐゴシック" charset="-128"/>
              </a:rPr>
              <a:t>[Observing system / data management] </a:t>
            </a:r>
            <a:endParaRPr lang="en-US" altLang="x-none" dirty="0" smtClean="0">
              <a:latin typeface="Arial" charset="0"/>
              <a:ea typeface="ＭＳ Ｐゴシック" charset="-128"/>
            </a:endParaRPr>
          </a:p>
          <a:p>
            <a:r>
              <a:rPr lang="en-US" altLang="x-none" dirty="0" smtClean="0">
                <a:latin typeface="Arial" charset="0"/>
                <a:ea typeface="ＭＳ Ｐゴシック" charset="-128"/>
              </a:rPr>
              <a:t>C. </a:t>
            </a:r>
            <a:r>
              <a:rPr lang="en-US" altLang="x-none" b="1" dirty="0" smtClean="0">
                <a:latin typeface="Arial" charset="0"/>
                <a:ea typeface="ＭＳ Ｐゴシック" charset="-128"/>
              </a:rPr>
              <a:t>Developing early warning systems, services, and preparedness </a:t>
            </a:r>
            <a:r>
              <a:rPr lang="en-US" altLang="x-none" dirty="0" smtClean="0">
                <a:latin typeface="Arial" charset="0"/>
                <a:ea typeface="ＭＳ Ｐゴシック" charset="-128"/>
              </a:rPr>
              <a:t>to mitigate the risks of tsunamis and ocean-related hazards </a:t>
            </a:r>
            <a:r>
              <a:rPr lang="en-US" altLang="x-none" i="1" dirty="0" smtClean="0">
                <a:latin typeface="Arial" charset="0"/>
                <a:ea typeface="ＭＳ Ｐゴシック" charset="-128"/>
              </a:rPr>
              <a:t>[Early warning and services] </a:t>
            </a:r>
            <a:endParaRPr lang="en-US" altLang="x-none" dirty="0" smtClean="0">
              <a:latin typeface="Arial" charset="0"/>
              <a:ea typeface="ＭＳ Ｐゴシック" charset="-128"/>
            </a:endParaRPr>
          </a:p>
          <a:p>
            <a:r>
              <a:rPr lang="en-US" altLang="x-none" dirty="0" smtClean="0">
                <a:latin typeface="Arial" charset="0"/>
                <a:ea typeface="ＭＳ Ｐゴシック" charset="-128"/>
              </a:rPr>
              <a:t>D. </a:t>
            </a:r>
            <a:r>
              <a:rPr lang="en-US" altLang="x-none" b="1" dirty="0" smtClean="0">
                <a:latin typeface="Arial" charset="0"/>
                <a:ea typeface="ＭＳ Ｐゴシック" charset="-128"/>
              </a:rPr>
              <a:t>Supporting assessments and information </a:t>
            </a:r>
            <a:r>
              <a:rPr lang="en-US" altLang="x-none" dirty="0" smtClean="0">
                <a:latin typeface="Arial" charset="0"/>
                <a:ea typeface="ＭＳ Ｐゴシック" charset="-128"/>
              </a:rPr>
              <a:t>to improve the science-policy interface </a:t>
            </a:r>
            <a:r>
              <a:rPr lang="en-US" altLang="x-none" i="1" dirty="0" smtClean="0">
                <a:latin typeface="Arial" charset="0"/>
                <a:ea typeface="ＭＳ Ｐゴシック" charset="-128"/>
              </a:rPr>
              <a:t>[Assessment and Information for policy] </a:t>
            </a:r>
            <a:endParaRPr lang="en-US" altLang="x-none" dirty="0" smtClean="0">
              <a:latin typeface="Arial" charset="0"/>
              <a:ea typeface="ＭＳ Ｐゴシック" charset="-128"/>
            </a:endParaRPr>
          </a:p>
          <a:p>
            <a:r>
              <a:rPr lang="en-US" altLang="x-none" dirty="0" smtClean="0">
                <a:latin typeface="Arial" charset="0"/>
                <a:ea typeface="ＭＳ Ｐゴシック" charset="-128"/>
              </a:rPr>
              <a:t>E. </a:t>
            </a:r>
            <a:r>
              <a:rPr lang="en-US" altLang="x-none" b="1" dirty="0" smtClean="0">
                <a:latin typeface="Arial" charset="0"/>
                <a:ea typeface="ＭＳ Ｐゴシック" charset="-128"/>
              </a:rPr>
              <a:t>Enhancing ocean governance </a:t>
            </a:r>
            <a:r>
              <a:rPr lang="en-US" altLang="x-none" dirty="0" smtClean="0">
                <a:latin typeface="Arial" charset="0"/>
                <a:ea typeface="ＭＳ Ｐゴシック" charset="-128"/>
              </a:rPr>
              <a:t>through a shared knowledge base and improved regional cooperation </a:t>
            </a:r>
            <a:r>
              <a:rPr lang="en-US" altLang="x-none" i="1" dirty="0" smtClean="0">
                <a:latin typeface="Arial" charset="0"/>
                <a:ea typeface="ＭＳ Ｐゴシック" charset="-128"/>
              </a:rPr>
              <a:t>[Sustainable management and governance], </a:t>
            </a:r>
            <a:r>
              <a:rPr lang="en-US" altLang="x-none" dirty="0" smtClean="0">
                <a:latin typeface="Arial" charset="0"/>
                <a:ea typeface="ＭＳ Ｐゴシック" charset="-128"/>
              </a:rPr>
              <a:t>and </a:t>
            </a:r>
          </a:p>
          <a:p>
            <a:r>
              <a:rPr lang="en-US" altLang="x-none" dirty="0" smtClean="0">
                <a:latin typeface="Arial" charset="0"/>
                <a:ea typeface="ＭＳ Ｐゴシック" charset="-128"/>
              </a:rPr>
              <a:t>F. </a:t>
            </a:r>
            <a:r>
              <a:rPr lang="en-US" altLang="x-none" b="1" dirty="0" smtClean="0">
                <a:latin typeface="Arial" charset="0"/>
                <a:ea typeface="ＭＳ Ｐゴシック" charset="-128"/>
              </a:rPr>
              <a:t>Developing the institutional capacity </a:t>
            </a:r>
            <a:r>
              <a:rPr lang="en-US" altLang="x-none" dirty="0" smtClean="0">
                <a:latin typeface="Arial" charset="0"/>
                <a:ea typeface="ＭＳ Ｐゴシック" charset="-128"/>
              </a:rPr>
              <a:t>in all of the functions above, as a cross-cutting function </a:t>
            </a:r>
            <a:r>
              <a:rPr lang="en-US" altLang="x-none" i="1" dirty="0" smtClean="0">
                <a:latin typeface="Arial" charset="0"/>
                <a:ea typeface="ＭＳ Ｐゴシック" charset="-128"/>
              </a:rPr>
              <a:t>[Capacity Development] </a:t>
            </a:r>
            <a:endParaRPr lang="en-US" altLang="x-none" dirty="0" smtClean="0">
              <a:latin typeface="Arial" charset="0"/>
              <a:ea typeface="ＭＳ Ｐゴシック" charset="-128"/>
            </a:endParaRPr>
          </a:p>
          <a:p>
            <a:endParaRPr lang="en-US" altLang="x-none" dirty="0" smtClean="0">
              <a:ea typeface="ＭＳ Ｐゴシック" charset="-128"/>
            </a:endParaRPr>
          </a:p>
          <a:p>
            <a:endParaRPr lang="en-US" altLang="x-none"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3BAEE3D6-18AA-B04D-9E3C-0BC5C09F1ABB}" type="slidenum">
              <a:rPr lang="fr-FR" smtClean="0"/>
              <a:t>5</a:t>
            </a:fld>
            <a:endParaRPr lang="fr-FR"/>
          </a:p>
        </p:txBody>
      </p:sp>
    </p:spTree>
    <p:extLst>
      <p:ext uri="{BB962C8B-B14F-4D97-AF65-F5344CB8AC3E}">
        <p14:creationId xmlns:p14="http://schemas.microsoft.com/office/powerpoint/2010/main" val="75968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582613"/>
            <a:endParaRPr lang="en-US" altLang="x-none" dirty="0">
              <a:latin typeface="Arial" charset="0"/>
              <a:ea typeface="ＭＳ Ｐゴシック" charset="-128"/>
            </a:endParaRPr>
          </a:p>
        </p:txBody>
      </p:sp>
    </p:spTree>
    <p:extLst>
      <p:ext uri="{BB962C8B-B14F-4D97-AF65-F5344CB8AC3E}">
        <p14:creationId xmlns:p14="http://schemas.microsoft.com/office/powerpoint/2010/main" val="96005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9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BAEE3D6-18AA-B04D-9E3C-0BC5C09F1ABB}" type="slidenum">
              <a:rPr lang="fr-FR" smtClean="0"/>
              <a:t>7</a:t>
            </a:fld>
            <a:endParaRPr lang="fr-FR"/>
          </a:p>
        </p:txBody>
      </p:sp>
    </p:spTree>
    <p:extLst>
      <p:ext uri="{BB962C8B-B14F-4D97-AF65-F5344CB8AC3E}">
        <p14:creationId xmlns:p14="http://schemas.microsoft.com/office/powerpoint/2010/main" val="52949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endParaRPr lang="en-US" u="sng" dirty="0"/>
          </a:p>
        </p:txBody>
      </p:sp>
      <p:sp>
        <p:nvSpPr>
          <p:cNvPr id="4" name="Slide Number Placeholder 3"/>
          <p:cNvSpPr>
            <a:spLocks noGrp="1"/>
          </p:cNvSpPr>
          <p:nvPr>
            <p:ph type="sldNum" sz="quarter" idx="10"/>
          </p:nvPr>
        </p:nvSpPr>
        <p:spPr/>
        <p:txBody>
          <a:bodyPr/>
          <a:lstStyle/>
          <a:p>
            <a:fld id="{3BAEE3D6-18AA-B04D-9E3C-0BC5C09F1ABB}" type="slidenum">
              <a:rPr lang="fr-FR" smtClean="0"/>
              <a:t>8</a:t>
            </a:fld>
            <a:endParaRPr lang="fr-FR"/>
          </a:p>
        </p:txBody>
      </p:sp>
    </p:spTree>
    <p:extLst>
      <p:ext uri="{BB962C8B-B14F-4D97-AF65-F5344CB8AC3E}">
        <p14:creationId xmlns:p14="http://schemas.microsoft.com/office/powerpoint/2010/main" val="118911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x-none" dirty="0">
              <a:ea typeface="ＭＳ Ｐゴシック" charset="-128"/>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1C1B7E7-EE1F-9048-B2D3-0DAEB889CD89}" type="slidenum">
              <a:rPr lang="fr-FR" altLang="x-none">
                <a:latin typeface="Calibri" charset="0"/>
              </a:rPr>
              <a:pPr/>
              <a:t>9</a:t>
            </a:fld>
            <a:endParaRPr lang="fr-FR" altLang="x-none">
              <a:latin typeface="Calibri" charset="0"/>
            </a:endParaRPr>
          </a:p>
        </p:txBody>
      </p:sp>
    </p:spTree>
    <p:extLst>
      <p:ext uri="{BB962C8B-B14F-4D97-AF65-F5344CB8AC3E}">
        <p14:creationId xmlns:p14="http://schemas.microsoft.com/office/powerpoint/2010/main" val="606747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x-none" dirty="0">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0451CB2-4A40-5D4B-AE21-0C6EE8A6BB85}" type="slidenum">
              <a:rPr lang="fr-FR" altLang="x-none">
                <a:latin typeface="Calibri" charset="0"/>
              </a:rPr>
              <a:pPr/>
              <a:t>10</a:t>
            </a:fld>
            <a:endParaRPr lang="fr-FR" altLang="x-none">
              <a:latin typeface="Calibri" charset="0"/>
            </a:endParaRPr>
          </a:p>
        </p:txBody>
      </p:sp>
    </p:spTree>
    <p:extLst>
      <p:ext uri="{BB962C8B-B14F-4D97-AF65-F5344CB8AC3E}">
        <p14:creationId xmlns:p14="http://schemas.microsoft.com/office/powerpoint/2010/main" val="411594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b="1" dirty="0"/>
          </a:p>
        </p:txBody>
      </p:sp>
      <p:sp>
        <p:nvSpPr>
          <p:cNvPr id="4" name="Slide Number Placeholder 3"/>
          <p:cNvSpPr>
            <a:spLocks noGrp="1"/>
          </p:cNvSpPr>
          <p:nvPr>
            <p:ph type="sldNum" sz="quarter" idx="10"/>
          </p:nvPr>
        </p:nvSpPr>
        <p:spPr/>
        <p:txBody>
          <a:bodyPr/>
          <a:lstStyle/>
          <a:p>
            <a:fld id="{3BAEE3D6-18AA-B04D-9E3C-0BC5C09F1ABB}" type="slidenum">
              <a:rPr lang="fr-FR" smtClean="0"/>
              <a:t>12</a:t>
            </a:fld>
            <a:endParaRPr lang="fr-FR"/>
          </a:p>
        </p:txBody>
      </p:sp>
    </p:spTree>
    <p:extLst>
      <p:ext uri="{BB962C8B-B14F-4D97-AF65-F5344CB8AC3E}">
        <p14:creationId xmlns:p14="http://schemas.microsoft.com/office/powerpoint/2010/main" val="1233961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8A2C27BB-644E-7845-830E-170D4123257E}" type="datetime1">
              <a:rPr lang="en-GB" smtClean="0">
                <a:solidFill>
                  <a:srgbClr val="000000"/>
                </a:solidFill>
                <a:cs typeface="ＭＳ Ｐゴシック"/>
              </a:rPr>
              <a:t>16/04/2018</a:t>
            </a:fld>
            <a:endParaRPr lang="fr-FR">
              <a:solidFill>
                <a:srgbClr val="000000"/>
              </a:solidFill>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endParaRPr lang="fr-FR">
              <a:solidFill>
                <a:srgbClr val="000000"/>
              </a:solidFill>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fld id="{926F5494-F31F-4AA1-9BC2-66C7D86E5EDE}" type="slidenum">
              <a:rPr lang="en-US">
                <a:solidFill>
                  <a:srgbClr val="000000"/>
                </a:solidFill>
                <a:cs typeface="ＭＳ Ｐゴシック"/>
              </a:rPr>
              <a:pPr/>
              <a:t>‹#›</a:t>
            </a:fld>
            <a:endParaRPr lang="en-US">
              <a:solidFill>
                <a:srgbClr val="000000"/>
              </a:solidFill>
              <a:cs typeface="ＭＳ Ｐゴシック"/>
            </a:endParaRPr>
          </a:p>
        </p:txBody>
      </p:sp>
    </p:spTree>
    <p:extLst>
      <p:ext uri="{BB962C8B-B14F-4D97-AF65-F5344CB8AC3E}">
        <p14:creationId xmlns:p14="http://schemas.microsoft.com/office/powerpoint/2010/main" val="364131290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061DD03-E16A-FD4E-B0B2-47EE6CF794BB}" type="datetime1">
              <a:rPr lang="en-GB" smtClean="0">
                <a:solidFill>
                  <a:srgbClr val="000000"/>
                </a:solidFill>
                <a:cs typeface="ＭＳ Ｐゴシック"/>
              </a:rPr>
              <a:t>16/04/2018</a:t>
            </a:fld>
            <a:endParaRPr lang="fr-FR">
              <a:solidFill>
                <a:srgbClr val="000000"/>
              </a:solidFill>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endParaRPr lang="fr-FR">
              <a:solidFill>
                <a:srgbClr val="000000"/>
              </a:solidFill>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fld id="{DE41A74F-A28F-40E0-B7B0-309BAAFCD1C4}" type="slidenum">
              <a:rPr lang="en-US">
                <a:solidFill>
                  <a:srgbClr val="000000"/>
                </a:solidFill>
                <a:cs typeface="ＭＳ Ｐゴシック"/>
              </a:rPr>
              <a:pPr/>
              <a:t>‹#›</a:t>
            </a:fld>
            <a:endParaRPr lang="en-US">
              <a:solidFill>
                <a:srgbClr val="000000"/>
              </a:solidFill>
              <a:cs typeface="ＭＳ Ｐゴシック"/>
            </a:endParaRPr>
          </a:p>
        </p:txBody>
      </p:sp>
    </p:spTree>
    <p:extLst>
      <p:ext uri="{BB962C8B-B14F-4D97-AF65-F5344CB8AC3E}">
        <p14:creationId xmlns:p14="http://schemas.microsoft.com/office/powerpoint/2010/main" val="142748566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44F5D46-4F1D-734F-8DF5-4C9AB2A6187B}" type="datetime1">
              <a:rPr lang="en-GB" smtClean="0">
                <a:solidFill>
                  <a:srgbClr val="000000"/>
                </a:solidFill>
                <a:cs typeface="ＭＳ Ｐゴシック"/>
              </a:rPr>
              <a:t>16/04/2018</a:t>
            </a:fld>
            <a:endParaRPr lang="fr-FR">
              <a:solidFill>
                <a:srgbClr val="000000"/>
              </a:solidFill>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endParaRPr lang="fr-FR">
              <a:solidFill>
                <a:srgbClr val="000000"/>
              </a:solidFill>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fld id="{B80350DE-AF39-4848-AB9B-8249C78ED2B2}" type="slidenum">
              <a:rPr lang="en-US">
                <a:solidFill>
                  <a:srgbClr val="000000"/>
                </a:solidFill>
                <a:cs typeface="ＭＳ Ｐゴシック"/>
              </a:rPr>
              <a:pPr/>
              <a:t>‹#›</a:t>
            </a:fld>
            <a:endParaRPr lang="en-US">
              <a:solidFill>
                <a:srgbClr val="000000"/>
              </a:solidFill>
              <a:cs typeface="ＭＳ Ｐゴシック"/>
            </a:endParaRPr>
          </a:p>
        </p:txBody>
      </p:sp>
    </p:spTree>
    <p:extLst>
      <p:ext uri="{BB962C8B-B14F-4D97-AF65-F5344CB8AC3E}">
        <p14:creationId xmlns:p14="http://schemas.microsoft.com/office/powerpoint/2010/main" val="251088254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7113A03-E3C8-574D-944D-A099806796C7}" type="datetime1">
              <a:rPr lang="en-GB" smtClean="0">
                <a:solidFill>
                  <a:srgbClr val="000000"/>
                </a:solidFill>
                <a:cs typeface="ＭＳ Ｐゴシック"/>
              </a:rPr>
              <a:t>16/04/2018</a:t>
            </a:fld>
            <a:endParaRPr lang="fr-FR">
              <a:solidFill>
                <a:srgbClr val="000000"/>
              </a:solidFill>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endParaRPr lang="fr-FR">
              <a:solidFill>
                <a:srgbClr val="000000"/>
              </a:solidFill>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fld id="{44F265AD-6554-42D7-B8EE-C8AE2FD6B27D}" type="slidenum">
              <a:rPr lang="en-US">
                <a:solidFill>
                  <a:srgbClr val="000000"/>
                </a:solidFill>
                <a:cs typeface="ＭＳ Ｐゴシック"/>
              </a:rPr>
              <a:pPr/>
              <a:t>‹#›</a:t>
            </a:fld>
            <a:endParaRPr lang="en-US">
              <a:solidFill>
                <a:srgbClr val="000000"/>
              </a:solidFill>
              <a:cs typeface="ＭＳ Ｐゴシック"/>
            </a:endParaRPr>
          </a:p>
        </p:txBody>
      </p:sp>
    </p:spTree>
    <p:extLst>
      <p:ext uri="{BB962C8B-B14F-4D97-AF65-F5344CB8AC3E}">
        <p14:creationId xmlns:p14="http://schemas.microsoft.com/office/powerpoint/2010/main" val="321974563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B2B918D-DAD1-6640-9963-207E48D8E21F}" type="datetime1">
              <a:rPr lang="en-GB" smtClean="0">
                <a:solidFill>
                  <a:srgbClr val="000000"/>
                </a:solidFill>
                <a:cs typeface="ＭＳ Ｐゴシック"/>
              </a:rPr>
              <a:t>16/04/2018</a:t>
            </a:fld>
            <a:endParaRPr lang="fr-FR">
              <a:solidFill>
                <a:srgbClr val="000000"/>
              </a:solidFill>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endParaRPr lang="fr-FR">
              <a:solidFill>
                <a:srgbClr val="000000"/>
              </a:solidFill>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fld id="{6BB7F3CC-1E6C-45E9-9951-352DADF5F75B}" type="slidenum">
              <a:rPr lang="en-US">
                <a:solidFill>
                  <a:srgbClr val="000000"/>
                </a:solidFill>
                <a:cs typeface="ＭＳ Ｐゴシック"/>
              </a:rPr>
              <a:pPr/>
              <a:t>‹#›</a:t>
            </a:fld>
            <a:endParaRPr lang="en-US">
              <a:solidFill>
                <a:srgbClr val="000000"/>
              </a:solidFill>
              <a:cs typeface="ＭＳ Ｐゴシック"/>
            </a:endParaRPr>
          </a:p>
        </p:txBody>
      </p:sp>
    </p:spTree>
    <p:extLst>
      <p:ext uri="{BB962C8B-B14F-4D97-AF65-F5344CB8AC3E}">
        <p14:creationId xmlns:p14="http://schemas.microsoft.com/office/powerpoint/2010/main" val="128042787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35628316-A401-9047-8F50-661FB8E318E3}" type="datetime1">
              <a:rPr lang="en-GB" smtClean="0">
                <a:solidFill>
                  <a:srgbClr val="000000"/>
                </a:solidFill>
                <a:cs typeface="ＭＳ Ｐゴシック"/>
              </a:rPr>
              <a:t>16/04/2018</a:t>
            </a:fld>
            <a:endParaRPr lang="fr-FR">
              <a:solidFill>
                <a:srgbClr val="000000"/>
              </a:solidFill>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endParaRPr lang="fr-FR">
              <a:solidFill>
                <a:srgbClr val="000000"/>
              </a:solidFill>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fld id="{575C94FE-6C70-4805-B55B-34862F672ABA}" type="slidenum">
              <a:rPr lang="en-US">
                <a:solidFill>
                  <a:srgbClr val="000000"/>
                </a:solidFill>
                <a:cs typeface="ＭＳ Ｐゴシック"/>
              </a:rPr>
              <a:pPr/>
              <a:t>‹#›</a:t>
            </a:fld>
            <a:endParaRPr lang="en-US">
              <a:solidFill>
                <a:srgbClr val="000000"/>
              </a:solidFill>
              <a:cs typeface="ＭＳ Ｐゴシック"/>
            </a:endParaRPr>
          </a:p>
        </p:txBody>
      </p:sp>
    </p:spTree>
    <p:extLst>
      <p:ext uri="{BB962C8B-B14F-4D97-AF65-F5344CB8AC3E}">
        <p14:creationId xmlns:p14="http://schemas.microsoft.com/office/powerpoint/2010/main" val="18822099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61B9364-DC91-5C41-92BB-BCC895A29B8B}" type="datetime1">
              <a:rPr lang="en-GB" smtClean="0">
                <a:solidFill>
                  <a:srgbClr val="000000"/>
                </a:solidFill>
                <a:cs typeface="ＭＳ Ｐゴシック"/>
              </a:rPr>
              <a:t>16/04/2018</a:t>
            </a:fld>
            <a:endParaRPr lang="fr-FR">
              <a:solidFill>
                <a:srgbClr val="000000"/>
              </a:solidFill>
              <a:cs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endParaRPr lang="fr-FR">
              <a:solidFill>
                <a:srgbClr val="000000"/>
              </a:solidFill>
              <a:cs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fld id="{CCB36C96-8FBD-4193-84B0-6ED67304815D}" type="slidenum">
              <a:rPr lang="en-US">
                <a:solidFill>
                  <a:srgbClr val="000000"/>
                </a:solidFill>
                <a:cs typeface="ＭＳ Ｐゴシック"/>
              </a:rPr>
              <a:pPr/>
              <a:t>‹#›</a:t>
            </a:fld>
            <a:endParaRPr lang="en-US">
              <a:solidFill>
                <a:srgbClr val="000000"/>
              </a:solidFill>
              <a:cs typeface="ＭＳ Ｐゴシック"/>
            </a:endParaRPr>
          </a:p>
        </p:txBody>
      </p:sp>
    </p:spTree>
    <p:extLst>
      <p:ext uri="{BB962C8B-B14F-4D97-AF65-F5344CB8AC3E}">
        <p14:creationId xmlns:p14="http://schemas.microsoft.com/office/powerpoint/2010/main" val="44721618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A50C4D7-F038-5947-94D8-EDD8C05D203D}" type="datetime1">
              <a:rPr lang="en-GB" smtClean="0">
                <a:solidFill>
                  <a:srgbClr val="000000"/>
                </a:solidFill>
                <a:cs typeface="ＭＳ Ｐゴシック"/>
              </a:rPr>
              <a:t>16/04/2018</a:t>
            </a:fld>
            <a:endParaRPr lang="fr-FR">
              <a:solidFill>
                <a:srgbClr val="000000"/>
              </a:solidFill>
              <a:cs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endParaRPr lang="fr-FR">
              <a:solidFill>
                <a:srgbClr val="000000"/>
              </a:solidFill>
              <a:cs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fld id="{ACEEEBB5-0610-4B60-9BA1-C1DD2CDFD5B0}" type="slidenum">
              <a:rPr lang="en-US">
                <a:solidFill>
                  <a:srgbClr val="000000"/>
                </a:solidFill>
                <a:cs typeface="ＭＳ Ｐゴシック"/>
              </a:rPr>
              <a:pPr/>
              <a:t>‹#›</a:t>
            </a:fld>
            <a:endParaRPr lang="en-US">
              <a:solidFill>
                <a:srgbClr val="000000"/>
              </a:solidFill>
              <a:cs typeface="ＭＳ Ｐゴシック"/>
            </a:endParaRPr>
          </a:p>
        </p:txBody>
      </p:sp>
    </p:spTree>
    <p:extLst>
      <p:ext uri="{BB962C8B-B14F-4D97-AF65-F5344CB8AC3E}">
        <p14:creationId xmlns:p14="http://schemas.microsoft.com/office/powerpoint/2010/main" val="351186279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EE3799C-1216-134C-AEFB-9B6A6D457F00}" type="datetime1">
              <a:rPr lang="en-GB" smtClean="0">
                <a:solidFill>
                  <a:srgbClr val="000000"/>
                </a:solidFill>
                <a:cs typeface="ＭＳ Ｐゴシック"/>
              </a:rPr>
              <a:t>16/04/2018</a:t>
            </a:fld>
            <a:endParaRPr lang="fr-FR">
              <a:solidFill>
                <a:srgbClr val="000000"/>
              </a:solidFill>
              <a:cs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endParaRPr lang="fr-FR">
              <a:solidFill>
                <a:srgbClr val="000000"/>
              </a:solidFill>
              <a:cs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fld id="{4B5EC9F7-16CF-462C-AEBF-E21596FE96CC}" type="slidenum">
              <a:rPr lang="en-US">
                <a:solidFill>
                  <a:srgbClr val="000000"/>
                </a:solidFill>
                <a:cs typeface="ＭＳ Ｐゴシック"/>
              </a:rPr>
              <a:pPr/>
              <a:t>‹#›</a:t>
            </a:fld>
            <a:endParaRPr lang="en-US">
              <a:solidFill>
                <a:srgbClr val="000000"/>
              </a:solidFill>
              <a:cs typeface="ＭＳ Ｐゴシック"/>
            </a:endParaRPr>
          </a:p>
        </p:txBody>
      </p:sp>
    </p:spTree>
    <p:extLst>
      <p:ext uri="{BB962C8B-B14F-4D97-AF65-F5344CB8AC3E}">
        <p14:creationId xmlns:p14="http://schemas.microsoft.com/office/powerpoint/2010/main" val="114818460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0F5D965-34C7-0A4A-A8DC-39A100A4208E}" type="datetime1">
              <a:rPr lang="en-GB" smtClean="0">
                <a:solidFill>
                  <a:srgbClr val="000000"/>
                </a:solidFill>
                <a:cs typeface="ＭＳ Ｐゴシック"/>
              </a:rPr>
              <a:t>16/04/2018</a:t>
            </a:fld>
            <a:endParaRPr lang="fr-FR">
              <a:solidFill>
                <a:srgbClr val="000000"/>
              </a:solidFill>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endParaRPr lang="fr-FR">
              <a:solidFill>
                <a:srgbClr val="000000"/>
              </a:solidFill>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fld id="{7CDF4A20-92C8-488F-9A37-1F51F44AC402}" type="slidenum">
              <a:rPr lang="en-US">
                <a:solidFill>
                  <a:srgbClr val="000000"/>
                </a:solidFill>
                <a:cs typeface="ＭＳ Ｐゴシック"/>
              </a:rPr>
              <a:pPr/>
              <a:t>‹#›</a:t>
            </a:fld>
            <a:endParaRPr lang="en-US">
              <a:solidFill>
                <a:srgbClr val="000000"/>
              </a:solidFill>
              <a:cs typeface="ＭＳ Ｐゴシック"/>
            </a:endParaRPr>
          </a:p>
        </p:txBody>
      </p:sp>
    </p:spTree>
    <p:extLst>
      <p:ext uri="{BB962C8B-B14F-4D97-AF65-F5344CB8AC3E}">
        <p14:creationId xmlns:p14="http://schemas.microsoft.com/office/powerpoint/2010/main" val="118330557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7657D49-64FD-BE4A-8DCA-CA9070162436}" type="datetime1">
              <a:rPr lang="en-GB" smtClean="0">
                <a:solidFill>
                  <a:srgbClr val="000000"/>
                </a:solidFill>
                <a:cs typeface="ＭＳ Ｐゴシック"/>
              </a:rPr>
              <a:t>16/04/2018</a:t>
            </a:fld>
            <a:endParaRPr lang="fr-FR">
              <a:solidFill>
                <a:srgbClr val="000000"/>
              </a:solidFill>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endParaRPr lang="fr-FR">
              <a:solidFill>
                <a:srgbClr val="000000"/>
              </a:solidFill>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fld id="{CB7E18D2-456C-4865-B482-F841514B475A}" type="slidenum">
              <a:rPr lang="en-US">
                <a:solidFill>
                  <a:srgbClr val="000000"/>
                </a:solidFill>
                <a:cs typeface="ＭＳ Ｐゴシック"/>
              </a:rPr>
              <a:pPr/>
              <a:t>‹#›</a:t>
            </a:fld>
            <a:endParaRPr lang="en-US">
              <a:solidFill>
                <a:srgbClr val="000000"/>
              </a:solidFill>
              <a:cs typeface="ＭＳ Ｐゴシック"/>
            </a:endParaRPr>
          </a:p>
        </p:txBody>
      </p:sp>
    </p:spTree>
    <p:extLst>
      <p:ext uri="{BB962C8B-B14F-4D97-AF65-F5344CB8AC3E}">
        <p14:creationId xmlns:p14="http://schemas.microsoft.com/office/powerpoint/2010/main" val="86283362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676400"/>
            <a:ext cx="7772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fld id="{FD28BCBD-8BDE-1E44-9906-C492B2A37D0A}" type="datetime1">
              <a:rPr lang="en-GB" smtClean="0">
                <a:solidFill>
                  <a:srgbClr val="000000"/>
                </a:solidFill>
                <a:latin typeface="Arial" charset="0"/>
                <a:ea typeface="ＭＳ Ｐゴシック" pitchFamily="34" charset="-128"/>
                <a:cs typeface="ＭＳ Ｐゴシック"/>
              </a:rPr>
              <a:t>16/04/2018</a:t>
            </a:fld>
            <a:endParaRPr lang="fr-FR">
              <a:solidFill>
                <a:srgbClr val="000000"/>
              </a:solidFill>
              <a:latin typeface="Arial" charset="0"/>
              <a:ea typeface="ＭＳ Ｐゴシック" pitchFamily="34" charset="-128"/>
              <a:cs typeface="ＭＳ Ｐゴシック"/>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fr-FR">
              <a:solidFill>
                <a:srgbClr val="000000"/>
              </a:solidFill>
              <a:latin typeface="Arial" charset="0"/>
              <a:ea typeface="ＭＳ Ｐゴシック" pitchFamily="34" charset="-128"/>
              <a:cs typeface="ＭＳ Ｐゴシック"/>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8DCDC883-DEE2-466D-AD2B-E050695C9583}" type="slidenum">
              <a:rPr lang="en-US">
                <a:solidFill>
                  <a:srgbClr val="000000"/>
                </a:solidFill>
                <a:latin typeface="Arial" charset="0"/>
                <a:ea typeface="ＭＳ Ｐゴシック" pitchFamily="34" charset="-128"/>
                <a:cs typeface="ＭＳ Ｐゴシック"/>
              </a:rPr>
              <a:pPr eaLnBrk="0" fontAlgn="base" hangingPunct="0">
                <a:spcBef>
                  <a:spcPct val="0"/>
                </a:spcBef>
                <a:spcAft>
                  <a:spcPct val="0"/>
                </a:spcAft>
              </a:pPr>
              <a:t>‹#›</a:t>
            </a:fld>
            <a:endParaRPr lang="en-US">
              <a:solidFill>
                <a:srgbClr val="000000"/>
              </a:solidFill>
              <a:latin typeface="Arial" charset="0"/>
              <a:ea typeface="ＭＳ Ｐゴシック" pitchFamily="34" charset="-128"/>
              <a:cs typeface="ＭＳ Ｐゴシック"/>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fade/>
  </p:transition>
  <p:hf sldNum="0" hdr="0" ftr="0" dt="0"/>
  <p:txStyles>
    <p:title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200"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400"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600"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800"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ioc-cd.org/"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13.gif"/><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g"/><Relationship Id="rId6" Type="http://schemas.openxmlformats.org/officeDocument/2006/relationships/image" Target="../media/image17.png"/><Relationship Id="rId7" Type="http://schemas.openxmlformats.org/officeDocument/2006/relationships/image" Target="../media/image18.jpe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4.png"/><Relationship Id="rId9"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24.png"/><Relationship Id="rId8"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27.png"/><Relationship Id="rId5"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hyperlink" Target="http://en.unesco.org/world-education-forum-2015/"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3" Type="http://schemas.openxmlformats.org/officeDocument/2006/relationships/hyperlink" Target="http://www.oceanteacher.org/" TargetMode="External"/><Relationship Id="rId4" Type="http://schemas.openxmlformats.org/officeDocument/2006/relationships/image" Target="../media/image58.jpeg"/><Relationship Id="rId5" Type="http://schemas.openxmlformats.org/officeDocument/2006/relationships/image" Target="../media/image59.png"/><Relationship Id="rId6" Type="http://schemas.openxmlformats.org/officeDocument/2006/relationships/image" Target="../media/image25.emf"/><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193.191.134.30/photolibrary/components/com_joomgallery/img_originals/unesco_wall_exhibit_15/bommie_in_clerke_lagoon_1_20091014_1873640743.jpg" TargetMode="External"/><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3347864" y="866635"/>
            <a:ext cx="5469111" cy="3743995"/>
          </a:xfrm>
        </p:spPr>
        <p:txBody>
          <a:bodyPr/>
          <a:lstStyle/>
          <a:p>
            <a:pPr algn="r"/>
            <a:r>
              <a:rPr lang="en-US" b="1" dirty="0" smtClean="0">
                <a:solidFill>
                  <a:srgbClr val="0070C0"/>
                </a:solidFill>
              </a:rPr>
              <a:t>IOC Capacity Development Strategy 2015-2021</a:t>
            </a:r>
            <a:br>
              <a:rPr lang="en-US" b="1" dirty="0" smtClean="0">
                <a:solidFill>
                  <a:srgbClr val="0070C0"/>
                </a:solidFill>
              </a:rPr>
            </a:br>
            <a:r>
              <a:rPr lang="en-US" b="1" dirty="0" smtClean="0">
                <a:solidFill>
                  <a:srgbClr val="0070C0"/>
                </a:solidFill>
              </a:rPr>
              <a:t> and the Role of the OceanTeacher Global Academy (OTGA) </a:t>
            </a:r>
            <a:endParaRPr lang="en-GB" b="1" dirty="0">
              <a:solidFill>
                <a:srgbClr val="0070C0"/>
              </a:solidFill>
            </a:endParaRPr>
          </a:p>
        </p:txBody>
      </p:sp>
      <p:sp>
        <p:nvSpPr>
          <p:cNvPr id="4099" name="Rectangle 3"/>
          <p:cNvSpPr>
            <a:spLocks noGrp="1" noChangeArrowheads="1"/>
          </p:cNvSpPr>
          <p:nvPr>
            <p:ph type="subTitle" idx="1"/>
          </p:nvPr>
        </p:nvSpPr>
        <p:spPr>
          <a:xfrm>
            <a:off x="685800" y="5232400"/>
            <a:ext cx="7772400" cy="1511300"/>
          </a:xfrm>
        </p:spPr>
        <p:txBody>
          <a:bodyPr numCol="2"/>
          <a:lstStyle/>
          <a:p>
            <a:pPr eaLnBrk="1" hangingPunct="1"/>
            <a:r>
              <a:rPr lang="en-US" sz="1800" b="1" dirty="0"/>
              <a:t>Peter </a:t>
            </a:r>
            <a:r>
              <a:rPr lang="en-US" sz="1800" b="1" dirty="0" err="1"/>
              <a:t>Pissierssens</a:t>
            </a:r>
            <a:endParaRPr lang="en-US" sz="1800" b="1" dirty="0"/>
          </a:p>
          <a:p>
            <a:pPr eaLnBrk="1" hangingPunct="1"/>
            <a:r>
              <a:rPr lang="en-US" sz="1800" dirty="0"/>
              <a:t>Head, IOC Project Office for IODE</a:t>
            </a:r>
            <a:br>
              <a:rPr lang="en-US" sz="1800" dirty="0"/>
            </a:br>
            <a:r>
              <a:rPr lang="en-US" sz="1800" dirty="0"/>
              <a:t>IODE </a:t>
            </a:r>
            <a:r>
              <a:rPr lang="en-US" sz="1800" dirty="0" err="1"/>
              <a:t>Programme</a:t>
            </a:r>
            <a:r>
              <a:rPr lang="en-US" sz="1800" dirty="0"/>
              <a:t> Manager</a:t>
            </a:r>
            <a:br>
              <a:rPr lang="en-US" sz="1800" dirty="0"/>
            </a:br>
            <a:r>
              <a:rPr lang="en-US" sz="1800" dirty="0"/>
              <a:t>IOC Capacity Development </a:t>
            </a:r>
            <a:r>
              <a:rPr lang="en-US" sz="1800" dirty="0" smtClean="0"/>
              <a:t>Coordinator</a:t>
            </a:r>
            <a:endParaRPr lang="en-US" sz="1800" b="1" dirty="0" smtClean="0"/>
          </a:p>
          <a:p>
            <a:pPr eaLnBrk="1" hangingPunct="1"/>
            <a:r>
              <a:rPr lang="en-US" sz="1800" b="1" dirty="0" smtClean="0"/>
              <a:t>Claudia Delgado</a:t>
            </a:r>
          </a:p>
          <a:p>
            <a:pPr eaLnBrk="1" hangingPunct="1"/>
            <a:r>
              <a:rPr lang="en-US" sz="1800" dirty="0" smtClean="0"/>
              <a:t>IODE Training Coordinator &amp; </a:t>
            </a:r>
          </a:p>
          <a:p>
            <a:pPr eaLnBrk="1" hangingPunct="1"/>
            <a:r>
              <a:rPr lang="en-US" sz="1800" dirty="0" smtClean="0"/>
              <a:t>OTGA Project Manager</a:t>
            </a:r>
            <a:r>
              <a:rPr lang="en-US" sz="1800" dirty="0"/>
              <a:t/>
            </a:r>
            <a:br>
              <a:rPr lang="en-US" sz="1800" dirty="0"/>
            </a:br>
            <a:endParaRPr lang="en-US" sz="1800" b="1" dirty="0"/>
          </a:p>
        </p:txBody>
      </p:sp>
      <p:pic>
        <p:nvPicPr>
          <p:cNvPr id="4" name="Picture 4" descr="88x31.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8100" y="63500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92075" y="1404938"/>
            <a:ext cx="3478212" cy="4495800"/>
          </a:xfrm>
        </p:spPr>
        <p:txBody>
          <a:bodyPr/>
          <a:lstStyle/>
          <a:p>
            <a:r>
              <a:rPr lang="en-US" sz="2000" dirty="0" smtClean="0"/>
              <a:t>Information </a:t>
            </a:r>
            <a:r>
              <a:rPr lang="en-US" sz="2000" dirty="0"/>
              <a:t>on IOC CD strategy</a:t>
            </a:r>
          </a:p>
          <a:p>
            <a:r>
              <a:rPr lang="en-US" sz="2000" dirty="0"/>
              <a:t>Information on on the implementation of the strategy</a:t>
            </a:r>
          </a:p>
          <a:p>
            <a:r>
              <a:rPr lang="en-US" sz="2000" dirty="0"/>
              <a:t>Find CD opportunities (training courses, </a:t>
            </a:r>
            <a:r>
              <a:rPr lang="en-US" sz="2000" dirty="0" err="1"/>
              <a:t>etc</a:t>
            </a:r>
            <a:r>
              <a:rPr lang="en-US" sz="2000" dirty="0"/>
              <a:t>)</a:t>
            </a:r>
          </a:p>
          <a:p>
            <a:r>
              <a:rPr lang="en-US" sz="2000" dirty="0"/>
              <a:t>Calendar of the IOC CD events </a:t>
            </a:r>
          </a:p>
          <a:p>
            <a:r>
              <a:rPr lang="en-US" sz="2000" dirty="0"/>
              <a:t>Alumni database</a:t>
            </a:r>
          </a:p>
          <a:p>
            <a:r>
              <a:rPr lang="en-US" sz="2000" dirty="0"/>
              <a:t>IOC CD Fund: proposals</a:t>
            </a:r>
          </a:p>
          <a:p>
            <a:r>
              <a:rPr lang="en-US" sz="2000" dirty="0"/>
              <a:t>Mailing list (news)</a:t>
            </a:r>
          </a:p>
        </p:txBody>
      </p:sp>
      <p:sp>
        <p:nvSpPr>
          <p:cNvPr id="419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fld id="{5BE9E5E9-9523-4C41-A7F2-F866792315B5}" type="slidenum">
              <a:rPr lang="en-US" altLang="x-none" sz="1400">
                <a:solidFill>
                  <a:srgbClr val="000000"/>
                </a:solidFill>
              </a:rPr>
              <a:pPr>
                <a:spcBef>
                  <a:spcPct val="0"/>
                </a:spcBef>
                <a:buFontTx/>
                <a:buNone/>
              </a:pPr>
              <a:t>10</a:t>
            </a:fld>
            <a:endParaRPr lang="en-US" altLang="x-none" sz="1400">
              <a:solidFill>
                <a:srgbClr val="000000"/>
              </a:solidFill>
            </a:endParaRPr>
          </a:p>
        </p:txBody>
      </p:sp>
      <p:pic>
        <p:nvPicPr>
          <p:cNvPr id="41988" name="Picture 1" descr="Screen Shot 2016-04-12 at 11.44.50.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70287" y="1192213"/>
            <a:ext cx="5330825" cy="4708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18906" y="303788"/>
            <a:ext cx="7518405" cy="707886"/>
          </a:xfrm>
          <a:prstGeom prst="rect">
            <a:avLst/>
          </a:prstGeom>
        </p:spPr>
        <p:txBody>
          <a:bodyPr wrap="none">
            <a:spAutoFit/>
          </a:bodyPr>
          <a:lstStyle/>
          <a:p>
            <a:r>
              <a:rPr lang="en-US" sz="4000" b="1" dirty="0">
                <a:solidFill>
                  <a:srgbClr val="0070C0"/>
                </a:solidFill>
                <a:latin typeface="Candara" charset="0"/>
                <a:ea typeface="Candara" charset="0"/>
                <a:cs typeface="Candara" charset="0"/>
              </a:rPr>
              <a:t>IOC CD website (</a:t>
            </a:r>
            <a:r>
              <a:rPr lang="en-US" sz="4000" b="1" dirty="0" err="1">
                <a:solidFill>
                  <a:srgbClr val="0070C0"/>
                </a:solidFill>
                <a:latin typeface="Candara" charset="0"/>
                <a:ea typeface="Candara" charset="0"/>
                <a:cs typeface="Candara" charset="0"/>
              </a:rPr>
              <a:t>www.ioc-cd.org</a:t>
            </a:r>
            <a:r>
              <a:rPr lang="en-US" sz="4000" b="1" dirty="0">
                <a:solidFill>
                  <a:srgbClr val="0070C0"/>
                </a:solidFill>
                <a:latin typeface="Candara" charset="0"/>
                <a:ea typeface="Candara" charset="0"/>
                <a:cs typeface="Candara" charset="0"/>
              </a:rPr>
              <a:t>)</a:t>
            </a:r>
            <a:endParaRPr lang="en-US" altLang="x-none" sz="4000" dirty="0">
              <a:hlinkClick r:id="rId4"/>
            </a:endParaRPr>
          </a:p>
        </p:txBody>
      </p:sp>
    </p:spTree>
    <p:extLst>
      <p:ext uri="{BB962C8B-B14F-4D97-AF65-F5344CB8AC3E}">
        <p14:creationId xmlns:p14="http://schemas.microsoft.com/office/powerpoint/2010/main" val="201615731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b="1" dirty="0">
                <a:solidFill>
                  <a:srgbClr val="0070C0"/>
                </a:solidFill>
                <a:latin typeface="Candara" charset="0"/>
                <a:ea typeface="Candara" charset="0"/>
                <a:cs typeface="Candara" charset="0"/>
              </a:rPr>
              <a:t>IOC will not do all by itself: </a:t>
            </a:r>
            <a:br>
              <a:rPr lang="en-US" altLang="x-none" b="1" dirty="0">
                <a:solidFill>
                  <a:srgbClr val="0070C0"/>
                </a:solidFill>
                <a:latin typeface="Candara" charset="0"/>
                <a:ea typeface="Candara" charset="0"/>
                <a:cs typeface="Candara" charset="0"/>
              </a:rPr>
            </a:br>
            <a:r>
              <a:rPr lang="en-US" altLang="x-none" b="1" u="sng" dirty="0">
                <a:solidFill>
                  <a:srgbClr val="0070C0"/>
                </a:solidFill>
                <a:latin typeface="Candara" charset="0"/>
                <a:ea typeface="Candara" charset="0"/>
                <a:cs typeface="Candara" charset="0"/>
              </a:rPr>
              <a:t>delivering as one </a:t>
            </a:r>
            <a:endParaRPr lang="en-US" b="1" dirty="0">
              <a:solidFill>
                <a:srgbClr val="0070C0"/>
              </a:solidFill>
              <a:latin typeface="Candara" charset="0"/>
              <a:ea typeface="Candara" charset="0"/>
              <a:cs typeface="Candara"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879853" y="3181822"/>
            <a:ext cx="874120" cy="95182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70363" y="1822144"/>
            <a:ext cx="4318000" cy="952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3035" y="2037475"/>
            <a:ext cx="1371600" cy="136251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51287" y="5728506"/>
            <a:ext cx="4290060" cy="79248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0825" y="4445000"/>
            <a:ext cx="1123950" cy="1198880"/>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32118" y="4745637"/>
            <a:ext cx="3284795" cy="668041"/>
          </a:xfrm>
          <a:prstGeom prst="rect">
            <a:avLst/>
          </a:prstGeom>
        </p:spPr>
      </p:pic>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89287" y="4621441"/>
            <a:ext cx="1524000" cy="1097081"/>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943100" y="2956896"/>
            <a:ext cx="3657600" cy="825500"/>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82132" y="2032352"/>
            <a:ext cx="1511300" cy="686382"/>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734472" y="4555490"/>
            <a:ext cx="863600" cy="977900"/>
          </a:xfrm>
          <a:prstGeom prst="rect">
            <a:avLst/>
          </a:prstGeom>
        </p:spPr>
      </p:pic>
      <p:sp>
        <p:nvSpPr>
          <p:cNvPr id="17" name="TextBox 16"/>
          <p:cNvSpPr txBox="1"/>
          <p:nvPr/>
        </p:nvSpPr>
        <p:spPr>
          <a:xfrm>
            <a:off x="2286277" y="5839243"/>
            <a:ext cx="903010" cy="369332"/>
          </a:xfrm>
          <a:prstGeom prst="rect">
            <a:avLst/>
          </a:prstGeom>
          <a:noFill/>
        </p:spPr>
        <p:txBody>
          <a:bodyPr wrap="square" rtlCol="0">
            <a:spAutoFit/>
          </a:bodyPr>
          <a:lstStyle/>
          <a:p>
            <a:r>
              <a:rPr lang="en-US" b="1" dirty="0" smtClean="0">
                <a:solidFill>
                  <a:schemeClr val="accent2"/>
                </a:solidFill>
              </a:rPr>
              <a:t>IHO</a:t>
            </a:r>
            <a:endParaRPr lang="en-US" b="1" dirty="0">
              <a:solidFill>
                <a:schemeClr val="accent2"/>
              </a:solidFill>
            </a:endParaRPr>
          </a:p>
        </p:txBody>
      </p:sp>
      <p:pic>
        <p:nvPicPr>
          <p:cNvPr id="18" name="Picture 1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645150" y="3088069"/>
            <a:ext cx="1739900" cy="1739900"/>
          </a:xfrm>
          <a:prstGeom prst="rect">
            <a:avLst/>
          </a:prstGeom>
        </p:spPr>
      </p:pic>
    </p:spTree>
    <p:extLst>
      <p:ext uri="{BB962C8B-B14F-4D97-AF65-F5344CB8AC3E}">
        <p14:creationId xmlns:p14="http://schemas.microsoft.com/office/powerpoint/2010/main" val="134882605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003582155"/>
              </p:ext>
            </p:extLst>
          </p:nvPr>
        </p:nvGraphicFramePr>
        <p:xfrm>
          <a:off x="257175" y="1878013"/>
          <a:ext cx="8772525" cy="402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10"/>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00193" y="6174152"/>
            <a:ext cx="1116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51137" y="6103938"/>
            <a:ext cx="2579010" cy="530589"/>
          </a:xfrm>
          <a:prstGeom prst="rect">
            <a:avLst/>
          </a:prstGeom>
        </p:spPr>
      </p:pic>
      <p:sp>
        <p:nvSpPr>
          <p:cNvPr id="8" name="Title 7"/>
          <p:cNvSpPr>
            <a:spLocks noGrp="1"/>
          </p:cNvSpPr>
          <p:nvPr>
            <p:ph type="title"/>
          </p:nvPr>
        </p:nvSpPr>
        <p:spPr/>
        <p:txBody>
          <a:bodyPr/>
          <a:lstStyle/>
          <a:p>
            <a:r>
              <a:rPr lang="en-US" b="1" dirty="0">
                <a:solidFill>
                  <a:srgbClr val="0070C0"/>
                </a:solidFill>
                <a:latin typeface="Candara" charset="0"/>
                <a:ea typeface="Candara" charset="0"/>
                <a:cs typeface="Candara" charset="0"/>
              </a:rPr>
              <a:t>IODE &amp; Capacity Development</a:t>
            </a:r>
            <a:endParaRPr lang="en-US" dirty="0"/>
          </a:p>
        </p:txBody>
      </p:sp>
    </p:spTree>
    <p:extLst>
      <p:ext uri="{BB962C8B-B14F-4D97-AF65-F5344CB8AC3E}">
        <p14:creationId xmlns:p14="http://schemas.microsoft.com/office/powerpoint/2010/main" val="10019375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Candara" charset="0"/>
                <a:ea typeface="Candara" charset="0"/>
                <a:cs typeface="Candara" charset="0"/>
              </a:rPr>
              <a:t>IOC’s Capacity Development tool: OceanTeacher</a:t>
            </a:r>
            <a:endParaRPr lang="en-US" b="1" dirty="0">
              <a:solidFill>
                <a:srgbClr val="0070C0"/>
              </a:solidFill>
              <a:latin typeface="Candara" charset="0"/>
              <a:ea typeface="Candara" charset="0"/>
              <a:cs typeface="Candara"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12356" y="2164131"/>
            <a:ext cx="4931644" cy="339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6936" y="1"/>
            <a:ext cx="1327064" cy="1130300"/>
          </a:xfrm>
          <a:prstGeom prst="rect">
            <a:avLst/>
          </a:prstGeom>
        </p:spPr>
      </p:pic>
      <p:sp>
        <p:nvSpPr>
          <p:cNvPr id="6" name="Content Placeholder 2"/>
          <p:cNvSpPr txBox="1">
            <a:spLocks/>
          </p:cNvSpPr>
          <p:nvPr/>
        </p:nvSpPr>
        <p:spPr bwMode="auto">
          <a:xfrm>
            <a:off x="520089" y="2164131"/>
            <a:ext cx="3839432" cy="4236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lnSpc>
                <a:spcPct val="140000"/>
              </a:lnSpc>
              <a:spcBef>
                <a:spcPct val="0"/>
              </a:spcBef>
              <a:buFontTx/>
              <a:buNone/>
            </a:pPr>
            <a:r>
              <a:rPr lang="en-US" altLang="en-US" sz="1400" kern="0" dirty="0" smtClean="0">
                <a:ea typeface="ＭＳ Ｐゴシック" charset="-128"/>
              </a:rPr>
              <a:t>	The </a:t>
            </a:r>
            <a:r>
              <a:rPr lang="en-US" altLang="en-US" sz="1400" b="1" kern="0" dirty="0" smtClean="0">
                <a:ea typeface="ＭＳ Ｐゴシック" charset="-128"/>
              </a:rPr>
              <a:t>OceanTeacher Global Academy </a:t>
            </a:r>
            <a:r>
              <a:rPr lang="en-US" altLang="en-US" sz="1400" kern="0" dirty="0" smtClean="0">
                <a:ea typeface="ＭＳ Ｐゴシック" charset="-128"/>
              </a:rPr>
              <a:t>builds upon and expands the former OceanTeacher Academy based at the IOC Project Office for IODE in Oostende, Belgium, to a truly </a:t>
            </a:r>
            <a:r>
              <a:rPr lang="en-US" altLang="en-US" sz="1400" b="1" kern="0" dirty="0" smtClean="0">
                <a:ea typeface="ＭＳ Ｐゴシック" charset="-128"/>
              </a:rPr>
              <a:t>worldwide training facility</a:t>
            </a:r>
            <a:r>
              <a:rPr lang="en-US" altLang="en-US" sz="1400" kern="0" dirty="0" smtClean="0">
                <a:ea typeface="ＭＳ Ｐゴシック" charset="-128"/>
              </a:rPr>
              <a:t>. </a:t>
            </a:r>
          </a:p>
          <a:p>
            <a:pPr eaLnBrk="1" hangingPunct="1">
              <a:lnSpc>
                <a:spcPct val="140000"/>
              </a:lnSpc>
              <a:spcBef>
                <a:spcPct val="0"/>
              </a:spcBef>
              <a:buFontTx/>
              <a:buNone/>
            </a:pPr>
            <a:r>
              <a:rPr lang="en-US" altLang="en-US" sz="1400" kern="0" dirty="0" smtClean="0">
                <a:ea typeface="ＭＳ Ｐゴシック" charset="-128"/>
              </a:rPr>
              <a:t>	It provides a </a:t>
            </a:r>
            <a:r>
              <a:rPr lang="en-US" altLang="en-US" sz="1400" b="1" kern="0" dirty="0" err="1" smtClean="0">
                <a:ea typeface="ＭＳ Ｐゴシック" charset="-128"/>
              </a:rPr>
              <a:t>programme</a:t>
            </a:r>
            <a:r>
              <a:rPr lang="en-US" altLang="en-US" sz="1400" b="1" kern="0" dirty="0" smtClean="0">
                <a:ea typeface="ＭＳ Ｐゴシック" charset="-128"/>
              </a:rPr>
              <a:t> of training courses related to IOC </a:t>
            </a:r>
            <a:r>
              <a:rPr lang="en-US" altLang="en-US" sz="1400" b="1" kern="0" dirty="0" err="1" smtClean="0">
                <a:ea typeface="ＭＳ Ｐゴシック" charset="-128"/>
              </a:rPr>
              <a:t>programmes</a:t>
            </a:r>
            <a:r>
              <a:rPr lang="en-US" altLang="en-US" sz="1400" kern="0" dirty="0" smtClean="0">
                <a:ea typeface="ＭＳ Ｐゴシック" charset="-128"/>
              </a:rPr>
              <a:t>, contributing to the </a:t>
            </a:r>
            <a:r>
              <a:rPr lang="en-US" altLang="en-US" sz="1400" b="1" kern="0" dirty="0" smtClean="0">
                <a:ea typeface="ＭＳ Ｐゴシック" charset="-128"/>
              </a:rPr>
              <a:t>sustainable management of oceans and coastal areas worldwide</a:t>
            </a:r>
            <a:r>
              <a:rPr lang="en-US" altLang="en-US" sz="1400" kern="0" dirty="0" smtClean="0">
                <a:ea typeface="ＭＳ Ｐゴシック" charset="-128"/>
              </a:rPr>
              <a:t>, and </a:t>
            </a:r>
            <a:r>
              <a:rPr lang="en-US" altLang="en-US" sz="1400" b="1" kern="0" dirty="0" smtClean="0">
                <a:ea typeface="ＭＳ Ｐゴシック" charset="-128"/>
              </a:rPr>
              <a:t>relevant to Member States in the regions</a:t>
            </a:r>
            <a:r>
              <a:rPr lang="en-US" altLang="en-US" sz="1400" kern="0" dirty="0" smtClean="0">
                <a:ea typeface="ＭＳ Ｐゴシック" charset="-128"/>
              </a:rPr>
              <a:t>. </a:t>
            </a:r>
          </a:p>
          <a:p>
            <a:endParaRPr lang="en-US" altLang="en-US" sz="1600" kern="0" dirty="0">
              <a:ea typeface="ＭＳ Ｐゴシック" charset="-128"/>
            </a:endParaRPr>
          </a:p>
        </p:txBody>
      </p:sp>
      <p:pic>
        <p:nvPicPr>
          <p:cNvPr id="8"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22461" y="6279363"/>
            <a:ext cx="1116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68347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53400" cy="1143000"/>
          </a:xfrm>
          <a:noFill/>
        </p:spPr>
        <p:txBody>
          <a:bodyPr/>
          <a:lstStyle/>
          <a:p>
            <a:pPr>
              <a:defRPr/>
            </a:pPr>
            <a:r>
              <a:rPr lang="en-US" b="1" dirty="0" smtClean="0">
                <a:solidFill>
                  <a:srgbClr val="0070C0"/>
                </a:solidFill>
                <a:latin typeface="Candara" charset="0"/>
                <a:ea typeface="Candara" charset="0"/>
                <a:cs typeface="Candara" charset="0"/>
              </a:rPr>
              <a:t>2015: OceanTeacher goes global</a:t>
            </a:r>
            <a:r>
              <a:rPr lang="is-IS" b="1" dirty="0" smtClean="0">
                <a:solidFill>
                  <a:srgbClr val="0070C0"/>
                </a:solidFill>
                <a:latin typeface="Candara" charset="0"/>
                <a:ea typeface="Candara" charset="0"/>
                <a:cs typeface="Candara" charset="0"/>
              </a:rPr>
              <a:t>…</a:t>
            </a:r>
            <a:br>
              <a:rPr lang="is-IS" b="1" dirty="0" smtClean="0">
                <a:solidFill>
                  <a:srgbClr val="0070C0"/>
                </a:solidFill>
                <a:latin typeface="Candara" charset="0"/>
                <a:ea typeface="Candara" charset="0"/>
                <a:cs typeface="Candara" charset="0"/>
              </a:rPr>
            </a:br>
            <a:r>
              <a:rPr lang="is-IS" b="1" dirty="0" smtClean="0">
                <a:solidFill>
                  <a:srgbClr val="0070C0"/>
                </a:solidFill>
                <a:latin typeface="Candara" charset="0"/>
                <a:ea typeface="Candara" charset="0"/>
                <a:cs typeface="Candara" charset="0"/>
              </a:rPr>
              <a:t>(the </a:t>
            </a:r>
            <a:r>
              <a:rPr lang="en-US" b="1" dirty="0" smtClean="0">
                <a:solidFill>
                  <a:srgbClr val="0070C0"/>
                </a:solidFill>
                <a:latin typeface="Candara" charset="0"/>
                <a:ea typeface="Candara" charset="0"/>
                <a:cs typeface="Candara" charset="0"/>
              </a:rPr>
              <a:t>OceanTeacher Global Academy</a:t>
            </a:r>
            <a:r>
              <a:rPr lang="en-US" dirty="0" smtClean="0">
                <a:solidFill>
                  <a:schemeClr val="accent5"/>
                </a:solidFill>
              </a:rPr>
              <a:t>)</a:t>
            </a:r>
            <a:endParaRPr lang="en-US" dirty="0">
              <a:solidFill>
                <a:schemeClr val="accent5"/>
              </a:solidFill>
            </a:endParaRPr>
          </a:p>
        </p:txBody>
      </p:sp>
      <p:pic>
        <p:nvPicPr>
          <p:cNvPr id="17" name="Picture 3" descr="634px-World_Blank_Map_(Mercator_projection).svg.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711909" y="1972900"/>
            <a:ext cx="4197350" cy="245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lternate Process 6"/>
          <p:cNvSpPr>
            <a:spLocks noChangeArrowheads="1"/>
          </p:cNvSpPr>
          <p:nvPr/>
        </p:nvSpPr>
        <p:spPr bwMode="auto">
          <a:xfrm>
            <a:off x="5655760" y="2604850"/>
            <a:ext cx="308372" cy="1376363"/>
          </a:xfrm>
          <a:prstGeom prst="flowChartAlternateProcess">
            <a:avLst/>
          </a:prstGeom>
          <a:solidFill>
            <a:schemeClr val="accent1">
              <a:alpha val="25098"/>
            </a:schemeClr>
          </a:soli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en-US" sz="1350">
              <a:solidFill>
                <a:srgbClr val="FFFFFF"/>
              </a:solidFill>
              <a:ea typeface="ＭＳ Ｐゴシック" charset="0"/>
            </a:endParaRPr>
          </a:p>
        </p:txBody>
      </p:sp>
      <p:sp>
        <p:nvSpPr>
          <p:cNvPr id="8" name="Alternate Process 7"/>
          <p:cNvSpPr>
            <a:spLocks noChangeArrowheads="1"/>
          </p:cNvSpPr>
          <p:nvPr/>
        </p:nvSpPr>
        <p:spPr bwMode="auto">
          <a:xfrm>
            <a:off x="6476202" y="2604850"/>
            <a:ext cx="402431" cy="1376363"/>
          </a:xfrm>
          <a:prstGeom prst="flowChartAlternateProcess">
            <a:avLst/>
          </a:prstGeom>
          <a:solidFill>
            <a:schemeClr val="accent1">
              <a:alpha val="25098"/>
            </a:schemeClr>
          </a:soli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en-US" sz="1350">
              <a:solidFill>
                <a:srgbClr val="FFFFFF"/>
              </a:solidFill>
              <a:ea typeface="ＭＳ Ｐゴシック" charset="0"/>
            </a:endParaRPr>
          </a:p>
        </p:txBody>
      </p:sp>
      <p:sp>
        <p:nvSpPr>
          <p:cNvPr id="9" name="Alternate Process 8"/>
          <p:cNvSpPr>
            <a:spLocks noChangeArrowheads="1"/>
          </p:cNvSpPr>
          <p:nvPr/>
        </p:nvSpPr>
        <p:spPr bwMode="auto">
          <a:xfrm>
            <a:off x="6794990" y="2604850"/>
            <a:ext cx="466129" cy="1376363"/>
          </a:xfrm>
          <a:prstGeom prst="flowChartAlternateProcess">
            <a:avLst/>
          </a:prstGeom>
          <a:solidFill>
            <a:schemeClr val="accent1">
              <a:alpha val="25098"/>
            </a:schemeClr>
          </a:soli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en-US" sz="1350">
              <a:solidFill>
                <a:srgbClr val="FFFFFF"/>
              </a:solidFill>
              <a:ea typeface="ＭＳ Ｐゴシック" charset="0"/>
            </a:endParaRPr>
          </a:p>
        </p:txBody>
      </p:sp>
      <p:sp>
        <p:nvSpPr>
          <p:cNvPr id="10" name="Alternate Process 9"/>
          <p:cNvSpPr>
            <a:spLocks noChangeArrowheads="1"/>
          </p:cNvSpPr>
          <p:nvPr/>
        </p:nvSpPr>
        <p:spPr bwMode="auto">
          <a:xfrm>
            <a:off x="7603017" y="2604850"/>
            <a:ext cx="427837" cy="1376363"/>
          </a:xfrm>
          <a:prstGeom prst="flowChartAlternateProcess">
            <a:avLst/>
          </a:prstGeom>
          <a:solidFill>
            <a:schemeClr val="accent1">
              <a:alpha val="25098"/>
            </a:schemeClr>
          </a:soli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en-US" sz="1350">
              <a:solidFill>
                <a:srgbClr val="FFFFFF"/>
              </a:solidFill>
              <a:ea typeface="ＭＳ Ｐゴシック" charset="0"/>
            </a:endParaRPr>
          </a:p>
        </p:txBody>
      </p:sp>
      <p:sp>
        <p:nvSpPr>
          <p:cNvPr id="4" name="TextBox 3"/>
          <p:cNvSpPr txBox="1"/>
          <p:nvPr/>
        </p:nvSpPr>
        <p:spPr>
          <a:xfrm>
            <a:off x="5413879" y="4663198"/>
            <a:ext cx="2089631" cy="1815882"/>
          </a:xfrm>
          <a:prstGeom prst="rect">
            <a:avLst/>
          </a:prstGeom>
          <a:noFill/>
        </p:spPr>
        <p:txBody>
          <a:bodyPr wrap="square" rtlCol="0">
            <a:spAutoFit/>
          </a:bodyPr>
          <a:lstStyle/>
          <a:p>
            <a:r>
              <a:rPr lang="en-US" sz="1400" dirty="0" smtClean="0"/>
              <a:t>RTCs established:</a:t>
            </a:r>
          </a:p>
          <a:p>
            <a:pPr marL="285750" indent="-285750">
              <a:buFont typeface="Arial" charset="0"/>
              <a:buChar char="•"/>
            </a:pPr>
            <a:r>
              <a:rPr lang="en-US" sz="1400" dirty="0" smtClean="0"/>
              <a:t>Belgium</a:t>
            </a:r>
          </a:p>
          <a:p>
            <a:pPr marL="285750" indent="-285750">
              <a:buFont typeface="Arial" charset="0"/>
              <a:buChar char="•"/>
            </a:pPr>
            <a:r>
              <a:rPr lang="en-US" sz="1400" dirty="0" smtClean="0"/>
              <a:t>Colombia</a:t>
            </a:r>
          </a:p>
          <a:p>
            <a:pPr marL="285750" indent="-285750">
              <a:buFont typeface="Arial" charset="0"/>
              <a:buChar char="•"/>
            </a:pPr>
            <a:r>
              <a:rPr lang="en-US" sz="1400" dirty="0"/>
              <a:t>India</a:t>
            </a:r>
          </a:p>
          <a:p>
            <a:pPr marL="285750" indent="-285750">
              <a:buFont typeface="Arial" charset="0"/>
              <a:buChar char="•"/>
            </a:pPr>
            <a:r>
              <a:rPr lang="en-US" sz="1400" dirty="0" smtClean="0"/>
              <a:t>Kenya</a:t>
            </a:r>
            <a:endParaRPr lang="en-US" sz="1400" dirty="0"/>
          </a:p>
          <a:p>
            <a:pPr marL="285750" indent="-285750">
              <a:buFont typeface="Arial" charset="0"/>
              <a:buChar char="•"/>
            </a:pPr>
            <a:r>
              <a:rPr lang="en-US" sz="1400" dirty="0"/>
              <a:t>Malaysia</a:t>
            </a:r>
          </a:p>
          <a:p>
            <a:pPr marL="285750" indent="-285750">
              <a:buFont typeface="Arial" charset="0"/>
              <a:buChar char="•"/>
            </a:pPr>
            <a:r>
              <a:rPr lang="en-US" sz="1400" dirty="0" smtClean="0"/>
              <a:t>Mozambique</a:t>
            </a:r>
          </a:p>
          <a:p>
            <a:pPr marL="285750" indent="-285750">
              <a:buFont typeface="Arial" charset="0"/>
              <a:buChar char="•"/>
            </a:pPr>
            <a:r>
              <a:rPr lang="en-US" sz="1400" dirty="0" smtClean="0"/>
              <a:t>Senegal</a:t>
            </a:r>
            <a:endParaRPr lang="en-US" sz="14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6936" y="1"/>
            <a:ext cx="1327064" cy="1130300"/>
          </a:xfrm>
          <a:prstGeom prst="rect">
            <a:avLst/>
          </a:prstGeom>
        </p:spPr>
      </p:pic>
      <p:sp>
        <p:nvSpPr>
          <p:cNvPr id="12" name="Content Placeholder 2"/>
          <p:cNvSpPr txBox="1">
            <a:spLocks/>
          </p:cNvSpPr>
          <p:nvPr/>
        </p:nvSpPr>
        <p:spPr bwMode="auto">
          <a:xfrm>
            <a:off x="127293" y="1752599"/>
            <a:ext cx="46609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r>
              <a:rPr lang="en-US" altLang="en-US" sz="1400" kern="0" dirty="0" smtClean="0">
                <a:solidFill>
                  <a:srgbClr val="0070C0"/>
                </a:solidFill>
                <a:ea typeface="ＭＳ Ｐゴシック" charset="-128"/>
              </a:rPr>
              <a:t>OTGA Concept:</a:t>
            </a:r>
          </a:p>
          <a:p>
            <a:pPr lvl="1"/>
            <a:r>
              <a:rPr lang="en-US" altLang="en-US" sz="1400" kern="0" dirty="0" smtClean="0">
                <a:ea typeface="ＭＳ Ｐゴシック" charset="-128"/>
              </a:rPr>
              <a:t>At least 1 RTC for each region and language group</a:t>
            </a:r>
          </a:p>
          <a:p>
            <a:pPr lvl="1"/>
            <a:r>
              <a:rPr lang="en-US" altLang="en-US" sz="1400" kern="0" dirty="0" smtClean="0">
                <a:ea typeface="ＭＳ Ｐゴシック" charset="-128"/>
              </a:rPr>
              <a:t>Complementary to existing regional training </a:t>
            </a:r>
            <a:r>
              <a:rPr lang="en-US" altLang="en-US" sz="1400" kern="0" dirty="0" err="1" smtClean="0">
                <a:ea typeface="ＭＳ Ｐゴシック" charset="-128"/>
              </a:rPr>
              <a:t>centres</a:t>
            </a:r>
            <a:endParaRPr lang="en-US" altLang="en-US" sz="1400" kern="0" dirty="0" smtClean="0">
              <a:ea typeface="ＭＳ Ｐゴシック" charset="-128"/>
            </a:endParaRPr>
          </a:p>
          <a:p>
            <a:pPr lvl="1"/>
            <a:r>
              <a:rPr lang="en-US" altLang="en-US" sz="1400" kern="0" dirty="0" smtClean="0">
                <a:ea typeface="ＭＳ Ｐゴシック" charset="-128"/>
              </a:rPr>
              <a:t>Self-driven, based on locally available expertise</a:t>
            </a:r>
          </a:p>
          <a:p>
            <a:pPr lvl="1"/>
            <a:r>
              <a:rPr lang="en-US" altLang="en-US" sz="1400" kern="0" dirty="0" smtClean="0">
                <a:ea typeface="ＭＳ Ｐゴシック" charset="-128"/>
              </a:rPr>
              <a:t>Should be co-located with other ongoing and funded </a:t>
            </a:r>
            <a:r>
              <a:rPr lang="en-US" altLang="en-US" sz="1400" kern="0" dirty="0" err="1" smtClean="0">
                <a:ea typeface="ＭＳ Ｐゴシック" charset="-128"/>
              </a:rPr>
              <a:t>programmes</a:t>
            </a:r>
            <a:r>
              <a:rPr lang="en-US" altLang="en-US" sz="1400" kern="0" dirty="0" smtClean="0">
                <a:ea typeface="ＭＳ Ｐゴシック" charset="-128"/>
              </a:rPr>
              <a:t>/projects</a:t>
            </a:r>
          </a:p>
          <a:p>
            <a:pPr lvl="1"/>
            <a:r>
              <a:rPr lang="en-US" altLang="en-US" sz="1400" kern="0" dirty="0" smtClean="0">
                <a:ea typeface="ＭＳ Ｐゴシック" charset="-128"/>
              </a:rPr>
              <a:t>Sharing of courses with other RTCs using video conferencing technology</a:t>
            </a:r>
          </a:p>
          <a:p>
            <a:pPr lvl="1"/>
            <a:r>
              <a:rPr lang="en-US" altLang="en-US" sz="1400" kern="0" dirty="0" smtClean="0">
                <a:ea typeface="ＭＳ Ｐゴシック" charset="-128"/>
              </a:rPr>
              <a:t>Inviting of specific expert lectures through video conferencing</a:t>
            </a:r>
          </a:p>
          <a:p>
            <a:pPr lvl="1"/>
            <a:r>
              <a:rPr lang="en-US" altLang="en-US" sz="1400" kern="0" dirty="0" smtClean="0">
                <a:ea typeface="ＭＳ Ｐゴシック" charset="-128"/>
              </a:rPr>
              <a:t>Use of common OceanTeacher e-Learning Platform</a:t>
            </a:r>
          </a:p>
          <a:p>
            <a:r>
              <a:rPr lang="en-US" altLang="en-US" sz="1400" kern="0" dirty="0" smtClean="0">
                <a:ea typeface="ＭＳ Ｐゴシック" charset="-128"/>
              </a:rPr>
              <a:t>OTGA Project funded by </a:t>
            </a:r>
            <a:r>
              <a:rPr lang="en-US" altLang="en-US" sz="1400" kern="0" dirty="0" smtClean="0">
                <a:solidFill>
                  <a:srgbClr val="0070C0"/>
                </a:solidFill>
                <a:ea typeface="ＭＳ Ｐゴシック" charset="-128"/>
              </a:rPr>
              <a:t>FUST (Government of Flanders, Belgium)</a:t>
            </a:r>
          </a:p>
        </p:txBody>
      </p:sp>
      <p:pic>
        <p:nvPicPr>
          <p:cNvPr id="14" name="Picture 1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63836" y="6248892"/>
            <a:ext cx="1116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7289592" y="4675591"/>
            <a:ext cx="1619667" cy="738664"/>
          </a:xfrm>
          <a:prstGeom prst="rect">
            <a:avLst/>
          </a:prstGeom>
          <a:noFill/>
        </p:spPr>
        <p:txBody>
          <a:bodyPr wrap="square" rtlCol="0">
            <a:spAutoFit/>
          </a:bodyPr>
          <a:lstStyle/>
          <a:p>
            <a:r>
              <a:rPr lang="en-US" sz="1400" dirty="0" smtClean="0"/>
              <a:t>Candidate RTCs:</a:t>
            </a:r>
          </a:p>
          <a:p>
            <a:pPr marL="285750" indent="-285750">
              <a:buFont typeface="Arial" charset="0"/>
              <a:buChar char="•"/>
            </a:pPr>
            <a:r>
              <a:rPr lang="en-US" sz="1400" dirty="0" smtClean="0"/>
              <a:t>China</a:t>
            </a:r>
          </a:p>
          <a:p>
            <a:pPr marL="285750" indent="-285750">
              <a:buFont typeface="Arial" charset="0"/>
              <a:buChar char="•"/>
            </a:pPr>
            <a:r>
              <a:rPr lang="en-US" sz="1400" dirty="0" smtClean="0"/>
              <a:t>Iran</a:t>
            </a:r>
          </a:p>
        </p:txBody>
      </p:sp>
    </p:spTree>
    <p:extLst>
      <p:ext uri="{BB962C8B-B14F-4D97-AF65-F5344CB8AC3E}">
        <p14:creationId xmlns:p14="http://schemas.microsoft.com/office/powerpoint/2010/main" val="1514152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7713" y="4137025"/>
            <a:ext cx="25050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20483"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33788" y="1676400"/>
            <a:ext cx="12128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7713" y="1676400"/>
            <a:ext cx="25050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33788" y="4137025"/>
            <a:ext cx="32099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31050" y="4137025"/>
            <a:ext cx="16811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0"/>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80313" y="5556250"/>
            <a:ext cx="1116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16936" y="1"/>
            <a:ext cx="1327064" cy="1130300"/>
          </a:xfrm>
          <a:prstGeom prst="rect">
            <a:avLst/>
          </a:prstGeom>
        </p:spPr>
      </p:pic>
      <p:sp>
        <p:nvSpPr>
          <p:cNvPr id="3" name="TextBox 2"/>
          <p:cNvSpPr txBox="1"/>
          <p:nvPr/>
        </p:nvSpPr>
        <p:spPr>
          <a:xfrm>
            <a:off x="5227637" y="1842611"/>
            <a:ext cx="3716338" cy="1323439"/>
          </a:xfrm>
          <a:prstGeom prst="rect">
            <a:avLst/>
          </a:prstGeom>
          <a:noFill/>
        </p:spPr>
        <p:txBody>
          <a:bodyPr wrap="square" rtlCol="0">
            <a:spAutoFit/>
          </a:bodyPr>
          <a:lstStyle/>
          <a:p>
            <a:r>
              <a:rPr lang="en-US" sz="1600" dirty="0" smtClean="0"/>
              <a:t>&gt; 2500 trainees F2F</a:t>
            </a:r>
          </a:p>
          <a:p>
            <a:r>
              <a:rPr lang="en-US" sz="1600" dirty="0" smtClean="0"/>
              <a:t>&gt; 130 courses</a:t>
            </a:r>
          </a:p>
          <a:p>
            <a:r>
              <a:rPr lang="en-US" sz="1600" dirty="0" smtClean="0"/>
              <a:t>&gt; 120 countries</a:t>
            </a:r>
          </a:p>
          <a:p>
            <a:r>
              <a:rPr lang="en-US" sz="1600" dirty="0" smtClean="0"/>
              <a:t>4 languages</a:t>
            </a:r>
          </a:p>
          <a:p>
            <a:r>
              <a:rPr lang="en-US" sz="1600" dirty="0" smtClean="0"/>
              <a:t>&gt; 4200 registered users on the OT </a:t>
            </a:r>
            <a:r>
              <a:rPr lang="en-US" sz="1600" dirty="0" err="1" smtClean="0"/>
              <a:t>eLP</a:t>
            </a:r>
            <a:endParaRPr lang="en-US" sz="1600" dirty="0"/>
          </a:p>
        </p:txBody>
      </p:sp>
      <p:sp>
        <p:nvSpPr>
          <p:cNvPr id="5" name="Title 4"/>
          <p:cNvSpPr>
            <a:spLocks noGrp="1"/>
          </p:cNvSpPr>
          <p:nvPr>
            <p:ph type="title"/>
          </p:nvPr>
        </p:nvSpPr>
        <p:spPr/>
        <p:txBody>
          <a:bodyPr/>
          <a:lstStyle/>
          <a:p>
            <a:r>
              <a:rPr lang="en-US" b="1" dirty="0">
                <a:solidFill>
                  <a:srgbClr val="0070C0"/>
                </a:solidFill>
                <a:latin typeface="Candara" charset="0"/>
                <a:ea typeface="Candara" charset="0"/>
                <a:cs typeface="Candara" charset="0"/>
              </a:rPr>
              <a:t>OceanTeacher Facts &amp; Figures</a:t>
            </a:r>
            <a:endParaRPr lang="en-US" dirty="0"/>
          </a:p>
        </p:txBody>
      </p:sp>
    </p:spTree>
    <p:extLst>
      <p:ext uri="{BB962C8B-B14F-4D97-AF65-F5344CB8AC3E}">
        <p14:creationId xmlns:p14="http://schemas.microsoft.com/office/powerpoint/2010/main" val="128850136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04800"/>
            <a:ext cx="8382000" cy="1143000"/>
          </a:xfrm>
        </p:spPr>
        <p:txBody>
          <a:bodyPr/>
          <a:lstStyle/>
          <a:p>
            <a:r>
              <a:rPr lang="en-US" b="1" dirty="0" smtClean="0">
                <a:solidFill>
                  <a:srgbClr val="0070C0"/>
                </a:solidFill>
                <a:latin typeface="Candara" charset="0"/>
                <a:ea typeface="Candara" charset="0"/>
                <a:cs typeface="Candara" charset="0"/>
              </a:rPr>
              <a:t>OceanTeacher at the </a:t>
            </a:r>
            <a:br>
              <a:rPr lang="en-US" b="1" dirty="0" smtClean="0">
                <a:solidFill>
                  <a:srgbClr val="0070C0"/>
                </a:solidFill>
                <a:latin typeface="Candara" charset="0"/>
                <a:ea typeface="Candara" charset="0"/>
                <a:cs typeface="Candara" charset="0"/>
              </a:rPr>
            </a:br>
            <a:r>
              <a:rPr lang="en-US" b="1" dirty="0" smtClean="0">
                <a:solidFill>
                  <a:srgbClr val="0070C0"/>
                </a:solidFill>
                <a:latin typeface="Candara" charset="0"/>
                <a:ea typeface="Candara" charset="0"/>
                <a:cs typeface="Candara" charset="0"/>
              </a:rPr>
              <a:t>United Nations General Assembly (UNGA)</a:t>
            </a:r>
            <a:endParaRPr lang="en-US" b="1" dirty="0">
              <a:solidFill>
                <a:srgbClr val="0070C0"/>
              </a:solidFill>
              <a:latin typeface="Candara" charset="0"/>
              <a:ea typeface="Candara" charset="0"/>
              <a:cs typeface="Candara" charset="0"/>
            </a:endParaRPr>
          </a:p>
        </p:txBody>
      </p:sp>
      <p:sp>
        <p:nvSpPr>
          <p:cNvPr id="3" name="Content Placeholder 2"/>
          <p:cNvSpPr>
            <a:spLocks noGrp="1"/>
          </p:cNvSpPr>
          <p:nvPr>
            <p:ph idx="1"/>
          </p:nvPr>
        </p:nvSpPr>
        <p:spPr/>
        <p:txBody>
          <a:bodyPr/>
          <a:lstStyle/>
          <a:p>
            <a:endParaRPr lang="en-US"/>
          </a:p>
        </p:txBody>
      </p:sp>
      <p:pic>
        <p:nvPicPr>
          <p:cNvPr id="4" name="Content Placeholder 6" descr="Screen Shot 2015-03-13 at 11.31.19.png"/>
          <p:cNvPicPr>
            <a:picLocks noChangeAspect="1"/>
          </p:cNvPicPr>
          <p:nvPr/>
        </p:nvPicPr>
        <p:blipFill>
          <a:blip r:embed="rId2" cstate="screen">
            <a:extLst>
              <a:ext uri="{28A0092B-C50C-407E-A947-70E740481C1C}">
                <a14:useLocalDpi xmlns:a14="http://schemas.microsoft.com/office/drawing/2010/main"/>
              </a:ext>
            </a:extLst>
          </a:blip>
          <a:srcRect t="-9209" b="-9209"/>
          <a:stretch>
            <a:fillRect/>
          </a:stretch>
        </p:blipFill>
        <p:spPr bwMode="auto">
          <a:xfrm>
            <a:off x="159627" y="1269659"/>
            <a:ext cx="8833630" cy="4565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Screen Shot 2015-03-13 at 11.32.2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5994" y="2876285"/>
            <a:ext cx="6802206" cy="1731471"/>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5690" y="1"/>
            <a:ext cx="838309" cy="714013"/>
          </a:xfrm>
          <a:prstGeom prst="rect">
            <a:avLst/>
          </a:prstGeom>
        </p:spPr>
      </p:pic>
    </p:spTree>
    <p:extLst>
      <p:ext uri="{BB962C8B-B14F-4D97-AF65-F5344CB8AC3E}">
        <p14:creationId xmlns:p14="http://schemas.microsoft.com/office/powerpoint/2010/main" val="1113722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numCol="2">
            <a:normAutofit/>
          </a:bodyPr>
          <a:lstStyle/>
          <a:p>
            <a:endParaRPr lang="en-US" dirty="0" smtClean="0"/>
          </a:p>
          <a:p>
            <a:endParaRPr lang="en-US" dirty="0" smtClean="0"/>
          </a:p>
          <a:p>
            <a:endParaRPr lang="en-US" dirty="0" smtClean="0"/>
          </a:p>
          <a:p>
            <a:endParaRPr lang="en-US" dirty="0"/>
          </a:p>
        </p:txBody>
      </p:sp>
      <p:sp>
        <p:nvSpPr>
          <p:cNvPr id="3" name="Text Placeholder 2"/>
          <p:cNvSpPr>
            <a:spLocks noGrp="1"/>
          </p:cNvSpPr>
          <p:nvPr>
            <p:ph type="body" sz="half" idx="4294967295"/>
          </p:nvPr>
        </p:nvSpPr>
        <p:spPr>
          <a:xfrm>
            <a:off x="654183" y="5289086"/>
            <a:ext cx="4632192" cy="583078"/>
          </a:xfrm>
        </p:spPr>
        <p:txBody>
          <a:bodyPr/>
          <a:lstStyle/>
          <a:p>
            <a:pPr marL="0" indent="0">
              <a:buNone/>
            </a:pPr>
            <a:r>
              <a:rPr lang="en-US" sz="1800" dirty="0" smtClean="0"/>
              <a:t>Web based Contents Management System</a:t>
            </a:r>
          </a:p>
          <a:p>
            <a:endParaRPr lang="en-US" dirty="0" smtClean="0"/>
          </a:p>
          <a:p>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324" y="3001361"/>
            <a:ext cx="4266557" cy="210983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8062" y="1905020"/>
            <a:ext cx="1943100" cy="581025"/>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3810" y="2721340"/>
            <a:ext cx="2438303" cy="3814374"/>
          </a:xfrm>
          <a:prstGeom prst="rect">
            <a:avLst/>
          </a:prstGeom>
        </p:spPr>
      </p:pic>
      <p:sp>
        <p:nvSpPr>
          <p:cNvPr id="4" name="Rectangle 3"/>
          <p:cNvSpPr/>
          <p:nvPr/>
        </p:nvSpPr>
        <p:spPr>
          <a:xfrm>
            <a:off x="2628900" y="2039914"/>
            <a:ext cx="6257796" cy="369332"/>
          </a:xfrm>
          <a:prstGeom prst="rect">
            <a:avLst/>
          </a:prstGeom>
        </p:spPr>
        <p:txBody>
          <a:bodyPr wrap="square">
            <a:spAutoFit/>
          </a:bodyPr>
          <a:lstStyle/>
          <a:p>
            <a:r>
              <a:rPr lang="en-US" smtClean="0"/>
              <a:t>Modular Object-Oriented </a:t>
            </a:r>
            <a:r>
              <a:rPr lang="en-US" dirty="0" smtClean="0"/>
              <a:t>Dynamic Learning Environment</a:t>
            </a:r>
            <a:endParaRPr lang="en-US" dirty="0"/>
          </a:p>
        </p:txBody>
      </p:sp>
      <p:sp>
        <p:nvSpPr>
          <p:cNvPr id="14" name="Title 2"/>
          <p:cNvSpPr txBox="1">
            <a:spLocks/>
          </p:cNvSpPr>
          <p:nvPr/>
        </p:nvSpPr>
        <p:spPr bwMode="auto">
          <a:xfrm>
            <a:off x="543054" y="246704"/>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200"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400"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600"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800"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r>
              <a:rPr lang="en-US" b="1" kern="0" dirty="0" smtClean="0">
                <a:solidFill>
                  <a:srgbClr val="0070C0"/>
                </a:solidFill>
                <a:latin typeface="Candara" charset="0"/>
                <a:ea typeface="Candara" charset="0"/>
                <a:cs typeface="Candara" charset="0"/>
              </a:rPr>
              <a:t>OceanTeacher e-Learning Platform</a:t>
            </a:r>
            <a:endParaRPr lang="en-US" kern="0" dirty="0"/>
          </a:p>
        </p:txBody>
      </p:sp>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05690" y="1"/>
            <a:ext cx="838309" cy="714013"/>
          </a:xfrm>
          <a:prstGeom prst="rect">
            <a:avLst/>
          </a:prstGeom>
        </p:spPr>
      </p:pic>
    </p:spTree>
    <p:extLst>
      <p:ext uri="{BB962C8B-B14F-4D97-AF65-F5344CB8AC3E}">
        <p14:creationId xmlns:p14="http://schemas.microsoft.com/office/powerpoint/2010/main" val="44997597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15010"/>
            <a:ext cx="4700588" cy="3574963"/>
          </a:xfrm>
        </p:spPr>
        <p:txBody>
          <a:bodyPr>
            <a:normAutofit/>
          </a:bodyPr>
          <a:lstStyle/>
          <a:p>
            <a:endParaRPr lang="en-US" dirty="0"/>
          </a:p>
          <a:p>
            <a:endParaRPr lang="en-US" dirty="0"/>
          </a:p>
          <a:p>
            <a:endParaRPr lang="en-US" dirty="0" smtClean="0"/>
          </a:p>
          <a:p>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5690" y="1"/>
            <a:ext cx="838309" cy="714013"/>
          </a:xfrm>
          <a:prstGeom prst="rect">
            <a:avLst/>
          </a:prstGeom>
        </p:spPr>
      </p:pic>
      <p:sp>
        <p:nvSpPr>
          <p:cNvPr id="14" name="Title 2"/>
          <p:cNvSpPr txBox="1">
            <a:spLocks/>
          </p:cNvSpPr>
          <p:nvPr/>
        </p:nvSpPr>
        <p:spPr bwMode="auto">
          <a:xfrm>
            <a:off x="543054" y="246704"/>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200"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400"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600"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800"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r>
              <a:rPr lang="en-US" b="1" kern="0" dirty="0" smtClean="0">
                <a:solidFill>
                  <a:srgbClr val="0070C0"/>
                </a:solidFill>
                <a:latin typeface="Candara" charset="0"/>
                <a:ea typeface="Candara" charset="0"/>
                <a:cs typeface="Candara" charset="0"/>
              </a:rPr>
              <a:t>OceanTeacher e-Learning Platform</a:t>
            </a:r>
            <a:endParaRPr lang="en-US" kern="0" dirty="0"/>
          </a:p>
        </p:txBody>
      </p:sp>
      <p:sp>
        <p:nvSpPr>
          <p:cNvPr id="2" name="TextBox 1"/>
          <p:cNvSpPr txBox="1"/>
          <p:nvPr/>
        </p:nvSpPr>
        <p:spPr>
          <a:xfrm>
            <a:off x="543055" y="2228850"/>
            <a:ext cx="4682996" cy="3139321"/>
          </a:xfrm>
          <a:prstGeom prst="rect">
            <a:avLst/>
          </a:prstGeom>
          <a:noFill/>
        </p:spPr>
        <p:txBody>
          <a:bodyPr wrap="square" rtlCol="0">
            <a:spAutoFit/>
          </a:bodyPr>
          <a:lstStyle/>
          <a:p>
            <a:r>
              <a:rPr lang="en-US" dirty="0" smtClean="0"/>
              <a:t>Course Categories</a:t>
            </a:r>
          </a:p>
          <a:p>
            <a:pPr marL="285750" indent="-285750">
              <a:buFont typeface="Arial" charset="0"/>
              <a:buChar char="•"/>
            </a:pPr>
            <a:r>
              <a:rPr lang="en-US" dirty="0" smtClean="0"/>
              <a:t>IODE: marine data and information management, </a:t>
            </a:r>
            <a:r>
              <a:rPr lang="en-US" dirty="0" err="1" smtClean="0"/>
              <a:t>inc.</a:t>
            </a:r>
            <a:r>
              <a:rPr lang="en-US" dirty="0" smtClean="0"/>
              <a:t> OBIS</a:t>
            </a:r>
          </a:p>
          <a:p>
            <a:pPr marL="285750" indent="-285750">
              <a:buFont typeface="Arial" charset="0"/>
              <a:buChar char="•"/>
            </a:pPr>
            <a:r>
              <a:rPr lang="en-US" dirty="0" smtClean="0"/>
              <a:t>MPR / ICAM: Coastal Marine Management and Planning </a:t>
            </a:r>
          </a:p>
          <a:p>
            <a:pPr marL="285750" indent="-285750">
              <a:buFont typeface="Arial" charset="0"/>
              <a:buChar char="•"/>
            </a:pPr>
            <a:r>
              <a:rPr lang="en-US" dirty="0" smtClean="0"/>
              <a:t>HAB: Harmful Algal Bloom and Advanced Phytoplankton (APC) Training</a:t>
            </a:r>
          </a:p>
          <a:p>
            <a:pPr marL="285750" indent="-285750">
              <a:buFont typeface="Arial" charset="0"/>
              <a:buChar char="•"/>
            </a:pPr>
            <a:r>
              <a:rPr lang="en-US" dirty="0" smtClean="0"/>
              <a:t>Tsunami</a:t>
            </a:r>
          </a:p>
          <a:p>
            <a:pPr marL="285750" indent="-285750">
              <a:buFont typeface="Arial" charset="0"/>
              <a:buChar char="•"/>
            </a:pPr>
            <a:r>
              <a:rPr lang="en-US" dirty="0" smtClean="0"/>
              <a:t>MSR/DOALOS: Marine Scientific Research</a:t>
            </a:r>
          </a:p>
          <a:p>
            <a:endParaRPr lang="en-US" dirty="0"/>
          </a:p>
        </p:txBody>
      </p:sp>
      <p:pic>
        <p:nvPicPr>
          <p:cNvPr id="15" name="Picture 7" descr="Screen Shot 2015-02-02 at 16.14.47.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26050" y="2056554"/>
            <a:ext cx="37719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89135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fld id="{FCB38444-454A-3043-A478-B5CF6A215D24}" type="slidenum">
              <a:rPr lang="en-US" altLang="en-US" sz="1400">
                <a:solidFill>
                  <a:srgbClr val="000000"/>
                </a:solidFill>
              </a:rPr>
              <a:pPr>
                <a:spcBef>
                  <a:spcPct val="0"/>
                </a:spcBef>
                <a:buFontTx/>
                <a:buNone/>
              </a:pPr>
              <a:t>19</a:t>
            </a:fld>
            <a:endParaRPr lang="en-US" altLang="en-US" sz="1400">
              <a:solidFill>
                <a:srgbClr val="000000"/>
              </a:solidFill>
            </a:endParaRPr>
          </a:p>
        </p:txBody>
      </p:sp>
      <p:pic>
        <p:nvPicPr>
          <p:cNvPr id="27651"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188" y="3938588"/>
            <a:ext cx="4999037"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86275" y="1574800"/>
            <a:ext cx="2901950"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7650" y="1762125"/>
            <a:ext cx="41163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937250" y="2386013"/>
            <a:ext cx="299878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6936" y="1"/>
            <a:ext cx="1327064" cy="1130300"/>
          </a:xfrm>
          <a:prstGeom prst="rect">
            <a:avLst/>
          </a:prstGeom>
        </p:spPr>
      </p:pic>
      <p:sp>
        <p:nvSpPr>
          <p:cNvPr id="2" name="Rectangle 1"/>
          <p:cNvSpPr/>
          <p:nvPr/>
        </p:nvSpPr>
        <p:spPr>
          <a:xfrm>
            <a:off x="579395" y="402411"/>
            <a:ext cx="7569286" cy="954107"/>
          </a:xfrm>
          <a:prstGeom prst="rect">
            <a:avLst/>
          </a:prstGeom>
        </p:spPr>
        <p:txBody>
          <a:bodyPr wrap="square">
            <a:spAutoFit/>
          </a:bodyPr>
          <a:lstStyle/>
          <a:p>
            <a:r>
              <a:rPr lang="en-US" altLang="en-US" sz="2800" b="1" dirty="0">
                <a:solidFill>
                  <a:srgbClr val="0070C0"/>
                </a:solidFill>
                <a:latin typeface="Candara" charset="0"/>
                <a:ea typeface="Candara" charset="0"/>
                <a:cs typeface="Candara" charset="0"/>
              </a:rPr>
              <a:t>OT e-Learning </a:t>
            </a:r>
            <a:r>
              <a:rPr lang="en-US" altLang="en-US" sz="2800" b="1" dirty="0" smtClean="0">
                <a:solidFill>
                  <a:srgbClr val="0070C0"/>
                </a:solidFill>
                <a:latin typeface="Candara" charset="0"/>
                <a:ea typeface="Candara" charset="0"/>
                <a:cs typeface="Candara" charset="0"/>
              </a:rPr>
              <a:t>Platform:</a:t>
            </a:r>
            <a:r>
              <a:rPr lang="en-US" altLang="en-US" sz="2800" b="1" dirty="0">
                <a:solidFill>
                  <a:srgbClr val="0070C0"/>
                </a:solidFill>
                <a:latin typeface="Candara" charset="0"/>
                <a:ea typeface="Candara" charset="0"/>
                <a:cs typeface="Candara" charset="0"/>
              </a:rPr>
              <a:t/>
            </a:r>
            <a:br>
              <a:rPr lang="en-US" altLang="en-US" sz="2800" b="1" dirty="0">
                <a:solidFill>
                  <a:srgbClr val="0070C0"/>
                </a:solidFill>
                <a:latin typeface="Candara" charset="0"/>
                <a:ea typeface="Candara" charset="0"/>
                <a:cs typeface="Candara" charset="0"/>
              </a:rPr>
            </a:br>
            <a:r>
              <a:rPr lang="en-US" altLang="en-US" sz="2800" b="1" dirty="0">
                <a:solidFill>
                  <a:srgbClr val="0070C0"/>
                </a:solidFill>
                <a:latin typeface="Candara" charset="0"/>
                <a:ea typeface="Candara" charset="0"/>
                <a:cs typeface="Candara" charset="0"/>
              </a:rPr>
              <a:t>Course Outlines &amp; Contents</a:t>
            </a:r>
            <a:endParaRPr lang="en-US" sz="2800" dirty="0"/>
          </a:p>
        </p:txBody>
      </p:sp>
    </p:spTree>
    <p:extLst>
      <p:ext uri="{BB962C8B-B14F-4D97-AF65-F5344CB8AC3E}">
        <p14:creationId xmlns:p14="http://schemas.microsoft.com/office/powerpoint/2010/main" val="44724891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8900" y="0"/>
            <a:ext cx="88836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6243336" y="2708275"/>
            <a:ext cx="431800" cy="274638"/>
          </a:xfrm>
          <a:prstGeom prst="rect">
            <a:avLst/>
          </a:prstGeom>
          <a:solidFill>
            <a:schemeClr val="bg1"/>
          </a:solidFill>
          <a:ln w="22225" cap="flat" cmpd="sng" algn="ctr">
            <a:solidFill>
              <a:schemeClr val="tx1"/>
            </a:solidFill>
            <a:prstDash val="solid"/>
            <a:round/>
            <a:headEnd type="none" w="med" len="med"/>
            <a:tailEnd type="none" w="med" len="med"/>
          </a:ln>
          <a:effectLst/>
        </p:spPr>
        <p:txBody>
          <a:bodyPr/>
          <a:lstStyle/>
          <a:p>
            <a:pPr>
              <a:defRPr/>
            </a:pPr>
            <a:r>
              <a:rPr lang="en-US" sz="1050" dirty="0">
                <a:latin typeface="Arial" pitchFamily="-1" charset="0"/>
                <a:ea typeface="ＭＳ Ｐゴシック" pitchFamily="-1" charset="-128"/>
              </a:rPr>
              <a:t>IOC</a:t>
            </a:r>
          </a:p>
        </p:txBody>
      </p:sp>
      <p:sp>
        <p:nvSpPr>
          <p:cNvPr id="9" name="Donut 8"/>
          <p:cNvSpPr/>
          <p:nvPr/>
        </p:nvSpPr>
        <p:spPr bwMode="auto">
          <a:xfrm>
            <a:off x="5861050" y="1858169"/>
            <a:ext cx="1250950" cy="2249488"/>
          </a:xfrm>
          <a:prstGeom prst="donut">
            <a:avLst>
              <a:gd name="adj" fmla="val 4737"/>
            </a:avLst>
          </a:prstGeom>
          <a:solidFill>
            <a:srgbClr val="FF0000"/>
          </a:solidFill>
          <a:ln w="12700" cap="flat" cmpd="sng" algn="ctr">
            <a:noFill/>
            <a:prstDash val="solid"/>
            <a:round/>
            <a:headEnd type="none" w="med" len="med"/>
            <a:tailEnd type="none" w="med" len="med"/>
          </a:ln>
          <a:effectLst/>
        </p:spPr>
        <p:txBody>
          <a:bodyPr/>
          <a:lstStyle/>
          <a:p>
            <a:pPr>
              <a:defRPr/>
            </a:pPr>
            <a:endParaRPr lang="en-US" sz="1050" dirty="0">
              <a:latin typeface="Arial" pitchFamily="-1" charset="0"/>
              <a:ea typeface="ＭＳ Ｐゴシック" pitchFamily="-1" charset="-128"/>
            </a:endParaRPr>
          </a:p>
        </p:txBody>
      </p:sp>
      <p:sp>
        <p:nvSpPr>
          <p:cNvPr id="2" name="TextBox 1"/>
          <p:cNvSpPr txBox="1"/>
          <p:nvPr/>
        </p:nvSpPr>
        <p:spPr>
          <a:xfrm>
            <a:off x="6178550" y="3205277"/>
            <a:ext cx="561372" cy="276999"/>
          </a:xfrm>
          <a:prstGeom prst="rect">
            <a:avLst/>
          </a:prstGeom>
          <a:noFill/>
        </p:spPr>
        <p:txBody>
          <a:bodyPr wrap="none" rtlCol="0">
            <a:spAutoFit/>
          </a:bodyPr>
          <a:lstStyle/>
          <a:p>
            <a:r>
              <a:rPr lang="en-US" sz="1200" b="1" dirty="0" smtClean="0"/>
              <a:t>IODE</a:t>
            </a:r>
            <a:endParaRPr lang="en-US" sz="1200" b="1" dirty="0"/>
          </a:p>
        </p:txBody>
      </p:sp>
      <p:sp>
        <p:nvSpPr>
          <p:cNvPr id="4" name="TextBox 3"/>
          <p:cNvSpPr txBox="1"/>
          <p:nvPr/>
        </p:nvSpPr>
        <p:spPr>
          <a:xfrm>
            <a:off x="6163321" y="3485312"/>
            <a:ext cx="591829" cy="261610"/>
          </a:xfrm>
          <a:prstGeom prst="rect">
            <a:avLst/>
          </a:prstGeom>
          <a:noFill/>
        </p:spPr>
        <p:txBody>
          <a:bodyPr wrap="none" rtlCol="0">
            <a:spAutoFit/>
          </a:bodyPr>
          <a:lstStyle/>
          <a:p>
            <a:r>
              <a:rPr lang="en-US" sz="1050" b="1" dirty="0" smtClean="0"/>
              <a:t>OTGA</a:t>
            </a:r>
            <a:endParaRPr lang="en-US" sz="1050" b="1" dirty="0"/>
          </a:p>
        </p:txBody>
      </p:sp>
    </p:spTree>
    <p:extLst>
      <p:ext uri="{BB962C8B-B14F-4D97-AF65-F5344CB8AC3E}">
        <p14:creationId xmlns:p14="http://schemas.microsoft.com/office/powerpoint/2010/main" val="12124887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fld id="{F30A34C0-30CC-E649-BE6F-DFA6CCD843A1}" type="slidenum">
              <a:rPr lang="en-US" altLang="en-US" sz="1400">
                <a:solidFill>
                  <a:srgbClr val="000000"/>
                </a:solidFill>
              </a:rPr>
              <a:pPr>
                <a:spcBef>
                  <a:spcPct val="0"/>
                </a:spcBef>
                <a:buFontTx/>
                <a:buNone/>
              </a:pPr>
              <a:t>20</a:t>
            </a:fld>
            <a:endParaRPr lang="en-US" altLang="en-US" sz="1400">
              <a:solidFill>
                <a:srgbClr val="000000"/>
              </a:solidFill>
            </a:endParaRPr>
          </a:p>
        </p:txBody>
      </p:sp>
      <p:sp>
        <p:nvSpPr>
          <p:cNvPr id="28675" name="Content Placeholder 2"/>
          <p:cNvSpPr txBox="1">
            <a:spLocks/>
          </p:cNvSpPr>
          <p:nvPr/>
        </p:nvSpPr>
        <p:spPr bwMode="auto">
          <a:xfrm>
            <a:off x="523875" y="1827214"/>
            <a:ext cx="7934325"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2400">
                <a:solidFill>
                  <a:schemeClr val="tx1"/>
                </a:solidFill>
                <a:latin typeface="Arial" charset="0"/>
                <a:ea typeface="ＭＳ Ｐゴシック" charset="-128"/>
              </a:defRPr>
            </a:lvl1pPr>
            <a:lvl2pPr marL="685800" indent="-22860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eaLnBrk="1" hangingPunct="1">
              <a:lnSpc>
                <a:spcPct val="90000"/>
              </a:lnSpc>
              <a:spcBef>
                <a:spcPts val="1000"/>
              </a:spcBef>
            </a:pPr>
            <a:r>
              <a:rPr lang="en-US" altLang="en-US" dirty="0"/>
              <a:t>Assignment, questionnaire, quiz, </a:t>
            </a:r>
            <a:r>
              <a:rPr lang="en-US" altLang="en-US" dirty="0" smtClean="0"/>
              <a:t>polls, survey</a:t>
            </a:r>
            <a:r>
              <a:rPr lang="en-US" altLang="en-US" dirty="0"/>
              <a:t>, essay, </a:t>
            </a:r>
            <a:r>
              <a:rPr lang="en-US" altLang="en-US" dirty="0" err="1"/>
              <a:t>etc</a:t>
            </a:r>
            <a:r>
              <a:rPr lang="is-IS" altLang="en-US" dirty="0"/>
              <a:t>…</a:t>
            </a:r>
            <a:endParaRPr lang="en-US" altLang="en-US" dirty="0"/>
          </a:p>
          <a:p>
            <a:pPr eaLnBrk="1" hangingPunct="1">
              <a:lnSpc>
                <a:spcPct val="90000"/>
              </a:lnSpc>
              <a:spcBef>
                <a:spcPts val="1000"/>
              </a:spcBef>
            </a:pPr>
            <a:endParaRPr lang="en-US" altLang="en-US" dirty="0"/>
          </a:p>
          <a:p>
            <a:pPr eaLnBrk="1" hangingPunct="1">
              <a:lnSpc>
                <a:spcPct val="90000"/>
              </a:lnSpc>
              <a:spcBef>
                <a:spcPts val="1000"/>
              </a:spcBef>
            </a:pPr>
            <a:endParaRPr lang="en-US" altLang="en-US" dirty="0"/>
          </a:p>
        </p:txBody>
      </p:sp>
      <p:pic>
        <p:nvPicPr>
          <p:cNvPr id="28676"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9225" y="2451100"/>
            <a:ext cx="3960813"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9950" y="2333625"/>
            <a:ext cx="38100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65263" y="3644900"/>
            <a:ext cx="240665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207125" y="3030538"/>
            <a:ext cx="2811463"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6936" y="1"/>
            <a:ext cx="1327064" cy="1130300"/>
          </a:xfrm>
          <a:prstGeom prst="rect">
            <a:avLst/>
          </a:prstGeom>
        </p:spPr>
      </p:pic>
      <p:sp>
        <p:nvSpPr>
          <p:cNvPr id="2" name="Rectangle 1"/>
          <p:cNvSpPr/>
          <p:nvPr/>
        </p:nvSpPr>
        <p:spPr>
          <a:xfrm>
            <a:off x="542925" y="483970"/>
            <a:ext cx="4572000" cy="954107"/>
          </a:xfrm>
          <a:prstGeom prst="rect">
            <a:avLst/>
          </a:prstGeom>
        </p:spPr>
        <p:txBody>
          <a:bodyPr>
            <a:spAutoFit/>
          </a:bodyPr>
          <a:lstStyle/>
          <a:p>
            <a:r>
              <a:rPr lang="en-US" altLang="en-US" sz="2800" b="1" dirty="0">
                <a:solidFill>
                  <a:srgbClr val="0070C0"/>
                </a:solidFill>
                <a:latin typeface="Candara" charset="0"/>
                <a:ea typeface="Candara" charset="0"/>
                <a:cs typeface="Candara" charset="0"/>
              </a:rPr>
              <a:t>OT e-Learning </a:t>
            </a:r>
            <a:r>
              <a:rPr lang="en-US" altLang="en-US" sz="2800" b="1" dirty="0" smtClean="0">
                <a:solidFill>
                  <a:srgbClr val="0070C0"/>
                </a:solidFill>
                <a:latin typeface="Candara" charset="0"/>
                <a:ea typeface="Candara" charset="0"/>
                <a:cs typeface="Candara" charset="0"/>
              </a:rPr>
              <a:t>Platform:</a:t>
            </a:r>
            <a:r>
              <a:rPr lang="en-US" altLang="en-US" sz="2800" b="1" dirty="0">
                <a:solidFill>
                  <a:srgbClr val="0070C0"/>
                </a:solidFill>
                <a:latin typeface="Candara" charset="0"/>
                <a:ea typeface="Candara" charset="0"/>
                <a:cs typeface="Candara" charset="0"/>
              </a:rPr>
              <a:t/>
            </a:r>
            <a:br>
              <a:rPr lang="en-US" altLang="en-US" sz="2800" b="1" dirty="0">
                <a:solidFill>
                  <a:srgbClr val="0070C0"/>
                </a:solidFill>
                <a:latin typeface="Candara" charset="0"/>
                <a:ea typeface="Candara" charset="0"/>
                <a:cs typeface="Candara" charset="0"/>
              </a:rPr>
            </a:br>
            <a:r>
              <a:rPr lang="en-US" altLang="en-US" sz="2800" b="1" dirty="0">
                <a:solidFill>
                  <a:srgbClr val="0070C0"/>
                </a:solidFill>
                <a:latin typeface="Candara" charset="0"/>
                <a:ea typeface="Candara" charset="0"/>
                <a:cs typeface="Candara" charset="0"/>
              </a:rPr>
              <a:t>Students Assessment Tools</a:t>
            </a:r>
            <a:endParaRPr lang="en-US" sz="2800" dirty="0"/>
          </a:p>
        </p:txBody>
      </p:sp>
    </p:spTree>
    <p:extLst>
      <p:ext uri="{BB962C8B-B14F-4D97-AF65-F5344CB8AC3E}">
        <p14:creationId xmlns:p14="http://schemas.microsoft.com/office/powerpoint/2010/main" val="71976671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768" y="1663280"/>
            <a:ext cx="7886700" cy="3191380"/>
          </a:xfrm>
        </p:spPr>
        <p:txBody>
          <a:bodyPr>
            <a:normAutofit/>
          </a:bodyPr>
          <a:lstStyle/>
          <a:p>
            <a:r>
              <a:rPr lang="en-US" dirty="0" smtClean="0"/>
              <a:t>results </a:t>
            </a:r>
            <a:r>
              <a:rPr lang="en-US" dirty="0"/>
              <a:t>provided ’real time’ / </a:t>
            </a:r>
            <a:r>
              <a:rPr lang="en-US" dirty="0" smtClean="0"/>
              <a:t>remotely</a:t>
            </a:r>
            <a:endParaRPr lang="en-US" dirty="0"/>
          </a:p>
          <a:p>
            <a:endParaRPr lang="en-US" dirty="0"/>
          </a:p>
          <a:p>
            <a:endParaRPr lang="en-US" dirty="0" smtClean="0"/>
          </a:p>
          <a:p>
            <a:endParaRPr lang="en-US" dirty="0"/>
          </a:p>
        </p:txBody>
      </p:sp>
      <p:sp>
        <p:nvSpPr>
          <p:cNvPr id="8" name="Title 1"/>
          <p:cNvSpPr txBox="1">
            <a:spLocks/>
          </p:cNvSpPr>
          <p:nvPr/>
        </p:nvSpPr>
        <p:spPr>
          <a:xfrm>
            <a:off x="593768" y="378693"/>
            <a:ext cx="7886700" cy="111314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0070C0"/>
                </a:solidFill>
                <a:latin typeface="Candara" charset="0"/>
                <a:ea typeface="Candara" charset="0"/>
                <a:cs typeface="Candara" charset="0"/>
              </a:rPr>
              <a:t>OceanTeacher</a:t>
            </a:r>
            <a:r>
              <a:rPr lang="en-US" sz="2800" b="1" dirty="0">
                <a:solidFill>
                  <a:srgbClr val="0070C0"/>
                </a:solidFill>
                <a:latin typeface="Candara" charset="0"/>
                <a:ea typeface="Candara" charset="0"/>
                <a:cs typeface="Candara" charset="0"/>
              </a:rPr>
              <a:t> e-Learning Platform: </a:t>
            </a:r>
          </a:p>
          <a:p>
            <a:r>
              <a:rPr lang="en-US" sz="2800" b="1" dirty="0">
                <a:solidFill>
                  <a:srgbClr val="0070C0"/>
                </a:solidFill>
                <a:latin typeface="Candara" charset="0"/>
                <a:ea typeface="Candara" charset="0"/>
                <a:cs typeface="Candara" charset="0"/>
              </a:rPr>
              <a:t>Assessment reports</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0205" y="3320734"/>
            <a:ext cx="5936472" cy="2631150"/>
          </a:xfrm>
          <a:prstGeom prst="rect">
            <a:avLst/>
          </a:prstGeom>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4950" y="2712587"/>
            <a:ext cx="3829050" cy="608147"/>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6936" y="1"/>
            <a:ext cx="1327064" cy="1130300"/>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444" y="2712587"/>
            <a:ext cx="4318297" cy="3238723"/>
          </a:xfrm>
          <a:prstGeom prst="rect">
            <a:avLst/>
          </a:prstGeom>
        </p:spPr>
      </p:pic>
    </p:spTree>
    <p:extLst>
      <p:ext uri="{BB962C8B-B14F-4D97-AF65-F5344CB8AC3E}">
        <p14:creationId xmlns:p14="http://schemas.microsoft.com/office/powerpoint/2010/main" val="208634129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925" y="2034384"/>
            <a:ext cx="7886700" cy="2877539"/>
          </a:xfrm>
        </p:spPr>
        <p:txBody>
          <a:bodyPr>
            <a:normAutofit/>
          </a:bodyPr>
          <a:lstStyle/>
          <a:p>
            <a:r>
              <a:rPr lang="en-US" dirty="0" smtClean="0"/>
              <a:t>(Platform environment) Language </a:t>
            </a:r>
          </a:p>
          <a:p>
            <a:r>
              <a:rPr lang="en-US" dirty="0" smtClean="0"/>
              <a:t>RTC logos, others</a:t>
            </a:r>
          </a:p>
          <a:p>
            <a:r>
              <a:rPr lang="is-IS" dirty="0" smtClean="0"/>
              <a:t>etc…</a:t>
            </a:r>
          </a:p>
          <a:p>
            <a:endParaRPr lang="en-US" dirty="0" smtClean="0"/>
          </a:p>
          <a:p>
            <a:endParaRPr lang="en-US" dirty="0"/>
          </a:p>
          <a:p>
            <a:endParaRPr lang="en-US" dirty="0"/>
          </a:p>
          <a:p>
            <a:endParaRPr lang="en-US" dirty="0" smtClean="0"/>
          </a:p>
          <a:p>
            <a:endParaRPr lang="en-US" dirty="0"/>
          </a:p>
        </p:txBody>
      </p:sp>
      <p:pic>
        <p:nvPicPr>
          <p:cNvPr id="6" name="Placeholder"/>
          <p:cNvPicPr/>
          <p:nvPr/>
        </p:nvPicPr>
        <p:blipFill>
          <a:blip r:embed="rId2" cstate="screen">
            <a:extLst>
              <a:ext uri="{28A0092B-C50C-407E-A947-70E740481C1C}">
                <a14:useLocalDpi xmlns:a14="http://schemas.microsoft.com/office/drawing/2010/main"/>
              </a:ext>
            </a:extLst>
          </a:blip>
          <a:stretch>
            <a:fillRect/>
          </a:stretch>
        </p:blipFill>
        <p:spPr>
          <a:xfrm>
            <a:off x="4497557" y="4129089"/>
            <a:ext cx="4070946" cy="2471200"/>
          </a:xfrm>
          <a:prstGeom prst="rect">
            <a:avLst/>
          </a:prstGeom>
          <a:ln>
            <a:noFill/>
          </a:ln>
          <a:effectLst>
            <a:softEdge rad="112500"/>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6936" y="1"/>
            <a:ext cx="1327064" cy="1130300"/>
          </a:xfrm>
          <a:prstGeom prst="rect">
            <a:avLst/>
          </a:prstGeom>
        </p:spPr>
      </p:pic>
      <p:sp>
        <p:nvSpPr>
          <p:cNvPr id="11" name="Rectangle 10"/>
          <p:cNvSpPr/>
          <p:nvPr/>
        </p:nvSpPr>
        <p:spPr>
          <a:xfrm>
            <a:off x="542925" y="483970"/>
            <a:ext cx="4572000" cy="954107"/>
          </a:xfrm>
          <a:prstGeom prst="rect">
            <a:avLst/>
          </a:prstGeom>
        </p:spPr>
        <p:txBody>
          <a:bodyPr>
            <a:spAutoFit/>
          </a:bodyPr>
          <a:lstStyle/>
          <a:p>
            <a:r>
              <a:rPr lang="en-US" altLang="en-US" sz="2800" b="1" dirty="0">
                <a:solidFill>
                  <a:srgbClr val="0070C0"/>
                </a:solidFill>
                <a:latin typeface="Candara" charset="0"/>
                <a:ea typeface="Candara" charset="0"/>
                <a:cs typeface="Candara" charset="0"/>
              </a:rPr>
              <a:t>OT e-Learning </a:t>
            </a:r>
            <a:r>
              <a:rPr lang="en-US" altLang="en-US" sz="2800" b="1" dirty="0" smtClean="0">
                <a:solidFill>
                  <a:srgbClr val="0070C0"/>
                </a:solidFill>
                <a:latin typeface="Candara" charset="0"/>
                <a:ea typeface="Candara" charset="0"/>
                <a:cs typeface="Candara" charset="0"/>
              </a:rPr>
              <a:t>Platform:</a:t>
            </a:r>
            <a:r>
              <a:rPr lang="en-US" altLang="en-US" sz="2800" b="1" dirty="0">
                <a:solidFill>
                  <a:srgbClr val="0070C0"/>
                </a:solidFill>
                <a:latin typeface="Candara" charset="0"/>
                <a:ea typeface="Candara" charset="0"/>
                <a:cs typeface="Candara" charset="0"/>
              </a:rPr>
              <a:t/>
            </a:r>
            <a:br>
              <a:rPr lang="en-US" altLang="en-US" sz="2800" b="1" dirty="0">
                <a:solidFill>
                  <a:srgbClr val="0070C0"/>
                </a:solidFill>
                <a:latin typeface="Candara" charset="0"/>
                <a:ea typeface="Candara" charset="0"/>
                <a:cs typeface="Candara" charset="0"/>
              </a:rPr>
            </a:br>
            <a:r>
              <a:rPr lang="en-US" altLang="en-US" sz="2800" b="1" dirty="0" err="1" smtClean="0">
                <a:solidFill>
                  <a:srgbClr val="0070C0"/>
                </a:solidFill>
                <a:latin typeface="Candara" charset="0"/>
                <a:ea typeface="Candara" charset="0"/>
                <a:cs typeface="Candara" charset="0"/>
              </a:rPr>
              <a:t>customisable</a:t>
            </a:r>
            <a:endParaRPr lang="en-US" sz="2800" dirty="0"/>
          </a:p>
        </p:txBody>
      </p:sp>
    </p:spTree>
    <p:extLst>
      <p:ext uri="{BB962C8B-B14F-4D97-AF65-F5344CB8AC3E}">
        <p14:creationId xmlns:p14="http://schemas.microsoft.com/office/powerpoint/2010/main" val="102510642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925" y="1944823"/>
            <a:ext cx="7402599" cy="3259245"/>
          </a:xfrm>
        </p:spPr>
        <p:txBody>
          <a:bodyPr>
            <a:normAutofit fontScale="92500" lnSpcReduction="10000"/>
          </a:bodyPr>
          <a:lstStyle/>
          <a:p>
            <a:r>
              <a:rPr lang="en-US" sz="1500" dirty="0"/>
              <a:t>F</a:t>
            </a:r>
            <a:r>
              <a:rPr lang="en-US" sz="1500" dirty="0" smtClean="0"/>
              <a:t>ully </a:t>
            </a:r>
            <a:r>
              <a:rPr lang="en-US" sz="1500" dirty="0"/>
              <a:t>online application form (using </a:t>
            </a:r>
            <a:r>
              <a:rPr lang="en-US" sz="1500" dirty="0" err="1" smtClean="0"/>
              <a:t>Wufoo</a:t>
            </a:r>
            <a:r>
              <a:rPr lang="en-US" sz="1500" dirty="0" smtClean="0"/>
              <a:t>)</a:t>
            </a:r>
          </a:p>
          <a:p>
            <a:r>
              <a:rPr lang="en-US" sz="1500" dirty="0" err="1" smtClean="0"/>
              <a:t>Customisable</a:t>
            </a:r>
            <a:r>
              <a:rPr lang="en-US" sz="1500" dirty="0"/>
              <a:t>: allows managing mandatory vs optional questions</a:t>
            </a:r>
          </a:p>
          <a:p>
            <a:r>
              <a:rPr lang="en-US" sz="1500" dirty="0"/>
              <a:t>Allows uploading mandatory files (e.g. endorsement letter, </a:t>
            </a:r>
            <a:r>
              <a:rPr lang="en-US" sz="1500" dirty="0" smtClean="0"/>
              <a:t>others)</a:t>
            </a:r>
            <a:endParaRPr lang="en-US" sz="1500" dirty="0"/>
          </a:p>
          <a:p>
            <a:r>
              <a:rPr lang="en-US" sz="1500" dirty="0"/>
              <a:t>Allows different language interfaces</a:t>
            </a:r>
          </a:p>
          <a:p>
            <a:r>
              <a:rPr lang="en-US" sz="1500" dirty="0"/>
              <a:t>AF translated into 4 languages:</a:t>
            </a:r>
          </a:p>
          <a:p>
            <a:pPr lvl="1"/>
            <a:r>
              <a:rPr lang="en-US" sz="1500" dirty="0"/>
              <a:t>English</a:t>
            </a:r>
          </a:p>
          <a:p>
            <a:pPr lvl="1"/>
            <a:r>
              <a:rPr lang="en-US" sz="1500" dirty="0"/>
              <a:t>French</a:t>
            </a:r>
          </a:p>
          <a:p>
            <a:pPr lvl="1"/>
            <a:r>
              <a:rPr lang="en-US" sz="1500" dirty="0"/>
              <a:t>Spanish</a:t>
            </a:r>
          </a:p>
          <a:p>
            <a:pPr lvl="1"/>
            <a:r>
              <a:rPr lang="en-US" sz="1500" dirty="0" smtClean="0"/>
              <a:t>Portuguese</a:t>
            </a:r>
          </a:p>
          <a:p>
            <a:r>
              <a:rPr lang="en-US" sz="1500" dirty="0" smtClean="0"/>
              <a:t>Easily </a:t>
            </a:r>
            <a:r>
              <a:rPr lang="en-US" sz="1500" dirty="0"/>
              <a:t>exportable output (spreadsheet)</a:t>
            </a:r>
          </a:p>
          <a:p>
            <a:r>
              <a:rPr lang="en-US" sz="1500" dirty="0"/>
              <a:t>Allows exporting in PDF (individual apps)</a:t>
            </a:r>
          </a:p>
          <a:p>
            <a:r>
              <a:rPr lang="en-US" sz="1500" dirty="0"/>
              <a:t>Allows setting deadline automatically</a:t>
            </a:r>
          </a:p>
          <a:p>
            <a:r>
              <a:rPr lang="en-US" sz="1500" dirty="0"/>
              <a:t>Automatic feedback email reply</a:t>
            </a:r>
          </a:p>
          <a:p>
            <a:endParaRPr lang="en-US" dirty="0"/>
          </a:p>
          <a:p>
            <a:endParaRPr lang="en-US" dirty="0" smtClean="0"/>
          </a:p>
          <a:p>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6936" y="1"/>
            <a:ext cx="1327064" cy="1130300"/>
          </a:xfrm>
          <a:prstGeom prst="rect">
            <a:avLst/>
          </a:prstGeom>
        </p:spPr>
      </p:pic>
      <p:sp>
        <p:nvSpPr>
          <p:cNvPr id="11" name="Rectangle 10"/>
          <p:cNvSpPr/>
          <p:nvPr/>
        </p:nvSpPr>
        <p:spPr>
          <a:xfrm>
            <a:off x="542925" y="483970"/>
            <a:ext cx="4572000" cy="954107"/>
          </a:xfrm>
          <a:prstGeom prst="rect">
            <a:avLst/>
          </a:prstGeom>
        </p:spPr>
        <p:txBody>
          <a:bodyPr>
            <a:spAutoFit/>
          </a:bodyPr>
          <a:lstStyle/>
          <a:p>
            <a:r>
              <a:rPr lang="en-US" altLang="en-US" sz="2800" b="1" dirty="0" smtClean="0">
                <a:solidFill>
                  <a:srgbClr val="0070C0"/>
                </a:solidFill>
                <a:latin typeface="Candara" charset="0"/>
                <a:ea typeface="Candara" charset="0"/>
                <a:cs typeface="Candara" charset="0"/>
              </a:rPr>
              <a:t>OceanTeacher </a:t>
            </a:r>
          </a:p>
          <a:p>
            <a:r>
              <a:rPr lang="en-US" altLang="en-US" sz="2800" b="1" dirty="0" smtClean="0">
                <a:solidFill>
                  <a:srgbClr val="0070C0"/>
                </a:solidFill>
                <a:latin typeface="Candara" charset="0"/>
                <a:ea typeface="Candara" charset="0"/>
                <a:cs typeface="Candara" charset="0"/>
              </a:rPr>
              <a:t>Online Application Form</a:t>
            </a:r>
            <a:endParaRPr lang="en-US" sz="2800"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4787" y="5361366"/>
            <a:ext cx="4850875" cy="630512"/>
          </a:xfrm>
          <a:prstGeom prst="rect">
            <a:avLst/>
          </a:prstGeom>
        </p:spPr>
      </p:pic>
    </p:spTree>
    <p:extLst>
      <p:ext uri="{BB962C8B-B14F-4D97-AF65-F5344CB8AC3E}">
        <p14:creationId xmlns:p14="http://schemas.microsoft.com/office/powerpoint/2010/main" val="184991916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70C0"/>
                </a:solidFill>
                <a:latin typeface="Candara" charset="0"/>
                <a:ea typeface="Candara" charset="0"/>
                <a:cs typeface="Candara" charset="0"/>
              </a:rPr>
              <a:t>OceanTeacher </a:t>
            </a:r>
            <a:r>
              <a:rPr lang="en-US" altLang="en-US" b="1" dirty="0" smtClean="0">
                <a:solidFill>
                  <a:srgbClr val="0070C0"/>
                </a:solidFill>
                <a:latin typeface="Candara" charset="0"/>
                <a:ea typeface="Candara" charset="0"/>
                <a:cs typeface="Candara" charset="0"/>
              </a:rPr>
              <a:t>e-Learning Platform</a:t>
            </a:r>
            <a:endParaRPr lang="en-US" dirty="0"/>
          </a:p>
        </p:txBody>
      </p:sp>
      <p:sp>
        <p:nvSpPr>
          <p:cNvPr id="3" name="Content Placeholder 2"/>
          <p:cNvSpPr>
            <a:spLocks noGrp="1"/>
          </p:cNvSpPr>
          <p:nvPr>
            <p:ph idx="1"/>
          </p:nvPr>
        </p:nvSpPr>
        <p:spPr/>
        <p:txBody>
          <a:bodyPr/>
          <a:lstStyle/>
          <a:p>
            <a:r>
              <a:rPr lang="en-US" dirty="0" smtClean="0"/>
              <a:t>(online) Certificates</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6936" y="1"/>
            <a:ext cx="1327064" cy="11303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95428" y="2361175"/>
            <a:ext cx="3987423" cy="3066214"/>
          </a:xfrm>
          <a:prstGeom prst="rect">
            <a:avLst/>
          </a:prstGeom>
        </p:spPr>
      </p:pic>
    </p:spTree>
    <p:extLst>
      <p:ext uri="{BB962C8B-B14F-4D97-AF65-F5344CB8AC3E}">
        <p14:creationId xmlns:p14="http://schemas.microsoft.com/office/powerpoint/2010/main" val="30066116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p:nvPr>
        </p:nvSpPr>
        <p:spPr>
          <a:xfrm>
            <a:off x="263827" y="271463"/>
            <a:ext cx="8894462" cy="1371600"/>
          </a:xfrm>
          <a:prstGeom prst="rect">
            <a:avLst/>
          </a:prstGeom>
        </p:spPr>
        <p:txBody>
          <a:bodyPr vert="horz" wrap="square" lIns="68580" tIns="34290" rIns="68580" bIns="3429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0070C0"/>
                </a:solidFill>
                <a:latin typeface="Candara" charset="0"/>
                <a:ea typeface="Candara" charset="0"/>
                <a:cs typeface="Candara" charset="0"/>
              </a:rPr>
              <a:t>Qingdao Declaration (2015):</a:t>
            </a:r>
            <a:br>
              <a:rPr lang="en-US" sz="3200" b="1" dirty="0" smtClean="0">
                <a:solidFill>
                  <a:srgbClr val="0070C0"/>
                </a:solidFill>
                <a:latin typeface="Candara" charset="0"/>
                <a:ea typeface="Candara" charset="0"/>
                <a:cs typeface="Candara" charset="0"/>
              </a:rPr>
            </a:br>
            <a:r>
              <a:rPr lang="en-US" sz="3200" b="1" dirty="0" smtClean="0">
                <a:solidFill>
                  <a:srgbClr val="0070C0"/>
                </a:solidFill>
                <a:latin typeface="Candara" charset="0"/>
                <a:ea typeface="Candara" charset="0"/>
                <a:cs typeface="Candara" charset="0"/>
              </a:rPr>
              <a:t>promoting the use of ICT to achieve education targets</a:t>
            </a:r>
            <a:endParaRPr lang="en-US" sz="3200" b="1" dirty="0">
              <a:solidFill>
                <a:srgbClr val="0070C0"/>
              </a:solidFill>
              <a:latin typeface="Candara" charset="0"/>
              <a:ea typeface="Candara" charset="0"/>
              <a:cs typeface="Candara" charset="0"/>
            </a:endParaRPr>
          </a:p>
        </p:txBody>
      </p:sp>
      <p:pic>
        <p:nvPicPr>
          <p:cNvPr id="13" name="Content Placeholder 12"/>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599622" y="1811492"/>
            <a:ext cx="3462268" cy="3153471"/>
          </a:xfrm>
        </p:spPr>
      </p:pic>
      <p:sp>
        <p:nvSpPr>
          <p:cNvPr id="14" name="TextBox 13"/>
          <p:cNvSpPr txBox="1"/>
          <p:nvPr/>
        </p:nvSpPr>
        <p:spPr>
          <a:xfrm>
            <a:off x="263826" y="1894196"/>
            <a:ext cx="5335796" cy="4154984"/>
          </a:xfrm>
          <a:prstGeom prst="rect">
            <a:avLst/>
          </a:prstGeom>
          <a:noFill/>
        </p:spPr>
        <p:txBody>
          <a:bodyPr wrap="square" rtlCol="0">
            <a:spAutoFit/>
          </a:bodyPr>
          <a:lstStyle/>
          <a:p>
            <a:r>
              <a:rPr lang="en-US" sz="1200" dirty="0"/>
              <a:t>The Qingdao Declaration is the first global declaration on ICT in education. The text, approved unanimously by participants, highlights the </a:t>
            </a:r>
            <a:r>
              <a:rPr lang="en-US" sz="1200" b="1" dirty="0">
                <a:solidFill>
                  <a:srgbClr val="0070C0"/>
                </a:solidFill>
              </a:rPr>
              <a:t>different ways in which technology can support the global agenda for education </a:t>
            </a:r>
            <a:r>
              <a:rPr lang="en-US" sz="1200" dirty="0"/>
              <a:t>which was suggested at the </a:t>
            </a:r>
            <a:r>
              <a:rPr lang="en-US" sz="1200" dirty="0">
                <a:hlinkClick r:id="rId3"/>
              </a:rPr>
              <a:t>World Education Forum for the next 15 years.</a:t>
            </a:r>
          </a:p>
          <a:p>
            <a:r>
              <a:rPr lang="en-US" sz="1200" dirty="0"/>
              <a:t>It states that “the remarkable advances in Information and Communication Technologies (ICT) and the rapid expansion of internet connectivity have made today’s world increasingly interconnected and made the knowledge more accessible for every girl and boy, woman and man. To achieve the </a:t>
            </a:r>
            <a:r>
              <a:rPr lang="en-US" sz="1200" b="1" dirty="0">
                <a:solidFill>
                  <a:srgbClr val="0070C0"/>
                </a:solidFill>
              </a:rPr>
              <a:t>goal of Inclusive and Equitable Quality Education and Lifelong Learning by 2030</a:t>
            </a:r>
            <a:r>
              <a:rPr lang="en-US" sz="1200" dirty="0"/>
              <a:t>, ICT must be harnessed </a:t>
            </a:r>
            <a:r>
              <a:rPr lang="en-US" sz="1200" dirty="0">
                <a:solidFill>
                  <a:srgbClr val="0070C0"/>
                </a:solidFill>
              </a:rPr>
              <a:t>to </a:t>
            </a:r>
            <a:r>
              <a:rPr lang="en-US" sz="1200" b="1" dirty="0">
                <a:solidFill>
                  <a:srgbClr val="0070C0"/>
                </a:solidFill>
              </a:rPr>
              <a:t>strengthen education systems, knowledge dissemination, information access, quality and effective learning</a:t>
            </a:r>
            <a:r>
              <a:rPr lang="en-US" sz="1200" dirty="0"/>
              <a:t>, and more efficient service provision”.</a:t>
            </a:r>
          </a:p>
          <a:p>
            <a:r>
              <a:rPr lang="en-US" sz="1200" dirty="0"/>
              <a:t>The Declaration is a clear statement in </a:t>
            </a:r>
            <a:r>
              <a:rPr lang="en-US" sz="1200" dirty="0" err="1"/>
              <a:t>favour</a:t>
            </a:r>
            <a:r>
              <a:rPr lang="en-US" sz="1200" dirty="0"/>
              <a:t> of the use of ICT to foster access and equity in education as well as to promote the effective pedagogical use of ICT. It highlights in particular the paramount role that teacher development and support will have to play. It stresses that increasing efforts have to be made to </a:t>
            </a:r>
            <a:r>
              <a:rPr lang="en-US" sz="1200" b="1" dirty="0">
                <a:solidFill>
                  <a:srgbClr val="0070C0"/>
                </a:solidFill>
              </a:rPr>
              <a:t>promote the culture of open educational resources and the need to ensure quality assurance and recognition of online learning</a:t>
            </a:r>
            <a:r>
              <a:rPr lang="en-US" sz="1200" dirty="0"/>
              <a:t>. Finally, it encourages governments, industry partners and all other education stakeholders to </a:t>
            </a:r>
            <a:r>
              <a:rPr lang="en-US" sz="1200" b="1" dirty="0">
                <a:solidFill>
                  <a:srgbClr val="0070C0"/>
                </a:solidFill>
              </a:rPr>
              <a:t>join forces and share resources to create equitable, dynamic, accountable, and sustainable learner-centered digital learning ecosystems.  </a:t>
            </a:r>
          </a:p>
        </p:txBody>
      </p:sp>
    </p:spTree>
    <p:extLst>
      <p:ext uri="{BB962C8B-B14F-4D97-AF65-F5344CB8AC3E}">
        <p14:creationId xmlns:p14="http://schemas.microsoft.com/office/powerpoint/2010/main" val="323114468"/>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Candara" charset="0"/>
                <a:ea typeface="Candara" charset="0"/>
                <a:cs typeface="Candara" charset="0"/>
              </a:rPr>
              <a:t>OceanTeacher </a:t>
            </a:r>
            <a:r>
              <a:rPr lang="en-US" b="1" dirty="0">
                <a:solidFill>
                  <a:srgbClr val="0070C0"/>
                </a:solidFill>
                <a:latin typeface="Candara" charset="0"/>
                <a:ea typeface="Candara" charset="0"/>
                <a:cs typeface="Candara" charset="0"/>
              </a:rPr>
              <a:t>and the </a:t>
            </a:r>
            <a:r>
              <a:rPr lang="en-US" b="1" dirty="0" smtClean="0">
                <a:solidFill>
                  <a:srgbClr val="0070C0"/>
                </a:solidFill>
                <a:latin typeface="Candara" charset="0"/>
                <a:ea typeface="Candara" charset="0"/>
                <a:cs typeface="Candara" charset="0"/>
              </a:rPr>
              <a:t>SDG</a:t>
            </a:r>
            <a:endParaRPr lang="en-US" dirty="0"/>
          </a:p>
        </p:txBody>
      </p:sp>
      <p:grpSp>
        <p:nvGrpSpPr>
          <p:cNvPr id="5" name="Group 7"/>
          <p:cNvGrpSpPr>
            <a:grpSpLocks/>
          </p:cNvGrpSpPr>
          <p:nvPr/>
        </p:nvGrpSpPr>
        <p:grpSpPr bwMode="auto">
          <a:xfrm>
            <a:off x="357188" y="1622424"/>
            <a:ext cx="8629650" cy="4392057"/>
            <a:chOff x="243584" y="1107279"/>
            <a:chExt cx="8628633" cy="4392488"/>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3584" y="1107279"/>
              <a:ext cx="8628633"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1763688" y="4005064"/>
              <a:ext cx="1368152" cy="1368152"/>
            </a:xfrm>
            <a:prstGeom prst="rect">
              <a:avLst/>
            </a:prstGeom>
            <a:solidFill>
              <a:schemeClr val="bg1"/>
            </a:solidFill>
            <a:ln w="9525">
              <a:solidFill>
                <a:schemeClr val="bg1"/>
              </a:solidFill>
              <a:round/>
              <a:headEnd/>
              <a:tailEnd/>
            </a:ln>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endParaRPr lang="fr-FR" altLang="x-none"/>
            </a:p>
          </p:txBody>
        </p:sp>
        <p:pic>
          <p:nvPicPr>
            <p:cNvPr id="8" name="Picture 2" descr="Visualitza la imatge origina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63688" y="4005064"/>
              <a:ext cx="1370214"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ounded Rectangle 8"/>
          <p:cNvSpPr/>
          <p:nvPr/>
        </p:nvSpPr>
        <p:spPr bwMode="auto">
          <a:xfrm>
            <a:off x="4672013" y="1771650"/>
            <a:ext cx="1343025" cy="1328738"/>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5" name="Rounded Rectangle 14"/>
          <p:cNvSpPr/>
          <p:nvPr/>
        </p:nvSpPr>
        <p:spPr bwMode="auto">
          <a:xfrm>
            <a:off x="4684058" y="3146147"/>
            <a:ext cx="1343025" cy="1328738"/>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6" name="Rounded Rectangle 15"/>
          <p:cNvSpPr/>
          <p:nvPr/>
        </p:nvSpPr>
        <p:spPr bwMode="auto">
          <a:xfrm>
            <a:off x="6081712" y="1773239"/>
            <a:ext cx="1343025" cy="1328738"/>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7" name="Rounded Rectangle 16"/>
          <p:cNvSpPr/>
          <p:nvPr/>
        </p:nvSpPr>
        <p:spPr bwMode="auto">
          <a:xfrm>
            <a:off x="518097" y="4545326"/>
            <a:ext cx="1343025" cy="1328738"/>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8" name="Rounded Rectangle 17"/>
          <p:cNvSpPr/>
          <p:nvPr/>
        </p:nvSpPr>
        <p:spPr bwMode="auto">
          <a:xfrm>
            <a:off x="3274359" y="3154083"/>
            <a:ext cx="1343025" cy="1328738"/>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9" name="Rounded Rectangle 18"/>
          <p:cNvSpPr/>
          <p:nvPr/>
        </p:nvSpPr>
        <p:spPr bwMode="auto">
          <a:xfrm>
            <a:off x="1875409" y="4507740"/>
            <a:ext cx="1343025" cy="1328738"/>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9940129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80312" y="3863612"/>
            <a:ext cx="6400800" cy="2168887"/>
          </a:xfrm>
        </p:spPr>
        <p:txBody>
          <a:bodyPr/>
          <a:lstStyle/>
          <a:p>
            <a:r>
              <a:rPr lang="en-US" sz="2000" dirty="0" smtClean="0">
                <a:hlinkClick r:id="rId3"/>
              </a:rPr>
              <a:t>www.oceanteacher.org</a:t>
            </a:r>
            <a:r>
              <a:rPr lang="en-US" sz="2000" dirty="0" smtClean="0"/>
              <a:t> </a:t>
            </a:r>
          </a:p>
          <a:p>
            <a:endParaRPr lang="en-US" sz="2800" dirty="0" smtClean="0"/>
          </a:p>
          <a:p>
            <a:r>
              <a:rPr lang="en-US" sz="2800" dirty="0" smtClean="0">
                <a:solidFill>
                  <a:srgbClr val="002060"/>
                </a:solidFill>
                <a:latin typeface="Candara" charset="0"/>
                <a:ea typeface="Candara" charset="0"/>
                <a:cs typeface="Candara" charset="0"/>
              </a:rPr>
              <a:t>Sharing training resources and </a:t>
            </a:r>
          </a:p>
          <a:p>
            <a:r>
              <a:rPr lang="en-US" sz="2800" dirty="0" smtClean="0">
                <a:solidFill>
                  <a:srgbClr val="002060"/>
                </a:solidFill>
                <a:latin typeface="Candara" charset="0"/>
                <a:ea typeface="Candara" charset="0"/>
                <a:cs typeface="Candara" charset="0"/>
              </a:rPr>
              <a:t>expertise in a coordinated way</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6012" y="1976798"/>
            <a:ext cx="6395212" cy="1643426"/>
          </a:xfrm>
          <a:prstGeom prst="rect">
            <a:avLst/>
          </a:prstGeom>
        </p:spPr>
      </p:pic>
      <p:sp>
        <p:nvSpPr>
          <p:cNvPr id="3" name="TextBox 2"/>
          <p:cNvSpPr txBox="1"/>
          <p:nvPr/>
        </p:nvSpPr>
        <p:spPr>
          <a:xfrm>
            <a:off x="4152012" y="6235699"/>
            <a:ext cx="2860078" cy="523220"/>
          </a:xfrm>
          <a:prstGeom prst="rect">
            <a:avLst/>
          </a:prstGeom>
          <a:noFill/>
        </p:spPr>
        <p:txBody>
          <a:bodyPr wrap="none" rtlCol="0">
            <a:spAutoFit/>
          </a:bodyPr>
          <a:lstStyle/>
          <a:p>
            <a:pPr algn="r"/>
            <a:r>
              <a:rPr lang="en-US" sz="1400" dirty="0" smtClean="0"/>
              <a:t>With the support of the </a:t>
            </a:r>
          </a:p>
          <a:p>
            <a:pPr algn="r"/>
            <a:r>
              <a:rPr lang="en-US" sz="1400" dirty="0" smtClean="0"/>
              <a:t>Government of Flanders, Belgium</a:t>
            </a:r>
            <a:endParaRPr lang="en-US" sz="1400" dirty="0"/>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1352" y="6032499"/>
            <a:ext cx="1891048" cy="778891"/>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08450" y="320310"/>
            <a:ext cx="2579010" cy="530589"/>
          </a:xfrm>
          <a:prstGeom prst="rect">
            <a:avLst/>
          </a:prstGeom>
        </p:spPr>
      </p:pic>
    </p:spTree>
    <p:extLst>
      <p:ext uri="{BB962C8B-B14F-4D97-AF65-F5344CB8AC3E}">
        <p14:creationId xmlns:p14="http://schemas.microsoft.com/office/powerpoint/2010/main" val="144603950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Candara" charset="0"/>
                <a:ea typeface="Candara" charset="0"/>
                <a:cs typeface="Candara" charset="0"/>
              </a:rPr>
              <a:t>IOC Medium Term Strategy </a:t>
            </a:r>
            <a:r>
              <a:rPr lang="en-US" b="1" dirty="0" smtClean="0">
                <a:solidFill>
                  <a:srgbClr val="0070C0"/>
                </a:solidFill>
                <a:latin typeface="Candara" charset="0"/>
                <a:ea typeface="Candara" charset="0"/>
                <a:cs typeface="Candara" charset="0"/>
              </a:rPr>
              <a:t>2014 </a:t>
            </a:r>
            <a:r>
              <a:rPr lang="en-US" b="1" dirty="0">
                <a:solidFill>
                  <a:srgbClr val="0070C0"/>
                </a:solidFill>
                <a:latin typeface="Candara" charset="0"/>
                <a:ea typeface="Candara" charset="0"/>
                <a:cs typeface="Candara" charset="0"/>
              </a:rPr>
              <a:t>- </a:t>
            </a:r>
            <a:r>
              <a:rPr lang="en-US" b="1" dirty="0" smtClean="0">
                <a:solidFill>
                  <a:srgbClr val="0070C0"/>
                </a:solidFill>
                <a:latin typeface="Candara" charset="0"/>
                <a:ea typeface="Candara" charset="0"/>
                <a:cs typeface="Candara" charset="0"/>
              </a:rPr>
              <a:t>2021</a:t>
            </a:r>
            <a:endParaRPr lang="en-US" dirty="0">
              <a:solidFill>
                <a:srgbClr val="0070C0"/>
              </a:solidFill>
              <a:latin typeface="Candara" charset="0"/>
              <a:ea typeface="Candara" charset="0"/>
              <a:cs typeface="Candara" charset="0"/>
            </a:endParaRPr>
          </a:p>
        </p:txBody>
      </p:sp>
      <p:sp>
        <p:nvSpPr>
          <p:cNvPr id="5" name="Content Placeholder 2"/>
          <p:cNvSpPr txBox="1">
            <a:spLocks/>
          </p:cNvSpPr>
          <p:nvPr/>
        </p:nvSpPr>
        <p:spPr bwMode="auto">
          <a:xfrm>
            <a:off x="3771900" y="1663700"/>
            <a:ext cx="47371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buFontTx/>
              <a:buNone/>
            </a:pPr>
            <a:r>
              <a:rPr lang="en-US" sz="3500" i="1" u="sng" kern="0" dirty="0" smtClean="0">
                <a:ea typeface="ＭＳ Ｐゴシック" pitchFamily="-105" charset="-128"/>
              </a:rPr>
              <a:t>Vision</a:t>
            </a:r>
            <a:r>
              <a:rPr lang="en-US" sz="2800" i="1" kern="0" dirty="0" smtClean="0">
                <a:ea typeface="ＭＳ Ｐゴシック" pitchFamily="-105" charset="-128"/>
              </a:rPr>
              <a:t>:</a:t>
            </a:r>
          </a:p>
          <a:p>
            <a:pPr>
              <a:buFontTx/>
              <a:buNone/>
            </a:pPr>
            <a:r>
              <a:rPr lang="en-US" sz="2800" kern="0" dirty="0" smtClean="0">
                <a:ea typeface="ＭＳ Ｐゴシック" pitchFamily="-105" charset="-128"/>
              </a:rPr>
              <a:t>   </a:t>
            </a:r>
            <a:r>
              <a:rPr lang="en-US" sz="2600" kern="0" dirty="0" smtClean="0">
                <a:ea typeface="ＭＳ Ｐゴシック" pitchFamily="-105" charset="-128"/>
              </a:rPr>
              <a:t>Strong </a:t>
            </a:r>
            <a:r>
              <a:rPr lang="en-US" sz="2600" b="1" kern="0" dirty="0" smtClean="0">
                <a:solidFill>
                  <a:srgbClr val="0070C0"/>
                </a:solidFill>
                <a:ea typeface="ＭＳ Ｐゴシック" pitchFamily="-105" charset="-128"/>
              </a:rPr>
              <a:t>scientific understanding</a:t>
            </a:r>
            <a:r>
              <a:rPr lang="en-US" sz="2600" b="1" kern="0" dirty="0" smtClean="0">
                <a:solidFill>
                  <a:srgbClr val="FF0000"/>
                </a:solidFill>
                <a:ea typeface="ＭＳ Ｐゴシック" pitchFamily="-105" charset="-128"/>
              </a:rPr>
              <a:t> </a:t>
            </a:r>
            <a:r>
              <a:rPr lang="en-US" sz="2600" kern="0" dirty="0" smtClean="0">
                <a:ea typeface="ＭＳ Ｐゴシック" pitchFamily="-105" charset="-128"/>
              </a:rPr>
              <a:t>and </a:t>
            </a:r>
            <a:r>
              <a:rPr lang="en-US" sz="2600" b="1" kern="0" dirty="0" smtClean="0">
                <a:solidFill>
                  <a:srgbClr val="0070C0"/>
                </a:solidFill>
                <a:ea typeface="ＭＳ Ｐゴシック" pitchFamily="-105" charset="-128"/>
              </a:rPr>
              <a:t>systematic observation </a:t>
            </a:r>
            <a:r>
              <a:rPr lang="en-US" sz="2600" kern="0" dirty="0" smtClean="0">
                <a:ea typeface="ＭＳ Ｐゴシック" pitchFamily="-105" charset="-128"/>
              </a:rPr>
              <a:t>of the changing world climate and ocean ecosystems shall underpin </a:t>
            </a:r>
            <a:r>
              <a:rPr lang="en-US" sz="2600" b="1" kern="0" dirty="0" smtClean="0">
                <a:solidFill>
                  <a:srgbClr val="0070C0"/>
                </a:solidFill>
                <a:ea typeface="ＭＳ Ｐゴシック" pitchFamily="-105" charset="-128"/>
              </a:rPr>
              <a:t>global governance for a healthy ocean</a:t>
            </a:r>
            <a:r>
              <a:rPr lang="en-US" sz="2600" kern="0" dirty="0" smtClean="0">
                <a:ea typeface="ＭＳ Ｐゴシック" pitchFamily="-105" charset="-128"/>
              </a:rPr>
              <a:t>, and global, regional and national </a:t>
            </a:r>
            <a:r>
              <a:rPr lang="en-US" sz="2600" b="1" kern="0" dirty="0" smtClean="0">
                <a:solidFill>
                  <a:srgbClr val="0070C0"/>
                </a:solidFill>
                <a:ea typeface="ＭＳ Ｐゴシック" pitchFamily="-105" charset="-128"/>
              </a:rPr>
              <a:t>management of risks and opportunities</a:t>
            </a:r>
            <a:r>
              <a:rPr lang="en-US" sz="2600" kern="0" dirty="0" smtClean="0">
                <a:solidFill>
                  <a:srgbClr val="0070C0"/>
                </a:solidFill>
                <a:ea typeface="ＭＳ Ｐゴシック" pitchFamily="-105" charset="-128"/>
              </a:rPr>
              <a:t> </a:t>
            </a:r>
            <a:r>
              <a:rPr lang="en-US" sz="2600" kern="0" dirty="0" smtClean="0">
                <a:ea typeface="ＭＳ Ｐゴシック" pitchFamily="-105" charset="-128"/>
              </a:rPr>
              <a:t>from the ocean </a:t>
            </a:r>
          </a:p>
        </p:txBody>
      </p:sp>
      <p:pic>
        <p:nvPicPr>
          <p:cNvPr id="6" name="Picture 5" descr="thai fisherman.jpg"/>
          <p:cNvPicPr>
            <a:picLocks noChangeAspect="1"/>
          </p:cNvPicPr>
          <p:nvPr/>
        </p:nvPicPr>
        <p:blipFill>
          <a:blip r:embed="rId2"/>
          <a:srcRect/>
          <a:stretch>
            <a:fillRect/>
          </a:stretch>
        </p:blipFill>
        <p:spPr bwMode="auto">
          <a:xfrm>
            <a:off x="1079500" y="1663700"/>
            <a:ext cx="2581513" cy="4663072"/>
          </a:xfrm>
          <a:prstGeom prst="rect">
            <a:avLst/>
          </a:prstGeom>
          <a:noFill/>
          <a:ln w="9525">
            <a:noFill/>
            <a:miter lim="800000"/>
            <a:headEnd/>
            <a:tailEnd/>
          </a:ln>
        </p:spPr>
      </p:pic>
    </p:spTree>
    <p:extLst>
      <p:ext uri="{BB962C8B-B14F-4D97-AF65-F5344CB8AC3E}">
        <p14:creationId xmlns:p14="http://schemas.microsoft.com/office/powerpoint/2010/main" val="74593268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Candara" charset="0"/>
                <a:ea typeface="Candara" charset="0"/>
                <a:cs typeface="Candara" charset="0"/>
              </a:rPr>
              <a:t>IOC Medium Term </a:t>
            </a:r>
            <a:r>
              <a:rPr lang="en-US" b="1" dirty="0" smtClean="0">
                <a:solidFill>
                  <a:srgbClr val="0070C0"/>
                </a:solidFill>
                <a:latin typeface="Candara" charset="0"/>
                <a:ea typeface="Candara" charset="0"/>
                <a:cs typeface="Candara" charset="0"/>
              </a:rPr>
              <a:t>Strategy 2014 </a:t>
            </a:r>
            <a:r>
              <a:rPr lang="en-US" b="1" dirty="0">
                <a:solidFill>
                  <a:srgbClr val="0070C0"/>
                </a:solidFill>
                <a:latin typeface="Candara" charset="0"/>
                <a:ea typeface="Candara" charset="0"/>
                <a:cs typeface="Candara" charset="0"/>
              </a:rPr>
              <a:t>- </a:t>
            </a:r>
            <a:r>
              <a:rPr lang="en-US" b="1" dirty="0" smtClean="0">
                <a:solidFill>
                  <a:srgbClr val="0070C0"/>
                </a:solidFill>
                <a:latin typeface="Candara" charset="0"/>
                <a:ea typeface="Candara" charset="0"/>
                <a:cs typeface="Candara" charset="0"/>
              </a:rPr>
              <a:t>2021</a:t>
            </a:r>
            <a:endParaRPr lang="en-US" dirty="0">
              <a:solidFill>
                <a:srgbClr val="0070C0"/>
              </a:solidFill>
              <a:latin typeface="Candara" charset="0"/>
              <a:ea typeface="Candara" charset="0"/>
              <a:cs typeface="Candara" charset="0"/>
            </a:endParaRPr>
          </a:p>
        </p:txBody>
      </p:sp>
      <p:sp>
        <p:nvSpPr>
          <p:cNvPr id="5" name="Content Placeholder 1"/>
          <p:cNvSpPr txBox="1">
            <a:spLocks/>
          </p:cNvSpPr>
          <p:nvPr/>
        </p:nvSpPr>
        <p:spPr>
          <a:xfrm>
            <a:off x="512638" y="1447800"/>
            <a:ext cx="5765800" cy="3956984"/>
          </a:xfrm>
          <a:prstGeom prst="rect">
            <a:avLst/>
          </a:prstGeom>
        </p:spPr>
        <p:txBody>
          <a:bodyPr>
            <a:normAutofit/>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0">
              <a:buFontTx/>
              <a:buNone/>
            </a:pPr>
            <a:r>
              <a:rPr lang="en-US" sz="3600" kern="0" dirty="0" smtClean="0"/>
              <a:t>4 High Level Objectives</a:t>
            </a:r>
          </a:p>
          <a:p>
            <a:pPr lvl="1"/>
            <a:r>
              <a:rPr lang="en-US" sz="2400" kern="0" dirty="0" smtClean="0"/>
              <a:t>Healthy ocean ecosystems</a:t>
            </a:r>
          </a:p>
          <a:p>
            <a:pPr lvl="1"/>
            <a:r>
              <a:rPr lang="en-US" sz="2400" kern="0" dirty="0" smtClean="0"/>
              <a:t>Early warning for ocean hazards</a:t>
            </a:r>
          </a:p>
          <a:p>
            <a:pPr lvl="1"/>
            <a:r>
              <a:rPr lang="en-US" sz="2400" kern="0" dirty="0" smtClean="0"/>
              <a:t>Resiliency to climate change and variability</a:t>
            </a:r>
          </a:p>
          <a:p>
            <a:pPr lvl="1"/>
            <a:r>
              <a:rPr lang="en-US" sz="2400" kern="0" dirty="0" smtClean="0"/>
              <a:t>Enhanced knowledge of emerging issues</a:t>
            </a:r>
            <a:endParaRPr lang="en-US" sz="2400" kern="0" dirty="0"/>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8712" y="1402947"/>
            <a:ext cx="2676276" cy="2005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Sharks Bay Reef _1">
            <a:hlinkClick r:id="rId3" tooltip="Sharks Bay Reef _1"/>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1412" y="5079122"/>
            <a:ext cx="2676276" cy="1778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78712" y="3396771"/>
            <a:ext cx="2676276" cy="1783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3559352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Candara" charset="0"/>
                <a:ea typeface="Candara" charset="0"/>
                <a:cs typeface="Candara" charset="0"/>
              </a:rPr>
              <a:t>IOC: from </a:t>
            </a:r>
            <a:r>
              <a:rPr lang="en-US" b="1" dirty="0">
                <a:solidFill>
                  <a:srgbClr val="0070C0"/>
                </a:solidFill>
                <a:latin typeface="Candara" charset="0"/>
                <a:ea typeface="Candara" charset="0"/>
                <a:cs typeface="Candara" charset="0"/>
              </a:rPr>
              <a:t>vision to </a:t>
            </a:r>
            <a:r>
              <a:rPr lang="en-US" b="1" dirty="0" smtClean="0">
                <a:solidFill>
                  <a:srgbClr val="0070C0"/>
                </a:solidFill>
                <a:latin typeface="Candara" charset="0"/>
                <a:ea typeface="Candara" charset="0"/>
                <a:cs typeface="Candara" charset="0"/>
              </a:rPr>
              <a:t>execution</a:t>
            </a:r>
            <a:endParaRPr lang="en-US" dirty="0">
              <a:solidFill>
                <a:srgbClr val="0070C0"/>
              </a:solidFill>
              <a:latin typeface="Candara" charset="0"/>
              <a:ea typeface="Candara" charset="0"/>
              <a:cs typeface="Candara" charset="0"/>
            </a:endParaRPr>
          </a:p>
        </p:txBody>
      </p:sp>
      <p:pic>
        <p:nvPicPr>
          <p:cNvPr id="4" name="Picture 11" descr="ioc-starfish-functions_v3.jpg"/>
          <p:cNvPicPr>
            <a:picLocks noChangeAspect="1"/>
          </p:cNvPicPr>
          <p:nvPr/>
        </p:nvPicPr>
        <p:blipFill>
          <a:blip r:embed="rId3"/>
          <a:srcRect/>
          <a:stretch>
            <a:fillRect/>
          </a:stretch>
        </p:blipFill>
        <p:spPr bwMode="auto">
          <a:xfrm>
            <a:off x="2027127" y="1447800"/>
            <a:ext cx="6431073" cy="4844628"/>
          </a:xfrm>
          <a:prstGeom prst="rect">
            <a:avLst/>
          </a:prstGeom>
          <a:noFill/>
          <a:ln w="9525">
            <a:noFill/>
            <a:miter lim="800000"/>
            <a:headEnd/>
            <a:tailEnd/>
          </a:ln>
        </p:spPr>
      </p:pic>
    </p:spTree>
    <p:extLst>
      <p:ext uri="{BB962C8B-B14F-4D97-AF65-F5344CB8AC3E}">
        <p14:creationId xmlns:p14="http://schemas.microsoft.com/office/powerpoint/2010/main" val="86761547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7688" y="1355725"/>
            <a:ext cx="7648575"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97650" y="6162675"/>
            <a:ext cx="2546350" cy="309563"/>
          </a:xfrm>
          <a:prstGeom prst="rect">
            <a:avLst/>
          </a:prstGeom>
          <a:noFill/>
        </p:spPr>
        <p:txBody>
          <a:bodyPr>
            <a:spAutoFit/>
          </a:bodyPr>
          <a:lstStyle/>
          <a:p>
            <a:pPr>
              <a:defRPr/>
            </a:pPr>
            <a:r>
              <a:rPr lang="en-US" sz="1406"/>
              <a:t>Source: IASS, 2016</a:t>
            </a:r>
            <a:endParaRPr lang="en-US" sz="633"/>
          </a:p>
        </p:txBody>
      </p:sp>
      <p:sp>
        <p:nvSpPr>
          <p:cNvPr id="2" name="TextBox 1"/>
          <p:cNvSpPr txBox="1"/>
          <p:nvPr/>
        </p:nvSpPr>
        <p:spPr>
          <a:xfrm>
            <a:off x="900113" y="277813"/>
            <a:ext cx="7847012" cy="568325"/>
          </a:xfrm>
          <a:prstGeom prst="rect">
            <a:avLst/>
          </a:prstGeom>
          <a:noFill/>
        </p:spPr>
        <p:txBody>
          <a:bodyPr>
            <a:spAutoFit/>
          </a:bodyPr>
          <a:lstStyle/>
          <a:p>
            <a:pPr>
              <a:defRPr/>
            </a:pPr>
            <a:r>
              <a:rPr lang="en-US" sz="3094" b="1" dirty="0">
                <a:solidFill>
                  <a:srgbClr val="0070C0"/>
                </a:solidFill>
                <a:latin typeface="Candara" charset="0"/>
                <a:ea typeface="Candara" charset="0"/>
                <a:cs typeface="Candara" charset="0"/>
              </a:rPr>
              <a:t>What capacity development?</a:t>
            </a:r>
          </a:p>
        </p:txBody>
      </p:sp>
      <p:sp>
        <p:nvSpPr>
          <p:cNvPr id="58373" name="Right Arrow Callout 5"/>
          <p:cNvSpPr>
            <a:spLocks noChangeArrowheads="1"/>
          </p:cNvSpPr>
          <p:nvPr/>
        </p:nvSpPr>
        <p:spPr bwMode="auto">
          <a:xfrm>
            <a:off x="1331913" y="2286000"/>
            <a:ext cx="2232025" cy="2232025"/>
          </a:xfrm>
          <a:prstGeom prst="rightArrowCallout">
            <a:avLst>
              <a:gd name="adj1" fmla="val 25000"/>
              <a:gd name="adj2" fmla="val 25000"/>
              <a:gd name="adj3" fmla="val 25000"/>
              <a:gd name="adj4" fmla="val 64977"/>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r>
              <a:rPr lang="en-US" altLang="x-none" sz="1600"/>
              <a:t>Knowledge</a:t>
            </a:r>
          </a:p>
          <a:p>
            <a:pPr>
              <a:spcBef>
                <a:spcPct val="0"/>
              </a:spcBef>
              <a:buFontTx/>
              <a:buNone/>
            </a:pPr>
            <a:r>
              <a:rPr lang="en-US" altLang="x-none" sz="1600"/>
              <a:t>Skills</a:t>
            </a:r>
          </a:p>
          <a:p>
            <a:pPr>
              <a:spcBef>
                <a:spcPct val="0"/>
              </a:spcBef>
              <a:buFontTx/>
              <a:buNone/>
            </a:pPr>
            <a:r>
              <a:rPr lang="en-US" altLang="x-none" sz="1600"/>
              <a:t>Systems</a:t>
            </a:r>
          </a:p>
          <a:p>
            <a:pPr>
              <a:spcBef>
                <a:spcPct val="0"/>
              </a:spcBef>
              <a:buFontTx/>
              <a:buNone/>
            </a:pPr>
            <a:r>
              <a:rPr lang="en-US" altLang="x-none" sz="1600"/>
              <a:t>Structures</a:t>
            </a:r>
          </a:p>
          <a:p>
            <a:pPr>
              <a:spcBef>
                <a:spcPct val="0"/>
              </a:spcBef>
              <a:buFontTx/>
              <a:buNone/>
            </a:pPr>
            <a:r>
              <a:rPr lang="en-US" altLang="x-none" sz="1600"/>
              <a:t>Processes</a:t>
            </a:r>
          </a:p>
          <a:p>
            <a:pPr>
              <a:spcBef>
                <a:spcPct val="0"/>
              </a:spcBef>
              <a:buFontTx/>
              <a:buNone/>
            </a:pPr>
            <a:r>
              <a:rPr lang="en-US" altLang="x-none" sz="1600"/>
              <a:t>Values</a:t>
            </a:r>
          </a:p>
          <a:p>
            <a:pPr>
              <a:spcBef>
                <a:spcPct val="0"/>
              </a:spcBef>
              <a:buFontTx/>
              <a:buNone/>
            </a:pPr>
            <a:r>
              <a:rPr lang="en-US" altLang="x-none" sz="1600"/>
              <a:t>Resources</a:t>
            </a:r>
          </a:p>
          <a:p>
            <a:pPr>
              <a:spcBef>
                <a:spcPct val="0"/>
              </a:spcBef>
              <a:buFontTx/>
              <a:buNone/>
            </a:pPr>
            <a:r>
              <a:rPr lang="en-US" altLang="x-none" sz="1600"/>
              <a:t>Powers</a:t>
            </a:r>
          </a:p>
        </p:txBody>
      </p:sp>
      <p:sp>
        <p:nvSpPr>
          <p:cNvPr id="58374" name="Rectangle 6"/>
          <p:cNvSpPr>
            <a:spLocks noChangeArrowheads="1"/>
          </p:cNvSpPr>
          <p:nvPr/>
        </p:nvSpPr>
        <p:spPr bwMode="auto">
          <a:xfrm>
            <a:off x="565150" y="1854200"/>
            <a:ext cx="2224088" cy="4238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r>
              <a:rPr lang="en-US" altLang="x-none" sz="1600" u="sng">
                <a:solidFill>
                  <a:schemeClr val="accent2"/>
                </a:solidFill>
              </a:rPr>
              <a:t>Aspects of Capacity :</a:t>
            </a:r>
          </a:p>
        </p:txBody>
      </p:sp>
      <p:sp>
        <p:nvSpPr>
          <p:cNvPr id="58375" name="Rectangle 7"/>
          <p:cNvSpPr>
            <a:spLocks noChangeArrowheads="1"/>
          </p:cNvSpPr>
          <p:nvPr/>
        </p:nvSpPr>
        <p:spPr bwMode="auto">
          <a:xfrm>
            <a:off x="6524625" y="1458913"/>
            <a:ext cx="2008188" cy="4238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r>
              <a:rPr lang="en-US" altLang="x-none" sz="1600" u="sng">
                <a:solidFill>
                  <a:schemeClr val="accent2"/>
                </a:solidFill>
              </a:rPr>
              <a:t>Levels:</a:t>
            </a:r>
          </a:p>
        </p:txBody>
      </p:sp>
      <p:sp>
        <p:nvSpPr>
          <p:cNvPr id="58376" name="Rectangle 8"/>
          <p:cNvSpPr>
            <a:spLocks noChangeArrowheads="1"/>
          </p:cNvSpPr>
          <p:nvPr/>
        </p:nvSpPr>
        <p:spPr bwMode="auto">
          <a:xfrm>
            <a:off x="6621463" y="1881188"/>
            <a:ext cx="2008187" cy="4238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r>
              <a:rPr lang="en-US" altLang="x-none" sz="1600"/>
              <a:t>Individuals</a:t>
            </a:r>
          </a:p>
        </p:txBody>
      </p:sp>
      <p:sp>
        <p:nvSpPr>
          <p:cNvPr id="58377" name="Rectangle 9"/>
          <p:cNvSpPr>
            <a:spLocks noChangeArrowheads="1"/>
          </p:cNvSpPr>
          <p:nvPr/>
        </p:nvSpPr>
        <p:spPr bwMode="auto">
          <a:xfrm>
            <a:off x="6621463" y="2303463"/>
            <a:ext cx="2008187" cy="4254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r>
              <a:rPr lang="en-US" altLang="x-none" sz="1600"/>
              <a:t>Organisational</a:t>
            </a:r>
          </a:p>
        </p:txBody>
      </p:sp>
      <p:sp>
        <p:nvSpPr>
          <p:cNvPr id="58378" name="Rectangle 10"/>
          <p:cNvSpPr>
            <a:spLocks noChangeArrowheads="1"/>
          </p:cNvSpPr>
          <p:nvPr/>
        </p:nvSpPr>
        <p:spPr bwMode="auto">
          <a:xfrm>
            <a:off x="6623050" y="2727325"/>
            <a:ext cx="2008188" cy="4238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r>
              <a:rPr lang="en-US" altLang="x-none" sz="1600"/>
              <a:t>Societal</a:t>
            </a:r>
          </a:p>
        </p:txBody>
      </p:sp>
      <p:cxnSp>
        <p:nvCxnSpPr>
          <p:cNvPr id="58379" name="Straight Connector 12"/>
          <p:cNvCxnSpPr>
            <a:cxnSpLocks noChangeShapeType="1"/>
          </p:cNvCxnSpPr>
          <p:nvPr/>
        </p:nvCxnSpPr>
        <p:spPr bwMode="auto">
          <a:xfrm>
            <a:off x="5508625" y="121443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8380" name="Straight Connector 14"/>
          <p:cNvCxnSpPr>
            <a:cxnSpLocks noChangeShapeType="1"/>
          </p:cNvCxnSpPr>
          <p:nvPr/>
        </p:nvCxnSpPr>
        <p:spPr bwMode="auto">
          <a:xfrm>
            <a:off x="6045200" y="2933700"/>
            <a:ext cx="576263"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cxnSp>
        <p:nvCxnSpPr>
          <p:cNvPr id="58381" name="Straight Connector 15"/>
          <p:cNvCxnSpPr>
            <a:cxnSpLocks noChangeShapeType="1"/>
          </p:cNvCxnSpPr>
          <p:nvPr/>
        </p:nvCxnSpPr>
        <p:spPr bwMode="auto">
          <a:xfrm>
            <a:off x="5100638" y="2420938"/>
            <a:ext cx="152082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cxnSp>
        <p:nvCxnSpPr>
          <p:cNvPr id="58382" name="Straight Connector 20"/>
          <p:cNvCxnSpPr>
            <a:cxnSpLocks noChangeShapeType="1"/>
          </p:cNvCxnSpPr>
          <p:nvPr/>
        </p:nvCxnSpPr>
        <p:spPr bwMode="auto">
          <a:xfrm>
            <a:off x="4787900" y="2066925"/>
            <a:ext cx="1809750"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cxnSp>
        <p:nvCxnSpPr>
          <p:cNvPr id="58383" name="Straight Connector 22"/>
          <p:cNvCxnSpPr>
            <a:cxnSpLocks noChangeShapeType="1"/>
          </p:cNvCxnSpPr>
          <p:nvPr/>
        </p:nvCxnSpPr>
        <p:spPr bwMode="auto">
          <a:xfrm flipH="1">
            <a:off x="4784725" y="2066925"/>
            <a:ext cx="14288" cy="785813"/>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7188765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139090"/>
            <a:ext cx="8305800" cy="1016804"/>
          </a:xfrm>
        </p:spPr>
        <p:txBody>
          <a:bodyPr/>
          <a:lstStyle/>
          <a:p>
            <a:r>
              <a:rPr lang="en-US" sz="4000" b="1" dirty="0" smtClean="0">
                <a:solidFill>
                  <a:srgbClr val="0070C0"/>
                </a:solidFill>
                <a:latin typeface="Candara" charset="0"/>
                <a:ea typeface="Candara" charset="0"/>
                <a:cs typeface="Candara" charset="0"/>
              </a:rPr>
              <a:t>IOC Capacity Development Strategy</a:t>
            </a:r>
            <a:endParaRPr lang="en-US" sz="4000" b="1" dirty="0">
              <a:solidFill>
                <a:srgbClr val="0070C0"/>
              </a:solidFill>
              <a:latin typeface="Candara" charset="0"/>
              <a:ea typeface="Candara" charset="0"/>
              <a:cs typeface="Candara" charset="0"/>
            </a:endParaRP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19720" y="3066812"/>
            <a:ext cx="2101344" cy="2733675"/>
          </a:xfrm>
        </p:spPr>
      </p:pic>
      <p:sp>
        <p:nvSpPr>
          <p:cNvPr id="6" name="TextBox 5"/>
          <p:cNvSpPr txBox="1"/>
          <p:nvPr/>
        </p:nvSpPr>
        <p:spPr>
          <a:xfrm>
            <a:off x="619720" y="5809774"/>
            <a:ext cx="2858475" cy="300082"/>
          </a:xfrm>
          <a:prstGeom prst="rect">
            <a:avLst/>
          </a:prstGeom>
          <a:noFill/>
        </p:spPr>
        <p:txBody>
          <a:bodyPr wrap="none" rtlCol="0">
            <a:spAutoFit/>
          </a:bodyPr>
          <a:lstStyle/>
          <a:p>
            <a:r>
              <a:rPr lang="en-US" sz="1350" dirty="0"/>
              <a:t>Approved by IOC MS in June 2015</a:t>
            </a:r>
          </a:p>
        </p:txBody>
      </p:sp>
      <p:sp>
        <p:nvSpPr>
          <p:cNvPr id="11" name="Content Placeholder 2"/>
          <p:cNvSpPr txBox="1">
            <a:spLocks/>
          </p:cNvSpPr>
          <p:nvPr/>
        </p:nvSpPr>
        <p:spPr bwMode="auto">
          <a:xfrm>
            <a:off x="3396456" y="2314755"/>
            <a:ext cx="5632450" cy="423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r>
              <a:rPr lang="en-US" altLang="x-none" sz="2000" kern="0" dirty="0" smtClean="0">
                <a:solidFill>
                  <a:srgbClr val="0070C0"/>
                </a:solidFill>
                <a:ea typeface="ＭＳ Ｐゴシック" charset="-128"/>
              </a:rPr>
              <a:t>Vision Statement  </a:t>
            </a:r>
            <a:r>
              <a:rPr lang="en-US" altLang="x-none" sz="1200" kern="0" dirty="0" smtClean="0">
                <a:solidFill>
                  <a:srgbClr val="0070C0"/>
                </a:solidFill>
                <a:ea typeface="ＭＳ Ｐゴシック" charset="-128"/>
              </a:rPr>
              <a:t>[where do we want to arrive: desired end-state]</a:t>
            </a:r>
          </a:p>
          <a:p>
            <a:pPr lvl="1"/>
            <a:r>
              <a:rPr lang="en-US" altLang="x-none" sz="1800" i="1" kern="0" dirty="0" smtClean="0">
                <a:solidFill>
                  <a:srgbClr val="0070C0"/>
                </a:solidFill>
                <a:ea typeface="ＭＳ Ｐゴシック" charset="-128"/>
              </a:rPr>
              <a:t>Through international cooperation, IOC assists its Member States to collectively achieve the IOC</a:t>
            </a:r>
            <a:r>
              <a:rPr lang="en-US" altLang="en-US" sz="1800" i="1" kern="0" dirty="0" smtClean="0">
                <a:solidFill>
                  <a:srgbClr val="0070C0"/>
                </a:solidFill>
                <a:ea typeface="ＭＳ Ｐゴシック" charset="-128"/>
              </a:rPr>
              <a:t>’</a:t>
            </a:r>
            <a:r>
              <a:rPr lang="en-US" altLang="x-none" sz="1800" i="1" kern="0" dirty="0" smtClean="0">
                <a:solidFill>
                  <a:srgbClr val="0070C0"/>
                </a:solidFill>
                <a:ea typeface="ＭＳ Ｐゴシック" charset="-128"/>
              </a:rPr>
              <a:t>S high-level objectives (HLOs), with particular attention to ensuring that all Member States have the capacity to meet them.</a:t>
            </a:r>
          </a:p>
          <a:p>
            <a:r>
              <a:rPr lang="en-US" altLang="x-none" sz="2000" kern="0" dirty="0" smtClean="0">
                <a:solidFill>
                  <a:srgbClr val="0070C0"/>
                </a:solidFill>
                <a:ea typeface="ＭＳ Ｐゴシック" charset="-128"/>
              </a:rPr>
              <a:t>Mission Statement </a:t>
            </a:r>
            <a:r>
              <a:rPr lang="en-US" altLang="x-none" sz="1200" kern="0" dirty="0" smtClean="0">
                <a:solidFill>
                  <a:srgbClr val="0070C0"/>
                </a:solidFill>
                <a:ea typeface="ＭＳ Ｐゴシック" charset="-128"/>
              </a:rPr>
              <a:t>[how shall we reach the end-state]</a:t>
            </a:r>
          </a:p>
          <a:p>
            <a:pPr lvl="1"/>
            <a:r>
              <a:rPr lang="en-US" altLang="x-none" sz="1800" i="1" kern="0" dirty="0" smtClean="0">
                <a:solidFill>
                  <a:srgbClr val="0070C0"/>
                </a:solidFill>
                <a:ea typeface="ＭＳ Ｐゴシック" charset="-128"/>
              </a:rPr>
              <a:t>The IOC will undertake relevant actions to assist Member States with developing and sustaining the necessary capacity to undertake activities necessary to achieve the IOC vision at the national level as well as at the international cooperation level. </a:t>
            </a:r>
          </a:p>
          <a:p>
            <a:endParaRPr lang="en-US" kern="0" dirty="0"/>
          </a:p>
        </p:txBody>
      </p:sp>
      <p:sp>
        <p:nvSpPr>
          <p:cNvPr id="3" name="Rectangle 2"/>
          <p:cNvSpPr/>
          <p:nvPr/>
        </p:nvSpPr>
        <p:spPr>
          <a:xfrm>
            <a:off x="3478195" y="1039433"/>
            <a:ext cx="5297505" cy="1200329"/>
          </a:xfrm>
          <a:prstGeom prst="rect">
            <a:avLst/>
          </a:prstGeom>
        </p:spPr>
        <p:txBody>
          <a:bodyPr wrap="square">
            <a:spAutoFit/>
          </a:bodyPr>
          <a:lstStyle/>
          <a:p>
            <a:r>
              <a:rPr lang="en-US" dirty="0"/>
              <a:t>Rio+20 Conference (Brazil, 20-22 June </a:t>
            </a:r>
            <a:r>
              <a:rPr lang="en-US" dirty="0" smtClean="0"/>
              <a:t>2012): </a:t>
            </a:r>
          </a:p>
          <a:p>
            <a:r>
              <a:rPr lang="en-US" dirty="0" smtClean="0"/>
              <a:t>IOC’s voluntary </a:t>
            </a:r>
            <a:r>
              <a:rPr lang="en-US" dirty="0"/>
              <a:t>Commitment </a:t>
            </a:r>
            <a:r>
              <a:rPr lang="en-US" dirty="0" smtClean="0"/>
              <a:t>on </a:t>
            </a:r>
            <a:r>
              <a:rPr lang="en-US" dirty="0"/>
              <a:t>'Building Global Capacity for Marine Sciences, Observation and Transfer of Marine Technology’.</a:t>
            </a:r>
          </a:p>
        </p:txBody>
      </p:sp>
    </p:spTree>
    <p:extLst>
      <p:ext uri="{BB962C8B-B14F-4D97-AF65-F5344CB8AC3E}">
        <p14:creationId xmlns:p14="http://schemas.microsoft.com/office/powerpoint/2010/main" val="148846114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139090"/>
            <a:ext cx="8305800" cy="1016804"/>
          </a:xfrm>
        </p:spPr>
        <p:txBody>
          <a:bodyPr/>
          <a:lstStyle/>
          <a:p>
            <a:r>
              <a:rPr lang="en-US" sz="4000" b="1" dirty="0" smtClean="0">
                <a:solidFill>
                  <a:srgbClr val="0070C0"/>
                </a:solidFill>
                <a:latin typeface="Candara" charset="0"/>
                <a:ea typeface="Candara" charset="0"/>
                <a:cs typeface="Candara" charset="0"/>
              </a:rPr>
              <a:t>IOC Capacity Development Strategy</a:t>
            </a:r>
            <a:endParaRPr lang="en-US" sz="4000" b="1" dirty="0">
              <a:solidFill>
                <a:srgbClr val="0070C0"/>
              </a:solidFill>
              <a:latin typeface="Candara" charset="0"/>
              <a:ea typeface="Candara" charset="0"/>
              <a:cs typeface="Candara"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6605962"/>
              </p:ext>
            </p:extLst>
          </p:nvPr>
        </p:nvGraphicFramePr>
        <p:xfrm>
          <a:off x="469900" y="1397000"/>
          <a:ext cx="8117508" cy="4759960"/>
        </p:xfrm>
        <a:graphic>
          <a:graphicData uri="http://schemas.openxmlformats.org/drawingml/2006/table">
            <a:tbl>
              <a:tblPr firstRow="1" bandRow="1">
                <a:tableStyleId>{69CF1AB2-1976-4502-BF36-3FF5EA218861}</a:tableStyleId>
              </a:tblPr>
              <a:tblGrid>
                <a:gridCol w="4058754"/>
                <a:gridCol w="4058754"/>
              </a:tblGrid>
              <a:tr h="370840">
                <a:tc>
                  <a:txBody>
                    <a:bodyPr/>
                    <a:lstStyle/>
                    <a:p>
                      <a:r>
                        <a:rPr lang="en-US" sz="1200" dirty="0" smtClean="0"/>
                        <a:t>Output</a:t>
                      </a:r>
                      <a:endParaRPr lang="en-US" sz="1200" dirty="0"/>
                    </a:p>
                  </a:txBody>
                  <a:tcPr/>
                </a:tc>
                <a:tc>
                  <a:txBody>
                    <a:bodyPr/>
                    <a:lstStyle/>
                    <a:p>
                      <a:r>
                        <a:rPr lang="en-US" sz="1200" dirty="0" smtClean="0"/>
                        <a:t>Activity </a:t>
                      </a:r>
                      <a:endParaRPr lang="en-US" sz="1200" dirty="0"/>
                    </a:p>
                  </a:txBody>
                  <a:tcPr/>
                </a:tc>
              </a:tr>
              <a:tr h="370840">
                <a:tc>
                  <a:txBody>
                    <a:bodyPr/>
                    <a:lstStyle/>
                    <a:p>
                      <a:r>
                        <a:rPr lang="en-US" sz="1200" b="1" dirty="0" smtClean="0"/>
                        <a:t>1. Human Resources Developed</a:t>
                      </a:r>
                      <a:endParaRPr lang="en-US" sz="1200" b="1" dirty="0"/>
                    </a:p>
                  </a:txBody>
                  <a:tcPr/>
                </a:tc>
                <a:tc>
                  <a:txBody>
                    <a:bodyPr/>
                    <a:lstStyle/>
                    <a:p>
                      <a:r>
                        <a:rPr lang="en-US" sz="1200" b="1" dirty="0" smtClean="0"/>
                        <a:t>1.1 Academic (higher) education</a:t>
                      </a:r>
                    </a:p>
                    <a:p>
                      <a:r>
                        <a:rPr lang="en-US" sz="1200" b="1" dirty="0" smtClean="0"/>
                        <a:t>1.2</a:t>
                      </a:r>
                      <a:r>
                        <a:rPr lang="en-US" sz="1200" b="1" baseline="0" dirty="0" smtClean="0"/>
                        <a:t> Continuous professional development</a:t>
                      </a:r>
                    </a:p>
                    <a:p>
                      <a:r>
                        <a:rPr lang="en-US" sz="1200" b="1" baseline="0" dirty="0" smtClean="0"/>
                        <a:t>1.3 Sharing of knowledge and expertise / community building</a:t>
                      </a:r>
                    </a:p>
                    <a:p>
                      <a:r>
                        <a:rPr lang="en-US" sz="1200" b="1" baseline="0" dirty="0" smtClean="0"/>
                        <a:t>1.4 Gender balance</a:t>
                      </a:r>
                      <a:endParaRPr lang="en-US" sz="1200" b="1" dirty="0"/>
                    </a:p>
                  </a:txBody>
                  <a:tcPr/>
                </a:tc>
              </a:tr>
              <a:tr h="370840">
                <a:tc>
                  <a:txBody>
                    <a:bodyPr/>
                    <a:lstStyle/>
                    <a:p>
                      <a:r>
                        <a:rPr lang="en-US" sz="1200" b="1" dirty="0" smtClean="0"/>
                        <a:t>2. Access</a:t>
                      </a:r>
                      <a:r>
                        <a:rPr lang="en-US" sz="1200" b="1" baseline="0" dirty="0" smtClean="0"/>
                        <a:t> to physical infrastructure established or improved</a:t>
                      </a:r>
                      <a:endParaRPr lang="en-US" sz="1200" b="1" dirty="0"/>
                    </a:p>
                  </a:txBody>
                  <a:tcPr/>
                </a:tc>
                <a:tc>
                  <a:txBody>
                    <a:bodyPr/>
                    <a:lstStyle/>
                    <a:p>
                      <a:r>
                        <a:rPr lang="en-US" sz="1200" b="1" dirty="0" smtClean="0"/>
                        <a:t>2.1 Facilitating access to infrastructure (facilities, instruments, vessels)</a:t>
                      </a:r>
                      <a:endParaRPr lang="en-US" sz="1200" b="1" dirty="0"/>
                    </a:p>
                  </a:txBody>
                  <a:tcPr/>
                </a:tc>
              </a:tr>
              <a:tr h="370840">
                <a:tc>
                  <a:txBody>
                    <a:bodyPr/>
                    <a:lstStyle/>
                    <a:p>
                      <a:r>
                        <a:rPr lang="en-US" sz="1200" b="1" dirty="0" smtClean="0"/>
                        <a:t>3. Global,</a:t>
                      </a:r>
                      <a:r>
                        <a:rPr lang="en-US" sz="1200" b="1" baseline="0" dirty="0" smtClean="0"/>
                        <a:t> regional and sub-regional mechanisms strengthened</a:t>
                      </a:r>
                      <a:endParaRPr lang="en-US" sz="12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3.1 Further </a:t>
                      </a:r>
                      <a:r>
                        <a:rPr lang="en-US" sz="1200" b="1" baseline="0" dirty="0" smtClean="0"/>
                        <a:t>strengthening and supporting secretariats of regional commissions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t>3.2 enhance effective communication between regional sub commission secretariats and global </a:t>
                      </a:r>
                      <a:r>
                        <a:rPr lang="en-US" sz="1200" b="1" baseline="0" dirty="0" err="1" smtClean="0"/>
                        <a:t>programmes</a:t>
                      </a:r>
                      <a:r>
                        <a:rPr lang="en-US" sz="1200" b="1" baseline="0" dirty="0" smtClean="0"/>
                        <a:t> as well as other communities of practice (</a:t>
                      </a:r>
                      <a:r>
                        <a:rPr lang="en-US" sz="1200" b="1" baseline="0" dirty="0" err="1" smtClean="0"/>
                        <a:t>inc.</a:t>
                      </a:r>
                      <a:r>
                        <a:rPr lang="en-US" sz="1200" b="1" baseline="0" dirty="0" smtClean="0"/>
                        <a:t> other </a:t>
                      </a:r>
                      <a:r>
                        <a:rPr lang="en-US" sz="1200" b="1" baseline="0" dirty="0" err="1" smtClean="0"/>
                        <a:t>organisations</a:t>
                      </a:r>
                      <a:r>
                        <a:rPr lang="en-US" sz="1200" b="1" baseline="0" dirty="0" smtClean="0"/>
                        <a:t>)</a:t>
                      </a:r>
                      <a:endParaRPr lang="en-US" sz="1200" b="1" dirty="0" smtClean="0"/>
                    </a:p>
                  </a:txBody>
                  <a:tcPr/>
                </a:tc>
              </a:tr>
              <a:tr h="370840">
                <a:tc>
                  <a:txBody>
                    <a:bodyPr/>
                    <a:lstStyle/>
                    <a:p>
                      <a:r>
                        <a:rPr lang="en-US" sz="1200" b="1" dirty="0" smtClean="0"/>
                        <a:t>4. Development of ocean research policies in support of sustainable development objectives promoted</a:t>
                      </a:r>
                      <a:endParaRPr lang="en-US" sz="1200" b="1" dirty="0"/>
                    </a:p>
                  </a:txBody>
                  <a:tcPr/>
                </a:tc>
                <a:tc>
                  <a:txBody>
                    <a:bodyPr/>
                    <a:lstStyle/>
                    <a:p>
                      <a:r>
                        <a:rPr lang="en-US" sz="1200" b="1" dirty="0" smtClean="0"/>
                        <a:t>4.1 Sharing of information on ocean research priorities</a:t>
                      </a:r>
                    </a:p>
                    <a:p>
                      <a:r>
                        <a:rPr lang="en-US" sz="1200" b="1" dirty="0" smtClean="0"/>
                        <a:t>4.2 Developing national marine science management procedures and national policies</a:t>
                      </a:r>
                      <a:endParaRPr lang="en-US" sz="1200" b="1" dirty="0"/>
                    </a:p>
                  </a:txBody>
                  <a:tcPr/>
                </a:tc>
              </a:tr>
              <a:tr h="370840">
                <a:tc>
                  <a:txBody>
                    <a:bodyPr/>
                    <a:lstStyle/>
                    <a:p>
                      <a:r>
                        <a:rPr lang="en-US" sz="1200" b="1" dirty="0" smtClean="0"/>
                        <a:t>5. Visibility and awareness increased</a:t>
                      </a:r>
                      <a:endParaRPr lang="en-US" sz="1200" b="1" dirty="0"/>
                    </a:p>
                  </a:txBody>
                  <a:tcPr/>
                </a:tc>
                <a:tc>
                  <a:txBody>
                    <a:bodyPr/>
                    <a:lstStyle/>
                    <a:p>
                      <a:r>
                        <a:rPr lang="en-US" sz="1200" b="1" dirty="0" smtClean="0"/>
                        <a:t>5.1 Public information</a:t>
                      </a:r>
                    </a:p>
                    <a:p>
                      <a:r>
                        <a:rPr lang="en-US" sz="1200" b="1" dirty="0" smtClean="0"/>
                        <a:t>5.2 Ocean Literacy</a:t>
                      </a:r>
                      <a:endParaRPr lang="en-US" sz="1200" b="1" dirty="0"/>
                    </a:p>
                  </a:txBody>
                  <a:tcPr/>
                </a:tc>
              </a:tr>
              <a:tr h="370840">
                <a:tc>
                  <a:txBody>
                    <a:bodyPr/>
                    <a:lstStyle/>
                    <a:p>
                      <a:r>
                        <a:rPr lang="en-US" sz="1200" b="1" dirty="0" smtClean="0"/>
                        <a:t>6. Sustained</a:t>
                      </a:r>
                      <a:r>
                        <a:rPr lang="en-US" sz="1200" b="1" baseline="0" dirty="0" smtClean="0"/>
                        <a:t> (long-term) resource mobilization reinforced</a:t>
                      </a:r>
                      <a:endParaRPr lang="en-US" sz="1200" b="1" dirty="0"/>
                    </a:p>
                  </a:txBody>
                  <a:tcPr/>
                </a:tc>
                <a:tc>
                  <a:txBody>
                    <a:bodyPr/>
                    <a:lstStyle/>
                    <a:p>
                      <a:r>
                        <a:rPr lang="en-US" sz="1200" b="1" dirty="0" smtClean="0"/>
                        <a:t>6.1 In-kind opportunities</a:t>
                      </a:r>
                    </a:p>
                    <a:p>
                      <a:r>
                        <a:rPr lang="en-US" sz="1200" b="1" dirty="0" smtClean="0"/>
                        <a:t>6.2 Financial support by MS to IOC activities</a:t>
                      </a:r>
                      <a:endParaRPr lang="en-US" sz="1200" b="1" dirty="0"/>
                    </a:p>
                  </a:txBody>
                  <a:tcPr/>
                </a:tc>
              </a:tr>
            </a:tbl>
          </a:graphicData>
        </a:graphic>
      </p:graphicFrame>
    </p:spTree>
    <p:extLst>
      <p:ext uri="{BB962C8B-B14F-4D97-AF65-F5344CB8AC3E}">
        <p14:creationId xmlns:p14="http://schemas.microsoft.com/office/powerpoint/2010/main" val="2881971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gradFill rotWithShape="1">
            <a:gsLst>
              <a:gs pos="0">
                <a:srgbClr val="9CB9F0">
                  <a:alpha val="50000"/>
                </a:srgbClr>
              </a:gs>
              <a:gs pos="100000">
                <a:srgbClr val="FFFFFF">
                  <a:alpha val="50000"/>
                </a:srgbClr>
              </a:gs>
            </a:gsLst>
            <a:lin ang="0" scaled="1"/>
          </a:gradFill>
        </p:spPr>
        <p:txBody>
          <a:bodyPr/>
          <a:lstStyle/>
          <a:p>
            <a:r>
              <a:rPr lang="en-US" altLang="x-none" b="1" dirty="0">
                <a:solidFill>
                  <a:srgbClr val="0070C0"/>
                </a:solidFill>
                <a:latin typeface="Candara" charset="0"/>
                <a:ea typeface="Candara" charset="0"/>
                <a:cs typeface="Candara" charset="0"/>
              </a:rPr>
              <a:t>Activities are implemented by actions…</a:t>
            </a:r>
          </a:p>
        </p:txBody>
      </p:sp>
      <p:sp>
        <p:nvSpPr>
          <p:cNvPr id="35843" name="TextBox 4"/>
          <p:cNvSpPr txBox="1">
            <a:spLocks noChangeArrowheads="1"/>
          </p:cNvSpPr>
          <p:nvPr/>
        </p:nvSpPr>
        <p:spPr bwMode="auto">
          <a:xfrm>
            <a:off x="2794000" y="1574800"/>
            <a:ext cx="5140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eaLnBrk="1" hangingPunct="1">
              <a:spcBef>
                <a:spcPct val="0"/>
              </a:spcBef>
              <a:buFontTx/>
              <a:buNone/>
            </a:pPr>
            <a:r>
              <a:rPr lang="en-US" altLang="x-none" sz="1800" i="1" dirty="0"/>
              <a:t>Example: continuous professional development: </a:t>
            </a:r>
          </a:p>
        </p:txBody>
      </p:sp>
      <p:sp>
        <p:nvSpPr>
          <p:cNvPr id="3584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Char char="–"/>
              <a:defRPr sz="20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1600">
                <a:solidFill>
                  <a:schemeClr val="tx1"/>
                </a:solidFill>
                <a:latin typeface="Arial" charset="0"/>
                <a:ea typeface="ＭＳ Ｐゴシック" charset="-128"/>
              </a:defRPr>
            </a:lvl4pPr>
            <a:lvl5pPr marL="2057400" indent="-228600">
              <a:spcBef>
                <a:spcPct val="20000"/>
              </a:spcBef>
              <a:buChar char="»"/>
              <a:defRPr sz="16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charset="-128"/>
              </a:defRPr>
            </a:lvl9pPr>
          </a:lstStyle>
          <a:p>
            <a:pPr>
              <a:spcBef>
                <a:spcPct val="0"/>
              </a:spcBef>
              <a:buFontTx/>
              <a:buNone/>
            </a:pPr>
            <a:fld id="{11A709C7-B752-344C-8EF2-C02F347FE22C}" type="slidenum">
              <a:rPr lang="en-US" altLang="x-none" sz="1400">
                <a:solidFill>
                  <a:srgbClr val="000000"/>
                </a:solidFill>
              </a:rPr>
              <a:pPr>
                <a:spcBef>
                  <a:spcPct val="0"/>
                </a:spcBef>
                <a:buFontTx/>
                <a:buNone/>
              </a:pPr>
              <a:t>9</a:t>
            </a:fld>
            <a:endParaRPr lang="en-US" altLang="x-none" sz="1400">
              <a:solidFill>
                <a:srgbClr val="000000"/>
              </a:solidFill>
            </a:endParaRPr>
          </a:p>
        </p:txBody>
      </p:sp>
      <p:graphicFrame>
        <p:nvGraphicFramePr>
          <p:cNvPr id="2" name="Table 1"/>
          <p:cNvGraphicFramePr>
            <a:graphicFrameLocks noGrp="1"/>
          </p:cNvGraphicFramePr>
          <p:nvPr>
            <p:extLst/>
          </p:nvPr>
        </p:nvGraphicFramePr>
        <p:xfrm>
          <a:off x="546100" y="2184400"/>
          <a:ext cx="8115300" cy="3997960"/>
        </p:xfrm>
        <a:graphic>
          <a:graphicData uri="http://schemas.openxmlformats.org/drawingml/2006/table">
            <a:tbl>
              <a:tblPr firstRow="1" bandRow="1">
                <a:tableStyleId>{5C22544A-7EE6-4342-B048-85BDC9FD1C3A}</a:tableStyleId>
              </a:tblPr>
              <a:tblGrid>
                <a:gridCol w="1193800"/>
                <a:gridCol w="1746133"/>
                <a:gridCol w="5175367"/>
              </a:tblGrid>
              <a:tr h="308928">
                <a:tc>
                  <a:txBody>
                    <a:bodyPr/>
                    <a:lstStyle/>
                    <a:p>
                      <a:r>
                        <a:rPr lang="en-US" sz="1600" dirty="0" smtClean="0">
                          <a:solidFill>
                            <a:schemeClr val="tx1"/>
                          </a:solidFill>
                        </a:rPr>
                        <a:t>Output</a:t>
                      </a:r>
                      <a:endParaRPr lang="en-US" sz="1600" dirty="0">
                        <a:solidFill>
                          <a:schemeClr val="tx1"/>
                        </a:solidFill>
                      </a:endParaRPr>
                    </a:p>
                  </a:txBody>
                  <a:tcPr/>
                </a:tc>
                <a:tc>
                  <a:txBody>
                    <a:bodyPr/>
                    <a:lstStyle/>
                    <a:p>
                      <a:r>
                        <a:rPr lang="en-US" sz="1600" dirty="0" smtClean="0">
                          <a:solidFill>
                            <a:schemeClr val="tx1"/>
                          </a:solidFill>
                        </a:rPr>
                        <a:t>Activity</a:t>
                      </a:r>
                      <a:endParaRPr lang="en-US" sz="1600" dirty="0">
                        <a:solidFill>
                          <a:schemeClr val="tx1"/>
                        </a:solidFill>
                      </a:endParaRPr>
                    </a:p>
                  </a:txBody>
                  <a:tcPr/>
                </a:tc>
                <a:tc>
                  <a:txBody>
                    <a:bodyPr/>
                    <a:lstStyle/>
                    <a:p>
                      <a:r>
                        <a:rPr lang="en-US" sz="1600" dirty="0" smtClean="0">
                          <a:solidFill>
                            <a:schemeClr val="tx1"/>
                          </a:solidFill>
                        </a:rPr>
                        <a:t>Action</a:t>
                      </a:r>
                      <a:endParaRPr lang="en-US" sz="1600" dirty="0">
                        <a:solidFill>
                          <a:schemeClr val="tx1"/>
                        </a:solidFill>
                      </a:endParaRPr>
                    </a:p>
                  </a:txBody>
                  <a:tcPr/>
                </a:tc>
              </a:tr>
              <a:tr h="370840">
                <a:tc>
                  <a:txBody>
                    <a:bodyPr/>
                    <a:lstStyle/>
                    <a:p>
                      <a:r>
                        <a:rPr lang="en-US" sz="1600" dirty="0" smtClean="0"/>
                        <a:t>1.</a:t>
                      </a:r>
                    </a:p>
                    <a:p>
                      <a:r>
                        <a:rPr lang="en-US" sz="1600" dirty="0" smtClean="0"/>
                        <a:t>Human Resources Developed</a:t>
                      </a:r>
                      <a:endParaRPr lang="en-US" sz="1600" dirty="0"/>
                    </a:p>
                  </a:txBody>
                  <a:tcPr/>
                </a:tc>
                <a:tc>
                  <a:txBody>
                    <a:bodyPr/>
                    <a:lstStyle/>
                    <a:p>
                      <a:r>
                        <a:rPr lang="en-US" sz="1600" dirty="0" smtClean="0"/>
                        <a:t>1.2.</a:t>
                      </a:r>
                      <a:r>
                        <a:rPr lang="en-US" sz="1600" baseline="0" dirty="0" smtClean="0"/>
                        <a:t> </a:t>
                      </a:r>
                      <a:r>
                        <a:rPr lang="en-US" sz="1600" dirty="0" smtClean="0"/>
                        <a:t>Continuous Professional Development</a:t>
                      </a:r>
                      <a:endParaRPr lang="en-US" sz="1600" dirty="0"/>
                    </a:p>
                  </a:txBody>
                  <a:tcPr/>
                </a:tc>
                <a:tc>
                  <a:txBody>
                    <a:bodyPr/>
                    <a:lstStyle/>
                    <a:p>
                      <a:r>
                        <a:rPr lang="en-US" sz="1600" dirty="0" smtClean="0"/>
                        <a:t>1.2.1. Promote and assist with the organization of training courses, workshops and ‘summer schools’ relevant to the IOC mandate</a:t>
                      </a:r>
                      <a:endParaRPr lang="en-US" sz="1600" dirty="0"/>
                    </a:p>
                  </a:txBody>
                  <a:tcPr/>
                </a:tc>
              </a:tr>
              <a:tr h="370840">
                <a:tc>
                  <a:txBody>
                    <a:bodyPr/>
                    <a:lstStyle/>
                    <a:p>
                      <a:endParaRPr lang="en-US" sz="1600" dirty="0"/>
                    </a:p>
                  </a:txBody>
                  <a:tcPr/>
                </a:tc>
                <a:tc>
                  <a:txBody>
                    <a:bodyPr/>
                    <a:lstStyle/>
                    <a:p>
                      <a:endParaRPr lang="en-US" sz="1600"/>
                    </a:p>
                  </a:txBody>
                  <a:tcPr/>
                </a:tc>
                <a:tc>
                  <a:txBody>
                    <a:bodyPr/>
                    <a:lstStyle/>
                    <a:p>
                      <a:r>
                        <a:rPr lang="en-US" sz="1600" dirty="0" smtClean="0"/>
                        <a:t>1.2.2 Establish</a:t>
                      </a:r>
                      <a:r>
                        <a:rPr lang="en-US" sz="1600" baseline="0" dirty="0" smtClean="0"/>
                        <a:t>, or collaborate with other organizations on, a internship/fellowship </a:t>
                      </a:r>
                      <a:r>
                        <a:rPr lang="en-US" sz="1600" baseline="0" dirty="0" err="1" smtClean="0"/>
                        <a:t>programme</a:t>
                      </a:r>
                      <a:r>
                        <a:rPr lang="en-US" sz="1600" baseline="0" dirty="0" smtClean="0"/>
                        <a:t> (including on-board training)</a:t>
                      </a:r>
                      <a:endParaRPr lang="en-US" sz="1600" dirty="0"/>
                    </a:p>
                  </a:txBody>
                  <a:tcPr/>
                </a:tc>
              </a:tr>
              <a:tr h="370840">
                <a:tc>
                  <a:txBody>
                    <a:bodyPr/>
                    <a:lstStyle/>
                    <a:p>
                      <a:endParaRPr lang="en-US" sz="1600"/>
                    </a:p>
                  </a:txBody>
                  <a:tcPr/>
                </a:tc>
                <a:tc>
                  <a:txBody>
                    <a:bodyPr/>
                    <a:lstStyle/>
                    <a:p>
                      <a:endParaRPr lang="en-US" sz="16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1.2.3 Establish and </a:t>
                      </a:r>
                      <a:r>
                        <a:rPr lang="en-US" sz="1600" baseline="0" dirty="0" smtClean="0"/>
                        <a:t>collaborate with other organizations on, a visiting lecturer </a:t>
                      </a:r>
                      <a:r>
                        <a:rPr lang="en-US" sz="1600" baseline="0" dirty="0" err="1" smtClean="0"/>
                        <a:t>programme</a:t>
                      </a:r>
                      <a:endParaRPr lang="en-US" sz="1600" dirty="0"/>
                    </a:p>
                  </a:txBody>
                  <a:tcPr/>
                </a:tc>
              </a:tr>
              <a:tr h="370840">
                <a:tc>
                  <a:txBody>
                    <a:bodyPr/>
                    <a:lstStyle/>
                    <a:p>
                      <a:endParaRPr lang="en-US" sz="1600"/>
                    </a:p>
                  </a:txBody>
                  <a:tcPr/>
                </a:tc>
                <a:tc>
                  <a:txBody>
                    <a:bodyPr/>
                    <a:lstStyle/>
                    <a:p>
                      <a:endParaRPr lang="en-US" sz="1600"/>
                    </a:p>
                  </a:txBody>
                  <a:tcPr/>
                </a:tc>
                <a:tc>
                  <a:txBody>
                    <a:bodyPr/>
                    <a:lstStyle/>
                    <a:p>
                      <a:r>
                        <a:rPr lang="en-US" sz="1600" dirty="0" smtClean="0"/>
                        <a:t>1.2.4 Promote and assist with the establishment of regional training (and research) </a:t>
                      </a:r>
                      <a:r>
                        <a:rPr lang="en-US" sz="1600" dirty="0" err="1" smtClean="0"/>
                        <a:t>centres</a:t>
                      </a:r>
                      <a:r>
                        <a:rPr lang="en-US" sz="1600" baseline="0" dirty="0" smtClean="0"/>
                        <a:t> relevant to the IOC mandate</a:t>
                      </a:r>
                      <a:endParaRPr lang="en-US" sz="1600" dirty="0"/>
                    </a:p>
                  </a:txBody>
                  <a:tcPr/>
                </a:tc>
              </a:tr>
              <a:tr h="370840">
                <a:tc>
                  <a:txBody>
                    <a:bodyPr/>
                    <a:lstStyle/>
                    <a:p>
                      <a:endParaRPr lang="en-US" sz="1600"/>
                    </a:p>
                  </a:txBody>
                  <a:tcPr/>
                </a:tc>
                <a:tc>
                  <a:txBody>
                    <a:bodyPr/>
                    <a:lstStyle/>
                    <a:p>
                      <a:endParaRPr lang="en-US" sz="1600"/>
                    </a:p>
                  </a:txBody>
                  <a:tcPr/>
                </a:tc>
                <a:tc>
                  <a:txBody>
                    <a:bodyPr/>
                    <a:lstStyle/>
                    <a:p>
                      <a:r>
                        <a:rPr lang="en-US" sz="1600" dirty="0" smtClean="0"/>
                        <a:t>1.2.5 Promote the sharing of the training materials</a:t>
                      </a:r>
                      <a:endParaRPr lang="en-US" sz="1600" dirty="0"/>
                    </a:p>
                  </a:txBody>
                  <a:tcPr/>
                </a:tc>
              </a:tr>
            </a:tbl>
          </a:graphicData>
        </a:graphic>
      </p:graphicFrame>
    </p:spTree>
    <p:extLst>
      <p:ext uri="{BB962C8B-B14F-4D97-AF65-F5344CB8AC3E}">
        <p14:creationId xmlns:p14="http://schemas.microsoft.com/office/powerpoint/2010/main" val="933035779"/>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Oscilloscope.thmx</Template>
  <TotalTime>16241</TotalTime>
  <Words>1549</Words>
  <Application>Microsoft Macintosh PowerPoint</Application>
  <PresentationFormat>On-screen Show (4:3)</PresentationFormat>
  <Paragraphs>222</Paragraphs>
  <Slides>27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Candara</vt:lpstr>
      <vt:lpstr>ＭＳ Ｐゴシック</vt:lpstr>
      <vt:lpstr>1_Blank Presentation</vt:lpstr>
      <vt:lpstr>IOC Capacity Development Strategy 2015-2021  and the Role of the OceanTeacher Global Academy (OTGA) </vt:lpstr>
      <vt:lpstr>PowerPoint Presentation</vt:lpstr>
      <vt:lpstr>IOC Medium Term Strategy 2014 - 2021</vt:lpstr>
      <vt:lpstr>IOC Medium Term Strategy 2014 - 2021</vt:lpstr>
      <vt:lpstr>IOC: from vision to execution</vt:lpstr>
      <vt:lpstr>PowerPoint Presentation</vt:lpstr>
      <vt:lpstr>IOC Capacity Development Strategy</vt:lpstr>
      <vt:lpstr>IOC Capacity Development Strategy</vt:lpstr>
      <vt:lpstr>Activities are implemented by actions…</vt:lpstr>
      <vt:lpstr>PowerPoint Presentation</vt:lpstr>
      <vt:lpstr>IOC will not do all by itself:  delivering as one </vt:lpstr>
      <vt:lpstr>IODE &amp; Capacity Development</vt:lpstr>
      <vt:lpstr>IOC’s Capacity Development tool: OceanTeacher</vt:lpstr>
      <vt:lpstr>2015: OceanTeacher goes global… (the OceanTeacher Global Academy)</vt:lpstr>
      <vt:lpstr>OceanTeacher Facts &amp; Figures</vt:lpstr>
      <vt:lpstr>OceanTeacher at the  United Nations General Assembly (UNGA)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OceanTeacher e-Learning Platform</vt:lpstr>
      <vt:lpstr>Qingdao Declaration (2015): promoting the use of ICT to achieve education targets</vt:lpstr>
      <vt:lpstr>OceanTeacher and the SDG</vt:lpstr>
      <vt:lpstr>PowerPoint Presentation</vt:lpstr>
    </vt:vector>
  </TitlesOfParts>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Océane Marcone</dc:creator>
  <cp:lastModifiedBy>Delgado, Claudia</cp:lastModifiedBy>
  <cp:revision>734</cp:revision>
  <cp:lastPrinted>2014-01-28T09:14:47Z</cp:lastPrinted>
  <dcterms:created xsi:type="dcterms:W3CDTF">2012-08-30T09:45:55Z</dcterms:created>
  <dcterms:modified xsi:type="dcterms:W3CDTF">2018-04-16T10:21:22Z</dcterms:modified>
</cp:coreProperties>
</file>