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19"/>
  </p:notesMasterIdLst>
  <p:sldIdLst>
    <p:sldId id="256" r:id="rId4"/>
    <p:sldId id="365" r:id="rId5"/>
    <p:sldId id="371" r:id="rId6"/>
    <p:sldId id="372" r:id="rId7"/>
    <p:sldId id="373" r:id="rId8"/>
    <p:sldId id="374" r:id="rId9"/>
    <p:sldId id="377" r:id="rId10"/>
    <p:sldId id="385" r:id="rId11"/>
    <p:sldId id="381" r:id="rId12"/>
    <p:sldId id="375" r:id="rId13"/>
    <p:sldId id="378" r:id="rId14"/>
    <p:sldId id="379" r:id="rId15"/>
    <p:sldId id="380" r:id="rId16"/>
    <p:sldId id="389" r:id="rId17"/>
    <p:sldId id="387"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Sección predeterminada" id="{3BB0610A-984C-4346-B6D9-3DFF8E9CFAC6}">
          <p14:sldIdLst>
            <p14:sldId id="256"/>
            <p14:sldId id="365"/>
            <p14:sldId id="371"/>
            <p14:sldId id="372"/>
            <p14:sldId id="373"/>
            <p14:sldId id="374"/>
            <p14:sldId id="377"/>
            <p14:sldId id="385"/>
            <p14:sldId id="381"/>
            <p14:sldId id="375"/>
            <p14:sldId id="378"/>
            <p14:sldId id="379"/>
            <p14:sldId id="380"/>
            <p14:sldId id="389"/>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 Palacz" initials="AP" lastIdx="25" clrIdx="0">
    <p:extLst>
      <p:ext uri="{19B8F6BF-5375-455C-9EA6-DF929625EA0E}">
        <p15:presenceInfo xmlns:p15="http://schemas.microsoft.com/office/powerpoint/2012/main" userId="Artur Pala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48" autoAdjust="0"/>
  </p:normalViewPr>
  <p:slideViewPr>
    <p:cSldViewPr>
      <p:cViewPr varScale="1">
        <p:scale>
          <a:sx n="63" d="100"/>
          <a:sy n="63" d="100"/>
        </p:scale>
        <p:origin x="1308" y="60"/>
      </p:cViewPr>
      <p:guideLst>
        <p:guide orient="horz" pos="2160"/>
        <p:guide pos="2880"/>
      </p:guideLst>
    </p:cSldViewPr>
  </p:slideViewPr>
  <p:outlineViewPr>
    <p:cViewPr>
      <p:scale>
        <a:sx n="33" d="100"/>
        <a:sy n="33" d="100"/>
      </p:scale>
      <p:origin x="0" y="2672"/>
    </p:cViewPr>
  </p:outlineViewPr>
  <p:notesTextViewPr>
    <p:cViewPr>
      <p:scale>
        <a:sx n="100" d="100"/>
        <a:sy n="100" d="100"/>
      </p:scale>
      <p:origin x="0" y="0"/>
    </p:cViewPr>
  </p:notesTextViewPr>
  <p:sorterViewPr>
    <p:cViewPr>
      <p:scale>
        <a:sx n="50" d="100"/>
        <a:sy n="50" d="100"/>
      </p:scale>
      <p:origin x="0" y="0"/>
    </p:cViewPr>
  </p:sorterViewPr>
  <p:notesViewPr>
    <p:cSldViewPr>
      <p:cViewPr>
        <p:scale>
          <a:sx n="66" d="100"/>
          <a:sy n="66" d="100"/>
        </p:scale>
        <p:origin x="-1589" y="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r-FR" alt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fr-FR"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r-FR" alt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79C8483-5367-4EB5-988B-3979007D74B0}" type="slidenum">
              <a:rPr lang="en-US" altLang="en-US"/>
              <a:pPr/>
              <a:t>‹#›</a:t>
            </a:fld>
            <a:endParaRPr lang="en-US" altLang="en-US"/>
          </a:p>
        </p:txBody>
      </p:sp>
    </p:spTree>
    <p:extLst>
      <p:ext uri="{BB962C8B-B14F-4D97-AF65-F5344CB8AC3E}">
        <p14:creationId xmlns:p14="http://schemas.microsoft.com/office/powerpoint/2010/main" val="1774485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5pPr>
    <a:lvl6pPr marL="2285978" algn="l" defTabSz="457196" rtl="0" eaLnBrk="1" latinLnBrk="0" hangingPunct="1">
      <a:defRPr sz="1200" kern="1200">
        <a:solidFill>
          <a:schemeClr val="tx1"/>
        </a:solidFill>
        <a:latin typeface="+mn-lt"/>
        <a:ea typeface="+mn-ea"/>
        <a:cs typeface="+mn-cs"/>
      </a:defRPr>
    </a:lvl6pPr>
    <a:lvl7pPr marL="2743173" algn="l" defTabSz="457196" rtl="0" eaLnBrk="1" latinLnBrk="0" hangingPunct="1">
      <a:defRPr sz="1200" kern="1200">
        <a:solidFill>
          <a:schemeClr val="tx1"/>
        </a:solidFill>
        <a:latin typeface="+mn-lt"/>
        <a:ea typeface="+mn-ea"/>
        <a:cs typeface="+mn-cs"/>
      </a:defRPr>
    </a:lvl7pPr>
    <a:lvl8pPr marL="3200368" algn="l" defTabSz="457196" rtl="0" eaLnBrk="1" latinLnBrk="0" hangingPunct="1">
      <a:defRPr sz="1200" kern="1200">
        <a:solidFill>
          <a:schemeClr val="tx1"/>
        </a:solidFill>
        <a:latin typeface="+mn-lt"/>
        <a:ea typeface="+mn-ea"/>
        <a:cs typeface="+mn-cs"/>
      </a:defRPr>
    </a:lvl8pPr>
    <a:lvl9pPr marL="3657563"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143000" y="107950"/>
            <a:ext cx="4572000" cy="3429000"/>
          </a:xfrm>
          <a:ln/>
        </p:spPr>
      </p:sp>
      <p:sp>
        <p:nvSpPr>
          <p:cNvPr id="15362" name="Notes Placeholder 2"/>
          <p:cNvSpPr>
            <a:spLocks noGrp="1"/>
          </p:cNvSpPr>
          <p:nvPr>
            <p:ph type="body" idx="1"/>
          </p:nvPr>
        </p:nvSpPr>
        <p:spPr>
          <a:xfrm>
            <a:off x="465138" y="3708400"/>
            <a:ext cx="577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400" dirty="0" smtClean="0">
              <a:latin typeface="Arial" pitchFamily="34"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3B047C6-B771-40DD-AB89-F5001B1A4F79}"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GOOS at the global level as a program delivers strategic oversight, coordination, and evaluation of the sustained ocean observing system for these three themes: climate, services, and ocean health. The program is helping to coordinate a wide range of efforts by national and regional research and operational agencies, entraining a wide range of voluntary effort.</a:t>
            </a:r>
          </a:p>
          <a:p>
            <a:endParaRPr lang="en-US" altLang="en-US" smtClean="0">
              <a:latin typeface="Arial" pitchFamily="34" charset="0"/>
            </a:endParaRPr>
          </a:p>
          <a:p>
            <a:r>
              <a:rPr lang="en-US" altLang="en-US" smtClean="0">
                <a:latin typeface="Arial" pitchFamily="34" charset="0"/>
              </a:rPr>
              <a:t>Since the publication by IOC in 2012 of the Framework for Ocean Observing, a growing community has been working using the same interoperable language of developing observing requirements for societal benefit, identifying Essential Ocean Variables or EOVs based on feasibility and impact, coordinating ocean observing networks through standards and the sharing and promotion of best practices, developing readiness to observe new EOVs in a globally sustained way, and developing coordinated and interoperable data management streams that feed different information generation mechanisms.</a:t>
            </a:r>
          </a:p>
          <a:p>
            <a:endParaRPr lang="en-US" altLang="en-US" smtClean="0">
              <a:latin typeface="Arial" pitchFamily="34" charset="0"/>
            </a:endParaRPr>
          </a:p>
          <a:p>
            <a:r>
              <a:rPr lang="en-US" altLang="en-US" smtClean="0">
                <a:latin typeface="Arial" pitchFamily="34" charset="0"/>
              </a:rPr>
              <a:t>We first published this Framework for Ocean Observing in English; we have had it in Chinese thanks to the efforts of the State Oceanic Administration, and we now plan to translate it into other languages to maximize its uptake in the ocean observing community.</a:t>
            </a:r>
          </a:p>
          <a:p>
            <a:endParaRPr lang="en-US" altLang="en-US" smtClean="0">
              <a:latin typeface="Arial" pitchFamily="34"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AA3A15E-EDBB-4838-9DDB-3DB8907D55D5}"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This activity will allow us to improve a Strategic Mapping of GOOS, which is shown here linking the three major societal drivers of GOOS: climate, services, and ocean health; with the societal benefits informed by sustained ocean data; the scientific issue, application, or product needed; the Essential Ocean Variable we need to capture; and the type of observing element contributing to the measure of these variables.</a:t>
            </a:r>
          </a:p>
          <a:p>
            <a:endParaRPr lang="en-US" altLang="en-US" dirty="0" smtClean="0">
              <a:latin typeface="Arial" pitchFamily="34" charset="0"/>
            </a:endParaRPr>
          </a:p>
          <a:p>
            <a:r>
              <a:rPr lang="en-US" altLang="en-US" dirty="0" smtClean="0">
                <a:latin typeface="Arial" pitchFamily="34" charset="0"/>
              </a:rPr>
              <a:t>We can track how any particular observing platform measures a number of variables, feeding products and applications that deliver societal benefit.</a:t>
            </a:r>
          </a:p>
          <a:p>
            <a:endParaRPr lang="en-US" altLang="en-US" dirty="0" smtClean="0">
              <a:latin typeface="Arial" pitchFamily="34" charset="0"/>
            </a:endParaRPr>
          </a:p>
          <a:p>
            <a:r>
              <a:rPr lang="en-US" altLang="en-US" dirty="0" smtClean="0">
                <a:latin typeface="Arial" pitchFamily="34" charset="0"/>
              </a:rPr>
              <a:t>A major message from this complicated diagram is that there are many interconnections. Many observations have multiple lifetimes – multiple uses. With growing sensor capability we are increasingly building an integrated observing system. And there is a tremendous needs for the coordination activities that make this system as efficient and effective as possible.</a:t>
            </a:r>
          </a:p>
          <a:p>
            <a:r>
              <a:rPr lang="en-US" altLang="en-US" dirty="0" smtClean="0">
                <a:latin typeface="Arial" pitchFamily="34" charset="0"/>
              </a:rPr>
              <a:t>Behind each of the nodes in this mapping that we continue to build is a specification sheet with additional information on the global groups and standards and best practices information. </a:t>
            </a:r>
          </a:p>
          <a:p>
            <a:r>
              <a:rPr lang="en-US" altLang="en-US" dirty="0" smtClean="0">
                <a:latin typeface="Arial" pitchFamily="34" charset="0"/>
              </a:rPr>
              <a:t>Each GOOS Regional Alliance or national effort will have its own variant of this mapping, based on local priorities and capacities.</a:t>
            </a:r>
          </a:p>
          <a:p>
            <a:endParaRPr lang="en-US" altLang="en-US" dirty="0" smtClean="0">
              <a:latin typeface="Arial" pitchFamily="34"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2EC7D0D-ECBB-4920-A299-918A1701641E}"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I’d like to share with you some of the lessons we in the Biogeochemistry panel have learnt</a:t>
            </a:r>
            <a:r>
              <a:rPr lang="pl-PL" baseline="0" dirty="0" smtClean="0"/>
              <a:t> about harmonization or its lack of that became apparent while updating the EOV Spec Sheets earlier this year, also echoing some of the comments from the community. First of all we really need to step away from making our efforts look mostly disciplinary rather than transdisciplinary. Just like we were encouraged not to list EOVs according to their disciplines, even more so we should perhaps not divide the phenomena according to disciplines. While there are some that refer strictly to either physical, chemical or biological procecces, properties or events, many if not most are transdisciplinary. Perhaps this is most obvious for BGC as we are studying the system affected by physics from one side, and biology from the other. Our approach to defining phenomena and populating the EOV Spec Sheets was not focused on identifying biogeochemical phenomena, rather, the focus was on identifying those phenomena, regardless of the discipline, which are being observed through one or more BGC EOV measurements. At first, this might not sound like a big difference, but it is. Take for example the phenomena of ventilation or water masses as it appears currently in the Physics. This is not a BGC phenomenon but there is a handful of measurements that the BGC community is in charge of, and which are key to characterizing this process, as well as interpreting its changes in a holistic context. Similar, or even greater synergies exist or should exist between BGC and BioEco. Take for example Remineralization. It is essentially a biologically mediated process, yet of fundamental importance to observing biogeochemical cycles. While we can describe it using several BGC measurements, changes in this phenomenon cannot be observed or modelled without corresponding BioEco EOV measurements. </a:t>
            </a:r>
          </a:p>
          <a:p>
            <a:r>
              <a:rPr lang="pl-PL" b="1" baseline="0" dirty="0" smtClean="0">
                <a:solidFill>
                  <a:srgbClr val="FF0000"/>
                </a:solidFill>
              </a:rPr>
              <a:t>It is not feasible to list all of such relevant phenomena, e.g. In the SST spec sheets. But this is possible and i wuld say critical to have it in the Strategic Mapping. At the moment, there is no place to visualzie and explore these links assess the maturity of meeting the requirements.</a:t>
            </a:r>
          </a:p>
          <a:p>
            <a:r>
              <a:rPr lang="pl-PL" baseline="0" dirty="0" smtClean="0"/>
              <a:t>The challenge is of course for all of us to agree on what the key ocean phenomena are, so that we may later, through the strategic mapping, demonstrate how individual measurements come or should come together to describe the system, and thus enable applications and answers to scientific questions for specific societal benefits.</a:t>
            </a:r>
          </a:p>
          <a:p>
            <a:r>
              <a:rPr lang="pl-PL" baseline="0" dirty="0" smtClean="0"/>
              <a:t>In our revised Spec Sheets what we have tried to do, was to identify which phenomena, regardless of the disciplines, we should list. In order to do that, we did lots of brain storming, an example of which is this concept map. But this exercise could or should happen collectively.</a:t>
            </a:r>
            <a:endParaRPr lang="pl-PL" dirty="0" smtClean="0"/>
          </a:p>
          <a:p>
            <a:endParaRPr lang="pl-PL" dirty="0" smtClean="0"/>
          </a:p>
          <a:p>
            <a:r>
              <a:rPr lang="pl-PL" dirty="0" smtClean="0"/>
              <a:t>ALSO</a:t>
            </a:r>
            <a:r>
              <a:rPr lang="pl-PL" baseline="0" dirty="0" smtClean="0"/>
              <a:t> note that:</a:t>
            </a:r>
          </a:p>
          <a:p>
            <a:r>
              <a:rPr lang="en-GB" dirty="0" smtClean="0"/>
              <a:t>Phenomena</a:t>
            </a:r>
            <a:r>
              <a:rPr lang="pl-PL" dirty="0" smtClean="0"/>
              <a:t> can be easier identified when not explicitly called </a:t>
            </a:r>
            <a:r>
              <a:rPr lang="en-GB" dirty="0" smtClean="0"/>
              <a:t>‘</a:t>
            </a:r>
            <a:r>
              <a:rPr lang="pl-PL" dirty="0" smtClean="0"/>
              <a:t>changes</a:t>
            </a:r>
            <a:r>
              <a:rPr lang="en-GB" dirty="0" smtClean="0"/>
              <a:t>’</a:t>
            </a:r>
            <a:r>
              <a:rPr lang="pl-PL" dirty="0" smtClean="0"/>
              <a:t>/</a:t>
            </a:r>
            <a:r>
              <a:rPr lang="en-GB" dirty="0" smtClean="0"/>
              <a:t>’t</a:t>
            </a:r>
            <a:r>
              <a:rPr lang="pl-PL" dirty="0" smtClean="0"/>
              <a:t>rends</a:t>
            </a:r>
            <a:r>
              <a:rPr lang="en-GB" dirty="0" smtClean="0"/>
              <a:t>’</a:t>
            </a:r>
            <a:r>
              <a:rPr lang="pl-PL" dirty="0" smtClean="0"/>
              <a:t>/</a:t>
            </a:r>
            <a:r>
              <a:rPr lang="en-GB" dirty="0" smtClean="0"/>
              <a:t>’</a:t>
            </a:r>
            <a:r>
              <a:rPr lang="pl-PL" dirty="0" smtClean="0"/>
              <a:t>shifts</a:t>
            </a:r>
            <a:r>
              <a:rPr lang="en-GB" dirty="0" smtClean="0"/>
              <a:t>’</a:t>
            </a:r>
            <a:r>
              <a:rPr lang="pl-PL" dirty="0" smtClean="0"/>
              <a:t> in </a:t>
            </a:r>
            <a:r>
              <a:rPr lang="en-GB" dirty="0" smtClean="0"/>
              <a:t>XXX. </a:t>
            </a:r>
            <a:endParaRPr lang="pl-PL" dirty="0" smtClean="0"/>
          </a:p>
          <a:p>
            <a:r>
              <a:rPr lang="en-GB" dirty="0" smtClean="0"/>
              <a:t>We should assume they’re dynamic by nature. </a:t>
            </a:r>
          </a:p>
          <a:p>
            <a:pPr lvl="1"/>
            <a:r>
              <a:rPr lang="en-GB" dirty="0" smtClean="0"/>
              <a:t>E.g. in BGC: ‘Biogeographic </a:t>
            </a:r>
            <a:r>
              <a:rPr lang="en-GB" dirty="0" smtClean="0">
                <a:solidFill>
                  <a:srgbClr val="FF0000"/>
                </a:solidFill>
              </a:rPr>
              <a:t>shifts</a:t>
            </a:r>
            <a:r>
              <a:rPr lang="en-GB" dirty="0" smtClean="0"/>
              <a:t>’, ‘</a:t>
            </a:r>
            <a:r>
              <a:rPr lang="en-GB" dirty="0" smtClean="0">
                <a:solidFill>
                  <a:srgbClr val="FF0000"/>
                </a:solidFill>
              </a:rPr>
              <a:t>Changes</a:t>
            </a:r>
            <a:r>
              <a:rPr lang="en-GB" dirty="0" smtClean="0"/>
              <a:t> in nutrient distribution’; </a:t>
            </a:r>
          </a:p>
          <a:p>
            <a:pPr lvl="1"/>
            <a:r>
              <a:rPr lang="en-GB" dirty="0" smtClean="0"/>
              <a:t>E.g. in </a:t>
            </a:r>
            <a:r>
              <a:rPr lang="en-GB" dirty="0" err="1" smtClean="0"/>
              <a:t>BioEco</a:t>
            </a:r>
            <a:r>
              <a:rPr lang="en-GB" dirty="0" smtClean="0"/>
              <a:t>: ‘</a:t>
            </a:r>
            <a:r>
              <a:rPr lang="en-GB" dirty="0" smtClean="0">
                <a:solidFill>
                  <a:srgbClr val="FF0000"/>
                </a:solidFill>
              </a:rPr>
              <a:t>Status and trends</a:t>
            </a:r>
            <a:r>
              <a:rPr lang="en-GB" dirty="0" smtClean="0"/>
              <a:t>’, ‘Ecosystem </a:t>
            </a:r>
            <a:r>
              <a:rPr lang="en-GB" dirty="0" smtClean="0">
                <a:solidFill>
                  <a:srgbClr val="FF0000"/>
                </a:solidFill>
              </a:rPr>
              <a:t>regime shifts</a:t>
            </a:r>
            <a:r>
              <a:rPr lang="en-GB" dirty="0" smtClean="0"/>
              <a:t>.’</a:t>
            </a:r>
          </a:p>
          <a:p>
            <a:endParaRPr lang="en-GB" dirty="0"/>
          </a:p>
        </p:txBody>
      </p:sp>
      <p:sp>
        <p:nvSpPr>
          <p:cNvPr id="4" name="Slide Number Placeholder 3"/>
          <p:cNvSpPr>
            <a:spLocks noGrp="1"/>
          </p:cNvSpPr>
          <p:nvPr>
            <p:ph type="sldNum" sz="quarter" idx="10"/>
          </p:nvPr>
        </p:nvSpPr>
        <p:spPr/>
        <p:txBody>
          <a:bodyPr/>
          <a:lstStyle/>
          <a:p>
            <a:fld id="{E79C8483-5367-4EB5-988B-3979007D74B0}" type="slidenum">
              <a:rPr lang="en-US" altLang="en-US" smtClean="0"/>
              <a:pPr/>
              <a:t>7</a:t>
            </a:fld>
            <a:endParaRPr lang="en-US" altLang="en-US"/>
          </a:p>
        </p:txBody>
      </p:sp>
    </p:spTree>
    <p:extLst>
      <p:ext uri="{BB962C8B-B14F-4D97-AF65-F5344CB8AC3E}">
        <p14:creationId xmlns:p14="http://schemas.microsoft.com/office/powerpoint/2010/main" val="5494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All the bubbles</a:t>
            </a:r>
            <a:r>
              <a:rPr lang="pl-PL" baseline="0" dirty="0" smtClean="0"/>
              <a:t> with solid colour and names in caps are the phenomena which ended up listed in our Spec Sheets. The empy white bubbles describe those processes, properties, events which we identified as belonging to a given phenomenon. You will note that these bubbles also describe elements of the other disciplines and were meant to help us identify synergies, and modify phenomena names so that future near-complete synergy is more probable. For instance, we have introdyced primary prodyction and reminarealizaion, or calficiation instead of some previous names, anticipating that these are more likely to apply to what BioEco has or could have as their phenomena. We added benthic fluxes in anticipation of further recomendations coming from the DOOS community. </a:t>
            </a:r>
          </a:p>
          <a:p>
            <a:r>
              <a:rPr lang="pl-PL" baseline="0" dirty="0" smtClean="0"/>
              <a:t>We hvae in fact attempted to draw similar concept maps listing just Physics and just BioEco phenomena, adding bubbles to see where exactly the overlaps are now, or where we think they should be. </a:t>
            </a:r>
            <a:endParaRPr lang="pl-PL" dirty="0" smtClean="0"/>
          </a:p>
          <a:p>
            <a:endParaRPr lang="pl-PL" dirty="0" smtClean="0"/>
          </a:p>
        </p:txBody>
      </p:sp>
      <p:sp>
        <p:nvSpPr>
          <p:cNvPr id="4" name="Slide Number Placeholder 3"/>
          <p:cNvSpPr>
            <a:spLocks noGrp="1"/>
          </p:cNvSpPr>
          <p:nvPr>
            <p:ph type="sldNum" sz="quarter" idx="10"/>
          </p:nvPr>
        </p:nvSpPr>
        <p:spPr/>
        <p:txBody>
          <a:bodyPr/>
          <a:lstStyle/>
          <a:p>
            <a:fld id="{E79C8483-5367-4EB5-988B-3979007D74B0}" type="slidenum">
              <a:rPr lang="en-US" altLang="en-US" smtClean="0"/>
              <a:pPr/>
              <a:t>8</a:t>
            </a:fld>
            <a:endParaRPr lang="en-US" altLang="en-US"/>
          </a:p>
        </p:txBody>
      </p:sp>
    </p:spTree>
    <p:extLst>
      <p:ext uri="{BB962C8B-B14F-4D97-AF65-F5344CB8AC3E}">
        <p14:creationId xmlns:p14="http://schemas.microsoft.com/office/powerpoint/2010/main" val="383893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This slide was</a:t>
            </a:r>
            <a:r>
              <a:rPr lang="pl-PL" baseline="0" dirty="0" smtClean="0"/>
              <a:t> our attempt to evaluate the current state of harmonization across the three panels. Some phenomena names are abbreviated down to key words here. The main idea was to place those which are already the same in the respective circle overlaps. Those which represent potential synergies are on the inner edges of these circles and are connected with red lines. For instance, I can easily imagine that Primary Production and Ocean productivity could be harmonized further. Same goes for remineralization, export fluxes and transport/element cycling. </a:t>
            </a:r>
          </a:p>
          <a:p>
            <a:r>
              <a:rPr lang="pl-PL" baseline="0" dirty="0" smtClean="0"/>
              <a:t>Some phenomena are difficult to understand and perhaps need further rationalization. For example. What coastal processes or ... Mean exactly? Or status and trends? Is this necessary if we assume that a phenomenon includes a change in time and spalce by default? Do all of these have characteristic spatial and temporal scales? </a:t>
            </a:r>
          </a:p>
          <a:p>
            <a:r>
              <a:rPr lang="pl-PL" baseline="0" dirty="0" smtClean="0"/>
              <a:t>Some apparent synergies might also be misleading/ E.g. Extreme events appear in both Physics and BioEco, but do they refer to the same characteristic spatio-temporal scales? </a:t>
            </a:r>
          </a:p>
          <a:p>
            <a:r>
              <a:rPr lang="pl-PL" baseline="0" dirty="0" smtClean="0"/>
              <a:t>Going back to why we should harmonize this? To me this is because an integrated observing system must strive towards more efficient co-design of the observing efforts. In order to do that, all three disciplinary comunities must hvae some common frame of reference, some common targets to work towards. Phenomena should provide that common denominator so that temperature, oxygen and plankton can in fact be measured on such scales that enable a complete detection of changes in a given phenomenon. One level above phenomena are scientific questions and applications, which nota bene, are also not harmonized across the panels. </a:t>
            </a:r>
          </a:p>
          <a:p>
            <a:r>
              <a:rPr lang="pl-PL" baseline="0" dirty="0" smtClean="0"/>
              <a:t>If by a strategic mapping we want to </a:t>
            </a:r>
            <a:r>
              <a:rPr lang="en-GB" sz="1200" kern="1200" dirty="0" smtClean="0">
                <a:solidFill>
                  <a:schemeClr val="tx1"/>
                </a:solidFill>
                <a:effectLst/>
                <a:latin typeface="Arial" pitchFamily="-1" charset="0"/>
                <a:ea typeface="ＭＳ Ｐゴシック" pitchFamily="34" charset="-128"/>
                <a:cs typeface="ＭＳ Ｐゴシック" pitchFamily="-1" charset="-128"/>
              </a:rPr>
              <a:t>visualizing how multidisciplinary measurements carried out through a global observing network contribute to societal benefits in accordance with GOOS mandates and GOOS vision</a:t>
            </a:r>
            <a:r>
              <a:rPr lang="pl-PL" sz="1200" kern="1200" dirty="0" smtClean="0">
                <a:solidFill>
                  <a:schemeClr val="tx1"/>
                </a:solidFill>
                <a:effectLst/>
                <a:latin typeface="Arial" pitchFamily="-1" charset="0"/>
                <a:ea typeface="ＭＳ Ｐゴシック" pitchFamily="34" charset="-128"/>
                <a:cs typeface="ＭＳ Ｐゴシック" pitchFamily="-1" charset="-128"/>
              </a:rPr>
              <a:t>, we must be able to demonstrate the current as well as missing but need linkages between observing</a:t>
            </a:r>
            <a:r>
              <a:rPr lang="pl-PL" sz="1200" kern="1200" baseline="0" dirty="0" smtClean="0">
                <a:solidFill>
                  <a:schemeClr val="tx1"/>
                </a:solidFill>
                <a:effectLst/>
                <a:latin typeface="Arial" pitchFamily="-1" charset="0"/>
                <a:ea typeface="ＭＳ Ｐゴシック" pitchFamily="34" charset="-128"/>
                <a:cs typeface="ＭＳ Ｐゴシック" pitchFamily="-1" charset="-128"/>
              </a:rPr>
              <a:t> networks and EOVs, phenomena, and higher up. </a:t>
            </a:r>
            <a:endParaRPr lang="pl-PL" baseline="0" dirty="0" smtClean="0"/>
          </a:p>
          <a:p>
            <a:endParaRPr lang="en-GB" dirty="0"/>
          </a:p>
        </p:txBody>
      </p:sp>
      <p:sp>
        <p:nvSpPr>
          <p:cNvPr id="4" name="Slide Number Placeholder 3"/>
          <p:cNvSpPr>
            <a:spLocks noGrp="1"/>
          </p:cNvSpPr>
          <p:nvPr>
            <p:ph type="sldNum" sz="quarter" idx="10"/>
          </p:nvPr>
        </p:nvSpPr>
        <p:spPr/>
        <p:txBody>
          <a:bodyPr/>
          <a:lstStyle/>
          <a:p>
            <a:fld id="{E79C8483-5367-4EB5-988B-3979007D74B0}" type="slidenum">
              <a:rPr lang="en-US" altLang="en-US" smtClean="0"/>
              <a:pPr/>
              <a:t>9</a:t>
            </a:fld>
            <a:endParaRPr lang="en-US" altLang="en-US"/>
          </a:p>
        </p:txBody>
      </p:sp>
    </p:spTree>
    <p:extLst>
      <p:ext uri="{BB962C8B-B14F-4D97-AF65-F5344CB8AC3E}">
        <p14:creationId xmlns:p14="http://schemas.microsoft.com/office/powerpoint/2010/main" val="132427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This is just another look at the phenomena as they </a:t>
            </a:r>
            <a:r>
              <a:rPr lang="pl-PL" dirty="0" smtClean="0"/>
              <a:t>currently</a:t>
            </a:r>
            <a:r>
              <a:rPr lang="pl-PL" baseline="0" dirty="0" smtClean="0"/>
              <a:t> appear in the Panel Spec Sheets.</a:t>
            </a:r>
            <a:endParaRPr lang="en-GB" dirty="0"/>
          </a:p>
        </p:txBody>
      </p:sp>
      <p:sp>
        <p:nvSpPr>
          <p:cNvPr id="4" name="Slide Number Placeholder 3"/>
          <p:cNvSpPr>
            <a:spLocks noGrp="1"/>
          </p:cNvSpPr>
          <p:nvPr>
            <p:ph type="sldNum" sz="quarter" idx="10"/>
          </p:nvPr>
        </p:nvSpPr>
        <p:spPr/>
        <p:txBody>
          <a:bodyPr/>
          <a:lstStyle/>
          <a:p>
            <a:fld id="{E79C8483-5367-4EB5-988B-3979007D74B0}" type="slidenum">
              <a:rPr lang="en-US" altLang="en-US" smtClean="0"/>
              <a:pPr/>
              <a:t>10</a:t>
            </a:fld>
            <a:endParaRPr lang="en-US" altLang="en-US"/>
          </a:p>
        </p:txBody>
      </p:sp>
    </p:spTree>
    <p:extLst>
      <p:ext uri="{BB962C8B-B14F-4D97-AF65-F5344CB8AC3E}">
        <p14:creationId xmlns:p14="http://schemas.microsoft.com/office/powerpoint/2010/main" val="257352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NCP: it’s a derived measurement describing</a:t>
            </a:r>
            <a:r>
              <a:rPr lang="pl-PL" baseline="0" dirty="0" smtClean="0"/>
              <a:t> the net between production and remineralization – it concerns several phenomena such as production, remineralization and export/sinking/vertical transport whatever we call it</a:t>
            </a:r>
          </a:p>
          <a:p>
            <a:r>
              <a:rPr lang="en-GB" baseline="0" dirty="0" smtClean="0"/>
              <a:t>Removal rates of DOC fractions: very specific description of a process that in the end talks about Export fluxes and </a:t>
            </a:r>
            <a:r>
              <a:rPr lang="en-GB" baseline="0" dirty="0" err="1" smtClean="0"/>
              <a:t>Remineralization</a:t>
            </a:r>
            <a:endParaRPr lang="en-GB" baseline="0" dirty="0" smtClean="0"/>
          </a:p>
          <a:p>
            <a:r>
              <a:rPr lang="en-GB" baseline="0" dirty="0" smtClean="0"/>
              <a:t>Transit Times: hard to find a characteristic spatial scale in something called transit times…</a:t>
            </a:r>
          </a:p>
          <a:p>
            <a:r>
              <a:rPr lang="en-GB" baseline="0" dirty="0" smtClean="0"/>
              <a:t>OA impacts on PIC production: this is more of science question that requires analysis of what drives changes in X and Y. We cannot directly observe those relationships.</a:t>
            </a:r>
            <a:endParaRPr lang="en-GB" dirty="0"/>
          </a:p>
        </p:txBody>
      </p:sp>
      <p:sp>
        <p:nvSpPr>
          <p:cNvPr id="4" name="Slide Number Placeholder 3"/>
          <p:cNvSpPr>
            <a:spLocks noGrp="1"/>
          </p:cNvSpPr>
          <p:nvPr>
            <p:ph type="sldNum" sz="quarter" idx="10"/>
          </p:nvPr>
        </p:nvSpPr>
        <p:spPr/>
        <p:txBody>
          <a:bodyPr/>
          <a:lstStyle/>
          <a:p>
            <a:fld id="{E79C8483-5367-4EB5-988B-3979007D74B0}" type="slidenum">
              <a:rPr lang="en-US" altLang="en-US" smtClean="0"/>
              <a:pPr/>
              <a:t>15</a:t>
            </a:fld>
            <a:endParaRPr lang="en-US" altLang="en-US"/>
          </a:p>
        </p:txBody>
      </p:sp>
    </p:spTree>
    <p:extLst>
      <p:ext uri="{BB962C8B-B14F-4D97-AF65-F5344CB8AC3E}">
        <p14:creationId xmlns:p14="http://schemas.microsoft.com/office/powerpoint/2010/main" val="249027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fr-FR" altLang="en-US"/>
          </a:p>
        </p:txBody>
      </p:sp>
      <p:sp>
        <p:nvSpPr>
          <p:cNvPr id="5" name="Rectangle 5"/>
          <p:cNvSpPr>
            <a:spLocks noGrp="1" noChangeArrowheads="1"/>
          </p:cNvSpPr>
          <p:nvPr>
            <p:ph type="ftr" sz="quarter" idx="11"/>
          </p:nvPr>
        </p:nvSpPr>
        <p:spPr>
          <a:ln/>
        </p:spPr>
        <p:txBody>
          <a:bodyPr/>
          <a:lstStyle>
            <a:lvl1pPr>
              <a:defRPr/>
            </a:lvl1pPr>
          </a:lstStyle>
          <a:p>
            <a:endParaRPr lang="fr-FR" altLang="en-US"/>
          </a:p>
        </p:txBody>
      </p:sp>
      <p:sp>
        <p:nvSpPr>
          <p:cNvPr id="6" name="Rectangle 6"/>
          <p:cNvSpPr>
            <a:spLocks noGrp="1" noChangeArrowheads="1"/>
          </p:cNvSpPr>
          <p:nvPr>
            <p:ph type="sldNum" sz="quarter" idx="12"/>
          </p:nvPr>
        </p:nvSpPr>
        <p:spPr>
          <a:ln/>
        </p:spPr>
        <p:txBody>
          <a:bodyPr/>
          <a:lstStyle>
            <a:lvl1pPr>
              <a:defRPr/>
            </a:lvl1pPr>
          </a:lstStyle>
          <a:p>
            <a:fld id="{3C2A7765-2A54-4C7D-A421-42613DEB253D}" type="slidenum">
              <a:rPr lang="en-US" altLang="en-US"/>
              <a:pPr/>
              <a:t>‹#›</a:t>
            </a:fld>
            <a:endParaRPr lang="en-US" altLang="en-US"/>
          </a:p>
        </p:txBody>
      </p:sp>
    </p:spTree>
    <p:extLst>
      <p:ext uri="{BB962C8B-B14F-4D97-AF65-F5344CB8AC3E}">
        <p14:creationId xmlns:p14="http://schemas.microsoft.com/office/powerpoint/2010/main" val="41534602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fr-FR" altLang="en-US"/>
          </a:p>
        </p:txBody>
      </p:sp>
      <p:sp>
        <p:nvSpPr>
          <p:cNvPr id="5" name="Rectangle 5"/>
          <p:cNvSpPr>
            <a:spLocks noGrp="1" noChangeArrowheads="1"/>
          </p:cNvSpPr>
          <p:nvPr>
            <p:ph type="ftr" sz="quarter" idx="11"/>
          </p:nvPr>
        </p:nvSpPr>
        <p:spPr>
          <a:ln/>
        </p:spPr>
        <p:txBody>
          <a:bodyPr/>
          <a:lstStyle>
            <a:lvl1pPr>
              <a:defRPr/>
            </a:lvl1pPr>
          </a:lstStyle>
          <a:p>
            <a:endParaRPr lang="fr-FR" altLang="en-US"/>
          </a:p>
        </p:txBody>
      </p:sp>
      <p:sp>
        <p:nvSpPr>
          <p:cNvPr id="6" name="Rectangle 6"/>
          <p:cNvSpPr>
            <a:spLocks noGrp="1" noChangeArrowheads="1"/>
          </p:cNvSpPr>
          <p:nvPr>
            <p:ph type="sldNum" sz="quarter" idx="12"/>
          </p:nvPr>
        </p:nvSpPr>
        <p:spPr>
          <a:ln/>
        </p:spPr>
        <p:txBody>
          <a:bodyPr/>
          <a:lstStyle>
            <a:lvl1pPr>
              <a:defRPr/>
            </a:lvl1pPr>
          </a:lstStyle>
          <a:p>
            <a:fld id="{5A0BB049-A2C9-4764-8B75-F121754DD435}" type="slidenum">
              <a:rPr lang="en-US" altLang="en-US"/>
              <a:pPr/>
              <a:t>‹#›</a:t>
            </a:fld>
            <a:endParaRPr lang="en-US" altLang="en-US"/>
          </a:p>
        </p:txBody>
      </p:sp>
    </p:spTree>
    <p:extLst>
      <p:ext uri="{BB962C8B-B14F-4D97-AF65-F5344CB8AC3E}">
        <p14:creationId xmlns:p14="http://schemas.microsoft.com/office/powerpoint/2010/main" val="1760647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1"/>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304801"/>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fr-FR" altLang="en-US"/>
          </a:p>
        </p:txBody>
      </p:sp>
      <p:sp>
        <p:nvSpPr>
          <p:cNvPr id="5" name="Rectangle 5"/>
          <p:cNvSpPr>
            <a:spLocks noGrp="1" noChangeArrowheads="1"/>
          </p:cNvSpPr>
          <p:nvPr>
            <p:ph type="ftr" sz="quarter" idx="11"/>
          </p:nvPr>
        </p:nvSpPr>
        <p:spPr>
          <a:ln/>
        </p:spPr>
        <p:txBody>
          <a:bodyPr/>
          <a:lstStyle>
            <a:lvl1pPr>
              <a:defRPr/>
            </a:lvl1pPr>
          </a:lstStyle>
          <a:p>
            <a:endParaRPr lang="fr-FR" altLang="en-US"/>
          </a:p>
        </p:txBody>
      </p:sp>
      <p:sp>
        <p:nvSpPr>
          <p:cNvPr id="6" name="Rectangle 6"/>
          <p:cNvSpPr>
            <a:spLocks noGrp="1" noChangeArrowheads="1"/>
          </p:cNvSpPr>
          <p:nvPr>
            <p:ph type="sldNum" sz="quarter" idx="12"/>
          </p:nvPr>
        </p:nvSpPr>
        <p:spPr>
          <a:ln/>
        </p:spPr>
        <p:txBody>
          <a:bodyPr/>
          <a:lstStyle>
            <a:lvl1pPr>
              <a:defRPr/>
            </a:lvl1pPr>
          </a:lstStyle>
          <a:p>
            <a:fld id="{EC6C9789-30C3-403D-96E5-2E0694394FBE}" type="slidenum">
              <a:rPr lang="en-US" altLang="en-US"/>
              <a:pPr/>
              <a:t>‹#›</a:t>
            </a:fld>
            <a:endParaRPr lang="en-US" altLang="en-US"/>
          </a:p>
        </p:txBody>
      </p:sp>
    </p:spTree>
    <p:extLst>
      <p:ext uri="{BB962C8B-B14F-4D97-AF65-F5344CB8AC3E}">
        <p14:creationId xmlns:p14="http://schemas.microsoft.com/office/powerpoint/2010/main" val="28416112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69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5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78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2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33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5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25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fr-FR" altLang="en-US"/>
          </a:p>
        </p:txBody>
      </p:sp>
      <p:sp>
        <p:nvSpPr>
          <p:cNvPr id="5" name="Rectangle 5"/>
          <p:cNvSpPr>
            <a:spLocks noGrp="1" noChangeArrowheads="1"/>
          </p:cNvSpPr>
          <p:nvPr>
            <p:ph type="ftr" sz="quarter" idx="11"/>
          </p:nvPr>
        </p:nvSpPr>
        <p:spPr>
          <a:ln/>
        </p:spPr>
        <p:txBody>
          <a:bodyPr/>
          <a:lstStyle>
            <a:lvl1pPr>
              <a:defRPr/>
            </a:lvl1pPr>
          </a:lstStyle>
          <a:p>
            <a:endParaRPr lang="fr-FR" altLang="en-US"/>
          </a:p>
        </p:txBody>
      </p:sp>
      <p:sp>
        <p:nvSpPr>
          <p:cNvPr id="6" name="Rectangle 6"/>
          <p:cNvSpPr>
            <a:spLocks noGrp="1" noChangeArrowheads="1"/>
          </p:cNvSpPr>
          <p:nvPr>
            <p:ph type="sldNum" sz="quarter" idx="12"/>
          </p:nvPr>
        </p:nvSpPr>
        <p:spPr>
          <a:ln/>
        </p:spPr>
        <p:txBody>
          <a:bodyPr/>
          <a:lstStyle>
            <a:lvl1pPr>
              <a:defRPr/>
            </a:lvl1pPr>
          </a:lstStyle>
          <a:p>
            <a:fld id="{7BEF8627-223C-4186-B6BE-7F905E3A1147}" type="slidenum">
              <a:rPr lang="en-US" altLang="en-US"/>
              <a:pPr/>
              <a:t>‹#›</a:t>
            </a:fld>
            <a:endParaRPr lang="en-US" altLang="en-US"/>
          </a:p>
        </p:txBody>
      </p:sp>
    </p:spTree>
    <p:extLst>
      <p:ext uri="{BB962C8B-B14F-4D97-AF65-F5344CB8AC3E}">
        <p14:creationId xmlns:p14="http://schemas.microsoft.com/office/powerpoint/2010/main" val="346288620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54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58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88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15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18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37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28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343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92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07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fr-FR" altLang="en-US"/>
          </a:p>
        </p:txBody>
      </p:sp>
      <p:sp>
        <p:nvSpPr>
          <p:cNvPr id="5" name="Rectangle 5"/>
          <p:cNvSpPr>
            <a:spLocks noGrp="1" noChangeArrowheads="1"/>
          </p:cNvSpPr>
          <p:nvPr>
            <p:ph type="ftr" sz="quarter" idx="11"/>
          </p:nvPr>
        </p:nvSpPr>
        <p:spPr>
          <a:ln/>
        </p:spPr>
        <p:txBody>
          <a:bodyPr/>
          <a:lstStyle>
            <a:lvl1pPr>
              <a:defRPr/>
            </a:lvl1pPr>
          </a:lstStyle>
          <a:p>
            <a:endParaRPr lang="fr-FR" altLang="en-US"/>
          </a:p>
        </p:txBody>
      </p:sp>
      <p:sp>
        <p:nvSpPr>
          <p:cNvPr id="6" name="Rectangle 6"/>
          <p:cNvSpPr>
            <a:spLocks noGrp="1" noChangeArrowheads="1"/>
          </p:cNvSpPr>
          <p:nvPr>
            <p:ph type="sldNum" sz="quarter" idx="12"/>
          </p:nvPr>
        </p:nvSpPr>
        <p:spPr>
          <a:ln/>
        </p:spPr>
        <p:txBody>
          <a:bodyPr/>
          <a:lstStyle>
            <a:lvl1pPr>
              <a:defRPr/>
            </a:lvl1pPr>
          </a:lstStyle>
          <a:p>
            <a:fld id="{FB78A8F2-EC46-41AA-A6B0-5E428F4016B2}" type="slidenum">
              <a:rPr lang="en-US" altLang="en-US"/>
              <a:pPr/>
              <a:t>‹#›</a:t>
            </a:fld>
            <a:endParaRPr lang="en-US" altLang="en-US"/>
          </a:p>
        </p:txBody>
      </p:sp>
    </p:spTree>
    <p:extLst>
      <p:ext uri="{BB962C8B-B14F-4D97-AF65-F5344CB8AC3E}">
        <p14:creationId xmlns:p14="http://schemas.microsoft.com/office/powerpoint/2010/main" val="175064973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675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801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73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5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fr-FR" altLang="en-US"/>
          </a:p>
        </p:txBody>
      </p:sp>
      <p:sp>
        <p:nvSpPr>
          <p:cNvPr id="6" name="Rectangle 5"/>
          <p:cNvSpPr>
            <a:spLocks noGrp="1" noChangeArrowheads="1"/>
          </p:cNvSpPr>
          <p:nvPr>
            <p:ph type="ftr" sz="quarter" idx="11"/>
          </p:nvPr>
        </p:nvSpPr>
        <p:spPr>
          <a:ln/>
        </p:spPr>
        <p:txBody>
          <a:bodyPr/>
          <a:lstStyle>
            <a:lvl1pPr>
              <a:defRPr/>
            </a:lvl1pPr>
          </a:lstStyle>
          <a:p>
            <a:endParaRPr lang="fr-FR" altLang="en-US"/>
          </a:p>
        </p:txBody>
      </p:sp>
      <p:sp>
        <p:nvSpPr>
          <p:cNvPr id="7" name="Rectangle 6"/>
          <p:cNvSpPr>
            <a:spLocks noGrp="1" noChangeArrowheads="1"/>
          </p:cNvSpPr>
          <p:nvPr>
            <p:ph type="sldNum" sz="quarter" idx="12"/>
          </p:nvPr>
        </p:nvSpPr>
        <p:spPr>
          <a:ln/>
        </p:spPr>
        <p:txBody>
          <a:bodyPr/>
          <a:lstStyle>
            <a:lvl1pPr>
              <a:defRPr/>
            </a:lvl1pPr>
          </a:lstStyle>
          <a:p>
            <a:fld id="{2B2AA720-4A27-4107-906B-FA8F959339F8}" type="slidenum">
              <a:rPr lang="en-US" altLang="en-US"/>
              <a:pPr/>
              <a:t>‹#›</a:t>
            </a:fld>
            <a:endParaRPr lang="en-US" altLang="en-US"/>
          </a:p>
        </p:txBody>
      </p:sp>
    </p:spTree>
    <p:extLst>
      <p:ext uri="{BB962C8B-B14F-4D97-AF65-F5344CB8AC3E}">
        <p14:creationId xmlns:p14="http://schemas.microsoft.com/office/powerpoint/2010/main" val="20847768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fr-FR" altLang="en-US"/>
          </a:p>
        </p:txBody>
      </p:sp>
      <p:sp>
        <p:nvSpPr>
          <p:cNvPr id="8" name="Rectangle 5"/>
          <p:cNvSpPr>
            <a:spLocks noGrp="1" noChangeArrowheads="1"/>
          </p:cNvSpPr>
          <p:nvPr>
            <p:ph type="ftr" sz="quarter" idx="11"/>
          </p:nvPr>
        </p:nvSpPr>
        <p:spPr>
          <a:ln/>
        </p:spPr>
        <p:txBody>
          <a:bodyPr/>
          <a:lstStyle>
            <a:lvl1pPr>
              <a:defRPr/>
            </a:lvl1pPr>
          </a:lstStyle>
          <a:p>
            <a:endParaRPr lang="fr-FR" altLang="en-US"/>
          </a:p>
        </p:txBody>
      </p:sp>
      <p:sp>
        <p:nvSpPr>
          <p:cNvPr id="9" name="Rectangle 6"/>
          <p:cNvSpPr>
            <a:spLocks noGrp="1" noChangeArrowheads="1"/>
          </p:cNvSpPr>
          <p:nvPr>
            <p:ph type="sldNum" sz="quarter" idx="12"/>
          </p:nvPr>
        </p:nvSpPr>
        <p:spPr>
          <a:ln/>
        </p:spPr>
        <p:txBody>
          <a:bodyPr/>
          <a:lstStyle>
            <a:lvl1pPr>
              <a:defRPr/>
            </a:lvl1pPr>
          </a:lstStyle>
          <a:p>
            <a:fld id="{9C156D2B-DD78-4B35-BC9B-8E70119CCE9D}" type="slidenum">
              <a:rPr lang="en-US" altLang="en-US"/>
              <a:pPr/>
              <a:t>‹#›</a:t>
            </a:fld>
            <a:endParaRPr lang="en-US" altLang="en-US"/>
          </a:p>
        </p:txBody>
      </p:sp>
    </p:spTree>
    <p:extLst>
      <p:ext uri="{BB962C8B-B14F-4D97-AF65-F5344CB8AC3E}">
        <p14:creationId xmlns:p14="http://schemas.microsoft.com/office/powerpoint/2010/main" val="9357624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fr-FR" altLang="en-US"/>
          </a:p>
        </p:txBody>
      </p:sp>
      <p:sp>
        <p:nvSpPr>
          <p:cNvPr id="4" name="Rectangle 5"/>
          <p:cNvSpPr>
            <a:spLocks noGrp="1" noChangeArrowheads="1"/>
          </p:cNvSpPr>
          <p:nvPr>
            <p:ph type="ftr" sz="quarter" idx="11"/>
          </p:nvPr>
        </p:nvSpPr>
        <p:spPr>
          <a:ln/>
        </p:spPr>
        <p:txBody>
          <a:bodyPr/>
          <a:lstStyle>
            <a:lvl1pPr>
              <a:defRPr/>
            </a:lvl1pPr>
          </a:lstStyle>
          <a:p>
            <a:endParaRPr lang="fr-FR" altLang="en-US"/>
          </a:p>
        </p:txBody>
      </p:sp>
      <p:sp>
        <p:nvSpPr>
          <p:cNvPr id="5" name="Rectangle 6"/>
          <p:cNvSpPr>
            <a:spLocks noGrp="1" noChangeArrowheads="1"/>
          </p:cNvSpPr>
          <p:nvPr>
            <p:ph type="sldNum" sz="quarter" idx="12"/>
          </p:nvPr>
        </p:nvSpPr>
        <p:spPr>
          <a:ln/>
        </p:spPr>
        <p:txBody>
          <a:bodyPr/>
          <a:lstStyle>
            <a:lvl1pPr>
              <a:defRPr/>
            </a:lvl1pPr>
          </a:lstStyle>
          <a:p>
            <a:fld id="{89EDC17B-1A06-4207-9894-4B65C3E56B3A}" type="slidenum">
              <a:rPr lang="en-US" altLang="en-US"/>
              <a:pPr/>
              <a:t>‹#›</a:t>
            </a:fld>
            <a:endParaRPr lang="en-US" altLang="en-US"/>
          </a:p>
        </p:txBody>
      </p:sp>
    </p:spTree>
    <p:extLst>
      <p:ext uri="{BB962C8B-B14F-4D97-AF65-F5344CB8AC3E}">
        <p14:creationId xmlns:p14="http://schemas.microsoft.com/office/powerpoint/2010/main" val="41402255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fr-FR" altLang="en-US"/>
          </a:p>
        </p:txBody>
      </p:sp>
      <p:sp>
        <p:nvSpPr>
          <p:cNvPr id="3" name="Rectangle 5"/>
          <p:cNvSpPr>
            <a:spLocks noGrp="1" noChangeArrowheads="1"/>
          </p:cNvSpPr>
          <p:nvPr>
            <p:ph type="ftr" sz="quarter" idx="11"/>
          </p:nvPr>
        </p:nvSpPr>
        <p:spPr>
          <a:ln/>
        </p:spPr>
        <p:txBody>
          <a:bodyPr/>
          <a:lstStyle>
            <a:lvl1pPr>
              <a:defRPr/>
            </a:lvl1pPr>
          </a:lstStyle>
          <a:p>
            <a:endParaRPr lang="fr-FR" altLang="en-US"/>
          </a:p>
        </p:txBody>
      </p:sp>
      <p:sp>
        <p:nvSpPr>
          <p:cNvPr id="4" name="Rectangle 6"/>
          <p:cNvSpPr>
            <a:spLocks noGrp="1" noChangeArrowheads="1"/>
          </p:cNvSpPr>
          <p:nvPr>
            <p:ph type="sldNum" sz="quarter" idx="12"/>
          </p:nvPr>
        </p:nvSpPr>
        <p:spPr>
          <a:ln/>
        </p:spPr>
        <p:txBody>
          <a:bodyPr/>
          <a:lstStyle>
            <a:lvl1pPr>
              <a:defRPr/>
            </a:lvl1pPr>
          </a:lstStyle>
          <a:p>
            <a:fld id="{47324621-1A68-447B-8C38-E3BE9E7A9E2D}" type="slidenum">
              <a:rPr lang="en-US" altLang="en-US"/>
              <a:pPr/>
              <a:t>‹#›</a:t>
            </a:fld>
            <a:endParaRPr lang="en-US" altLang="en-US"/>
          </a:p>
        </p:txBody>
      </p:sp>
    </p:spTree>
    <p:extLst>
      <p:ext uri="{BB962C8B-B14F-4D97-AF65-F5344CB8AC3E}">
        <p14:creationId xmlns:p14="http://schemas.microsoft.com/office/powerpoint/2010/main" val="2425413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fr-FR" altLang="en-US"/>
          </a:p>
        </p:txBody>
      </p:sp>
      <p:sp>
        <p:nvSpPr>
          <p:cNvPr id="6" name="Rectangle 5"/>
          <p:cNvSpPr>
            <a:spLocks noGrp="1" noChangeArrowheads="1"/>
          </p:cNvSpPr>
          <p:nvPr>
            <p:ph type="ftr" sz="quarter" idx="11"/>
          </p:nvPr>
        </p:nvSpPr>
        <p:spPr>
          <a:ln/>
        </p:spPr>
        <p:txBody>
          <a:bodyPr/>
          <a:lstStyle>
            <a:lvl1pPr>
              <a:defRPr/>
            </a:lvl1pPr>
          </a:lstStyle>
          <a:p>
            <a:endParaRPr lang="fr-FR" altLang="en-US"/>
          </a:p>
        </p:txBody>
      </p:sp>
      <p:sp>
        <p:nvSpPr>
          <p:cNvPr id="7" name="Rectangle 6"/>
          <p:cNvSpPr>
            <a:spLocks noGrp="1" noChangeArrowheads="1"/>
          </p:cNvSpPr>
          <p:nvPr>
            <p:ph type="sldNum" sz="quarter" idx="12"/>
          </p:nvPr>
        </p:nvSpPr>
        <p:spPr>
          <a:ln/>
        </p:spPr>
        <p:txBody>
          <a:bodyPr/>
          <a:lstStyle>
            <a:lvl1pPr>
              <a:defRPr/>
            </a:lvl1pPr>
          </a:lstStyle>
          <a:p>
            <a:fld id="{EBB5CD99-837F-4E81-A326-C795FCE07A41}" type="slidenum">
              <a:rPr lang="en-US" altLang="en-US"/>
              <a:pPr/>
              <a:t>‹#›</a:t>
            </a:fld>
            <a:endParaRPr lang="en-US" altLang="en-US"/>
          </a:p>
        </p:txBody>
      </p:sp>
    </p:spTree>
    <p:extLst>
      <p:ext uri="{BB962C8B-B14F-4D97-AF65-F5344CB8AC3E}">
        <p14:creationId xmlns:p14="http://schemas.microsoft.com/office/powerpoint/2010/main" val="16213132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fr-FR" altLang="en-US"/>
          </a:p>
        </p:txBody>
      </p:sp>
      <p:sp>
        <p:nvSpPr>
          <p:cNvPr id="6" name="Rectangle 5"/>
          <p:cNvSpPr>
            <a:spLocks noGrp="1" noChangeArrowheads="1"/>
          </p:cNvSpPr>
          <p:nvPr>
            <p:ph type="ftr" sz="quarter" idx="11"/>
          </p:nvPr>
        </p:nvSpPr>
        <p:spPr>
          <a:ln/>
        </p:spPr>
        <p:txBody>
          <a:bodyPr/>
          <a:lstStyle>
            <a:lvl1pPr>
              <a:defRPr/>
            </a:lvl1pPr>
          </a:lstStyle>
          <a:p>
            <a:endParaRPr lang="fr-FR" altLang="en-US"/>
          </a:p>
        </p:txBody>
      </p:sp>
      <p:sp>
        <p:nvSpPr>
          <p:cNvPr id="7" name="Rectangle 6"/>
          <p:cNvSpPr>
            <a:spLocks noGrp="1" noChangeArrowheads="1"/>
          </p:cNvSpPr>
          <p:nvPr>
            <p:ph type="sldNum" sz="quarter" idx="12"/>
          </p:nvPr>
        </p:nvSpPr>
        <p:spPr>
          <a:ln/>
        </p:spPr>
        <p:txBody>
          <a:bodyPr/>
          <a:lstStyle>
            <a:lvl1pPr>
              <a:defRPr/>
            </a:lvl1pPr>
          </a:lstStyle>
          <a:p>
            <a:fld id="{41474050-4078-4B71-BBDE-6B7034B61F10}" type="slidenum">
              <a:rPr lang="en-US" altLang="en-US"/>
              <a:pPr/>
              <a:t>‹#›</a:t>
            </a:fld>
            <a:endParaRPr lang="en-US" altLang="en-US"/>
          </a:p>
        </p:txBody>
      </p:sp>
    </p:spTree>
    <p:extLst>
      <p:ext uri="{BB962C8B-B14F-4D97-AF65-F5344CB8AC3E}">
        <p14:creationId xmlns:p14="http://schemas.microsoft.com/office/powerpoint/2010/main" val="13140601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a:lvl1pPr>
          </a:lstStyle>
          <a:p>
            <a:endParaRPr lang="fr-FR"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a:lvl1pPr>
          </a:lstStyle>
          <a:p>
            <a:endParaRPr lang="fr-FR"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a:lvl1pPr>
          </a:lstStyle>
          <a:p>
            <a:fld id="{D4195B3E-28DB-425B-9326-34B7B98262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677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AB952D-9E89-4B27-80D1-B0605DE3024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A5A751-EC6D-4E56-9620-D76831F9CB2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73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524000" y="1219200"/>
            <a:ext cx="6019800" cy="2286000"/>
          </a:xfrm>
        </p:spPr>
        <p:txBody>
          <a:bodyPr/>
          <a:lstStyle/>
          <a:p>
            <a:pPr algn="ctr" eaLnBrk="1" hangingPunct="1"/>
            <a:r>
              <a:rPr lang="en-US" altLang="en-US" sz="2400" b="1" dirty="0" smtClean="0">
                <a:solidFill>
                  <a:schemeClr val="tx1"/>
                </a:solidFill>
                <a:effectLst>
                  <a:outerShdw blurRad="38100" dist="38100" dir="2700000" algn="tl">
                    <a:srgbClr val="C0C0C0"/>
                  </a:outerShdw>
                </a:effectLst>
              </a:rPr>
              <a:t>The Global Ocean Observing System</a:t>
            </a:r>
            <a:br>
              <a:rPr lang="en-US" altLang="en-US" sz="2400" b="1" dirty="0" smtClean="0">
                <a:solidFill>
                  <a:schemeClr val="tx1"/>
                </a:solidFill>
                <a:effectLst>
                  <a:outerShdw blurRad="38100" dist="38100" dir="2700000" algn="tl">
                    <a:srgbClr val="C0C0C0"/>
                  </a:outerShdw>
                </a:effectLst>
              </a:rPr>
            </a:br>
            <a:r>
              <a:rPr lang="pl-PL" altLang="en-US" sz="2400" b="1" dirty="0" smtClean="0">
                <a:solidFill>
                  <a:schemeClr val="tx1"/>
                </a:solidFill>
                <a:effectLst>
                  <a:outerShdw blurRad="38100" dist="38100" dir="2700000" algn="tl">
                    <a:srgbClr val="C0C0C0"/>
                  </a:outerShdw>
                </a:effectLst>
              </a:rPr>
              <a:t>Harmonizing</a:t>
            </a:r>
            <a:r>
              <a:rPr lang="en-US" altLang="en-US" sz="2400" b="1" dirty="0" smtClean="0">
                <a:solidFill>
                  <a:schemeClr val="tx1"/>
                </a:solidFill>
                <a:effectLst>
                  <a:outerShdw blurRad="38100" dist="38100" dir="2700000" algn="tl">
                    <a:srgbClr val="C0C0C0"/>
                  </a:outerShdw>
                </a:effectLst>
              </a:rPr>
              <a:t> Phenomena</a:t>
            </a:r>
            <a:endParaRPr lang="en-US" altLang="en-US" sz="2400" dirty="0" smtClean="0">
              <a:solidFill>
                <a:schemeClr val="tx1"/>
              </a:solidFill>
              <a:effectLst>
                <a:outerShdw blurRad="38100" dist="38100" dir="2700000" algn="tl">
                  <a:srgbClr val="C0C0C0"/>
                </a:outerShdw>
              </a:effectLst>
            </a:endParaRPr>
          </a:p>
        </p:txBody>
      </p:sp>
      <p:sp>
        <p:nvSpPr>
          <p:cNvPr id="14339" name="Rectangle 3"/>
          <p:cNvSpPr>
            <a:spLocks noGrp="1" noChangeArrowheads="1"/>
          </p:cNvSpPr>
          <p:nvPr>
            <p:ph type="subTitle" idx="1"/>
          </p:nvPr>
        </p:nvSpPr>
        <p:spPr>
          <a:xfrm>
            <a:off x="827088" y="3573463"/>
            <a:ext cx="6961187" cy="2057400"/>
          </a:xfrm>
        </p:spPr>
        <p:txBody>
          <a:bodyPr/>
          <a:lstStyle/>
          <a:p>
            <a:pPr eaLnBrk="1" hangingPunct="1"/>
            <a:r>
              <a:rPr lang="pl-PL" altLang="en-US" sz="1600" b="1" dirty="0" smtClean="0"/>
              <a:t>GOOS Staff Call</a:t>
            </a:r>
          </a:p>
          <a:p>
            <a:pPr eaLnBrk="1" hangingPunct="1"/>
            <a:endParaRPr lang="pl-PL" altLang="en-US" sz="1600" b="1" i="1" dirty="0"/>
          </a:p>
          <a:p>
            <a:pPr eaLnBrk="1" hangingPunct="1"/>
            <a:r>
              <a:rPr lang="pl-PL" altLang="en-US" sz="1600" b="1" i="1" dirty="0" smtClean="0"/>
              <a:t>7 Dec 2017</a:t>
            </a:r>
            <a:endParaRPr lang="en-US" altLang="en-US" sz="1400" i="1" dirty="0" smtClean="0"/>
          </a:p>
        </p:txBody>
      </p:sp>
      <p:sp>
        <p:nvSpPr>
          <p:cNvPr id="14340" name="Rectangle 2"/>
          <p:cNvSpPr>
            <a:spLocks noChangeArrowheads="1"/>
          </p:cNvSpPr>
          <p:nvPr/>
        </p:nvSpPr>
        <p:spPr bwMode="auto">
          <a:xfrm>
            <a:off x="5076825" y="333375"/>
            <a:ext cx="3311525" cy="574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72400" cy="683096"/>
          </a:xfrm>
        </p:spPr>
        <p:txBody>
          <a:bodyPr/>
          <a:lstStyle/>
          <a:p>
            <a:r>
              <a:rPr lang="fr-CH" dirty="0" err="1" smtClean="0"/>
              <a:t>Current</a:t>
            </a:r>
            <a:r>
              <a:rPr lang="fr-CH" dirty="0" smtClean="0"/>
              <a:t> </a:t>
            </a:r>
            <a:r>
              <a:rPr lang="fr-CH" dirty="0" err="1" smtClean="0"/>
              <a:t>phenomena</a:t>
            </a:r>
            <a:r>
              <a:rPr lang="pl-PL" dirty="0" smtClean="0"/>
              <a:t>:</a:t>
            </a:r>
            <a:r>
              <a:rPr lang="fr-CH" dirty="0" smtClean="0"/>
              <a:t> </a:t>
            </a:r>
            <a:r>
              <a:rPr lang="pl-PL" dirty="0" smtClean="0"/>
              <a:t>Physics &amp; BGC</a:t>
            </a:r>
            <a:endParaRPr lang="en-US" dirty="0"/>
          </a:p>
        </p:txBody>
      </p:sp>
      <p:pic>
        <p:nvPicPr>
          <p:cNvPr id="4" name="Marcador de contenido 3" descr="Screen Shot 2017-09-22 at 15.08.56.png"/>
          <p:cNvPicPr>
            <a:picLocks noGrp="1" noChangeAspect="1"/>
          </p:cNvPicPr>
          <p:nvPr>
            <p:ph idx="1"/>
          </p:nvPr>
        </p:nvPicPr>
        <p:blipFill>
          <a:blip r:embed="rId3">
            <a:extLst>
              <a:ext uri="{28A0092B-C50C-407E-A947-70E740481C1C}">
                <a14:useLocalDpi xmlns:a14="http://schemas.microsoft.com/office/drawing/2010/main" val="0"/>
              </a:ext>
            </a:extLst>
          </a:blip>
          <a:srcRect t="8860" b="8860"/>
          <a:stretch>
            <a:fillRect/>
          </a:stretch>
        </p:blipFill>
        <p:spPr>
          <a:xfrm>
            <a:off x="342900" y="908720"/>
            <a:ext cx="7772400" cy="4495800"/>
          </a:xfrm>
        </p:spPr>
      </p:pic>
      <p:sp>
        <p:nvSpPr>
          <p:cNvPr id="5" name="Rectángulo 4"/>
          <p:cNvSpPr/>
          <p:nvPr/>
        </p:nvSpPr>
        <p:spPr>
          <a:xfrm>
            <a:off x="6444208" y="1412776"/>
            <a:ext cx="2448272" cy="461665"/>
          </a:xfrm>
          <a:prstGeom prst="rect">
            <a:avLst/>
          </a:prstGeom>
        </p:spPr>
        <p:txBody>
          <a:bodyPr wrap="square">
            <a:spAutoFit/>
          </a:bodyPr>
          <a:lstStyle/>
          <a:p>
            <a:r>
              <a:rPr lang="fr-CH" sz="1200" dirty="0" smtClean="0">
                <a:solidFill>
                  <a:srgbClr val="0000FF"/>
                </a:solidFill>
              </a:rPr>
              <a:t>Lines are </a:t>
            </a:r>
            <a:r>
              <a:rPr lang="fr-CH" sz="1200" dirty="0" err="1" smtClean="0">
                <a:solidFill>
                  <a:srgbClr val="0000FF"/>
                </a:solidFill>
              </a:rPr>
              <a:t>some</a:t>
            </a:r>
            <a:r>
              <a:rPr lang="fr-CH" sz="1200" dirty="0" smtClean="0">
                <a:solidFill>
                  <a:srgbClr val="0000FF"/>
                </a:solidFill>
              </a:rPr>
              <a:t> </a:t>
            </a:r>
            <a:r>
              <a:rPr lang="fr-CH" sz="1200" dirty="0" err="1" smtClean="0">
                <a:solidFill>
                  <a:srgbClr val="0000FF"/>
                </a:solidFill>
              </a:rPr>
              <a:t>suggested</a:t>
            </a:r>
            <a:r>
              <a:rPr lang="fr-CH" sz="1200" dirty="0" smtClean="0">
                <a:solidFill>
                  <a:srgbClr val="0000FF"/>
                </a:solidFill>
              </a:rPr>
              <a:t> </a:t>
            </a:r>
            <a:r>
              <a:rPr lang="fr-CH" sz="1200" dirty="0">
                <a:solidFill>
                  <a:srgbClr val="0000FF"/>
                </a:solidFill>
              </a:rPr>
              <a:t>synergies </a:t>
            </a:r>
            <a:r>
              <a:rPr lang="fr-CH" sz="1200" dirty="0" smtClean="0">
                <a:solidFill>
                  <a:srgbClr val="0000FF"/>
                </a:solidFill>
              </a:rPr>
              <a:t>between phenomena</a:t>
            </a:r>
            <a:endParaRPr lang="es-ES" sz="1200" dirty="0">
              <a:solidFill>
                <a:srgbClr val="0000FF"/>
              </a:solidFill>
            </a:endParaRPr>
          </a:p>
        </p:txBody>
      </p:sp>
      <p:sp>
        <p:nvSpPr>
          <p:cNvPr id="6" name="TextBox 5"/>
          <p:cNvSpPr txBox="1"/>
          <p:nvPr/>
        </p:nvSpPr>
        <p:spPr>
          <a:xfrm>
            <a:off x="251520" y="5301208"/>
            <a:ext cx="8531679" cy="830997"/>
          </a:xfrm>
          <a:prstGeom prst="rect">
            <a:avLst/>
          </a:prstGeom>
          <a:noFill/>
        </p:spPr>
        <p:txBody>
          <a:bodyPr wrap="square" rtlCol="0">
            <a:spAutoFit/>
          </a:bodyPr>
          <a:lstStyle/>
          <a:p>
            <a:r>
              <a:rPr lang="pl-PL" dirty="0" smtClean="0"/>
              <a:t>These are </a:t>
            </a:r>
            <a:r>
              <a:rPr lang="en-GB" dirty="0" smtClean="0"/>
              <a:t>now </a:t>
            </a:r>
            <a:r>
              <a:rPr lang="pl-PL" dirty="0" smtClean="0"/>
              <a:t>already harmonized WITHIN panel EOVs, and to some extent across the two panels.</a:t>
            </a:r>
            <a:endParaRPr lang="en-GB" dirty="0">
              <a:solidFill>
                <a:srgbClr val="FF0000"/>
              </a:solidFill>
            </a:endParaRPr>
          </a:p>
        </p:txBody>
      </p:sp>
    </p:spTree>
    <p:extLst>
      <p:ext uri="{BB962C8B-B14F-4D97-AF65-F5344CB8AC3E}">
        <p14:creationId xmlns:p14="http://schemas.microsoft.com/office/powerpoint/2010/main" val="30067636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Screen Shot 2017-09-22 at 15.10.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4519178"/>
          </a:xfrm>
          <a:prstGeom prst="rect">
            <a:avLst/>
          </a:prstGeom>
        </p:spPr>
      </p:pic>
      <p:sp>
        <p:nvSpPr>
          <p:cNvPr id="2" name="Title 1"/>
          <p:cNvSpPr>
            <a:spLocks noGrp="1"/>
          </p:cNvSpPr>
          <p:nvPr>
            <p:ph type="title"/>
          </p:nvPr>
        </p:nvSpPr>
        <p:spPr>
          <a:xfrm>
            <a:off x="107504" y="116632"/>
            <a:ext cx="7772400" cy="603920"/>
          </a:xfrm>
        </p:spPr>
        <p:txBody>
          <a:bodyPr/>
          <a:lstStyle/>
          <a:p>
            <a:r>
              <a:rPr lang="fr-CH" dirty="0" err="1" smtClean="0"/>
              <a:t>Current</a:t>
            </a:r>
            <a:r>
              <a:rPr lang="fr-CH" dirty="0" smtClean="0"/>
              <a:t> </a:t>
            </a:r>
            <a:r>
              <a:rPr lang="fr-CH" dirty="0" err="1" smtClean="0"/>
              <a:t>phenomena</a:t>
            </a:r>
            <a:r>
              <a:rPr lang="pl-PL" dirty="0" smtClean="0"/>
              <a:t>: BioEco</a:t>
            </a:r>
            <a:endParaRPr lang="en-US" dirty="0"/>
          </a:p>
        </p:txBody>
      </p:sp>
    </p:spTree>
    <p:extLst>
      <p:ext uri="{BB962C8B-B14F-4D97-AF65-F5344CB8AC3E}">
        <p14:creationId xmlns:p14="http://schemas.microsoft.com/office/powerpoint/2010/main" val="14311987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72400" cy="632492"/>
          </a:xfrm>
        </p:spPr>
        <p:txBody>
          <a:bodyPr/>
          <a:lstStyle/>
          <a:p>
            <a:r>
              <a:rPr lang="fr-CH" dirty="0" smtClean="0"/>
              <a:t>All GOOS </a:t>
            </a:r>
            <a:r>
              <a:rPr lang="fr-CH" dirty="0" err="1" smtClean="0"/>
              <a:t>phenomena</a:t>
            </a:r>
            <a:endParaRPr lang="en-US" dirty="0"/>
          </a:p>
        </p:txBody>
      </p:sp>
      <p:pic>
        <p:nvPicPr>
          <p:cNvPr id="4" name="Marcador de contenido 3" descr="Screen Shot 2017-09-22 at 15.08.56.png"/>
          <p:cNvPicPr>
            <a:picLocks noGrp="1" noChangeAspect="1"/>
          </p:cNvPicPr>
          <p:nvPr>
            <p:ph idx="1"/>
          </p:nvPr>
        </p:nvPicPr>
        <p:blipFill>
          <a:blip r:embed="rId2">
            <a:extLst>
              <a:ext uri="{28A0092B-C50C-407E-A947-70E740481C1C}">
                <a14:useLocalDpi xmlns:a14="http://schemas.microsoft.com/office/drawing/2010/main" val="0"/>
              </a:ext>
            </a:extLst>
          </a:blip>
          <a:srcRect t="8860" b="8860"/>
          <a:stretch>
            <a:fillRect/>
          </a:stretch>
        </p:blipFill>
        <p:spPr>
          <a:xfrm>
            <a:off x="0" y="864568"/>
            <a:ext cx="7398935" cy="4279776"/>
          </a:xfrm>
        </p:spPr>
      </p:pic>
      <p:sp>
        <p:nvSpPr>
          <p:cNvPr id="5" name="Rectángulo 4"/>
          <p:cNvSpPr/>
          <p:nvPr/>
        </p:nvSpPr>
        <p:spPr>
          <a:xfrm>
            <a:off x="6290792" y="620688"/>
            <a:ext cx="2808312" cy="4268861"/>
          </a:xfrm>
          <a:prstGeom prst="rect">
            <a:avLst/>
          </a:prstGeom>
        </p:spPr>
        <p:txBody>
          <a:bodyPr wrap="square">
            <a:spAutoFit/>
          </a:bodyPr>
          <a:lstStyle/>
          <a:p>
            <a:r>
              <a:rPr lang="fr-CH" sz="1200" dirty="0" smtClean="0">
                <a:solidFill>
                  <a:srgbClr val="0000FF"/>
                </a:solidFill>
              </a:rPr>
              <a:t>Bio Eco (a go at </a:t>
            </a:r>
            <a:r>
              <a:rPr lang="fr-CH" sz="1200" dirty="0" err="1" smtClean="0">
                <a:solidFill>
                  <a:srgbClr val="0000FF"/>
                </a:solidFill>
              </a:rPr>
              <a:t>synthesising</a:t>
            </a:r>
            <a:r>
              <a:rPr lang="fr-CH" sz="1200" dirty="0" smtClean="0">
                <a:solidFill>
                  <a:srgbClr val="0000FF"/>
                </a:solidFill>
              </a:rPr>
              <a:t>, for discussion!)</a:t>
            </a:r>
          </a:p>
          <a:p>
            <a:endParaRPr lang="fr-CH" sz="1200" dirty="0" smtClean="0">
              <a:solidFill>
                <a:srgbClr val="0000FF"/>
              </a:solidFill>
            </a:endParaRPr>
          </a:p>
          <a:p>
            <a:pPr marL="171450" indent="-171450">
              <a:lnSpc>
                <a:spcPct val="120000"/>
              </a:lnSpc>
              <a:buFont typeface="Arial" panose="020B0604020202020204" pitchFamily="34" charset="0"/>
              <a:buChar char="•"/>
            </a:pPr>
            <a:r>
              <a:rPr lang="fr-CH" sz="1100" dirty="0" smtClean="0">
                <a:solidFill>
                  <a:srgbClr val="0000FF"/>
                </a:solidFill>
              </a:rPr>
              <a:t>Status </a:t>
            </a:r>
            <a:r>
              <a:rPr lang="fr-CH" sz="1100" dirty="0">
                <a:solidFill>
                  <a:srgbClr val="0000FF"/>
                </a:solidFill>
              </a:rPr>
              <a:t>and </a:t>
            </a:r>
            <a:r>
              <a:rPr lang="fr-CH" sz="1100" dirty="0" smtClean="0">
                <a:solidFill>
                  <a:srgbClr val="0000FF"/>
                </a:solidFill>
              </a:rPr>
              <a:t>Trends species population</a:t>
            </a:r>
          </a:p>
          <a:p>
            <a:pPr marL="171450" indent="-171450">
              <a:lnSpc>
                <a:spcPct val="120000"/>
              </a:lnSpc>
              <a:buFont typeface="Arial" panose="020B0604020202020204" pitchFamily="34" charset="0"/>
              <a:buChar char="•"/>
            </a:pPr>
            <a:r>
              <a:rPr lang="fr-CH" sz="1100" dirty="0" smtClean="0">
                <a:solidFill>
                  <a:srgbClr val="0000FF"/>
                </a:solidFill>
              </a:rPr>
              <a:t>Biodiversity (ecosystems/areas)</a:t>
            </a:r>
          </a:p>
          <a:p>
            <a:pPr marL="171450" indent="-171450">
              <a:lnSpc>
                <a:spcPct val="120000"/>
              </a:lnSpc>
              <a:buFont typeface="Arial" panose="020B0604020202020204" pitchFamily="34" charset="0"/>
              <a:buChar char="•"/>
            </a:pPr>
            <a:r>
              <a:rPr lang="fr-CH" sz="1100" dirty="0">
                <a:solidFill>
                  <a:srgbClr val="0000FF"/>
                </a:solidFill>
              </a:rPr>
              <a:t>Severe </a:t>
            </a:r>
            <a:r>
              <a:rPr lang="fr-CH" sz="1100" dirty="0" err="1">
                <a:solidFill>
                  <a:srgbClr val="0000FF"/>
                </a:solidFill>
              </a:rPr>
              <a:t>decline</a:t>
            </a:r>
            <a:r>
              <a:rPr lang="fr-CH" sz="1100" dirty="0">
                <a:solidFill>
                  <a:srgbClr val="0000FF"/>
                </a:solidFill>
              </a:rPr>
              <a:t>/mass </a:t>
            </a:r>
            <a:r>
              <a:rPr lang="fr-CH" sz="1100" dirty="0" err="1" smtClean="0">
                <a:solidFill>
                  <a:srgbClr val="0000FF"/>
                </a:solidFill>
              </a:rPr>
              <a:t>mortalities</a:t>
            </a:r>
            <a:r>
              <a:rPr lang="fr-CH" sz="1100" dirty="0" smtClean="0">
                <a:solidFill>
                  <a:srgbClr val="0000FF"/>
                </a:solidFill>
              </a:rPr>
              <a:t>/</a:t>
            </a:r>
            <a:r>
              <a:rPr lang="fr-CH" sz="1100" dirty="0" err="1" smtClean="0">
                <a:solidFill>
                  <a:srgbClr val="0000FF"/>
                </a:solidFill>
              </a:rPr>
              <a:t>Coral</a:t>
            </a:r>
            <a:r>
              <a:rPr lang="fr-CH" sz="1100" dirty="0" smtClean="0">
                <a:solidFill>
                  <a:srgbClr val="0000FF"/>
                </a:solidFill>
              </a:rPr>
              <a:t> </a:t>
            </a:r>
            <a:r>
              <a:rPr lang="fr-CH" sz="1100" dirty="0" err="1" smtClean="0">
                <a:solidFill>
                  <a:srgbClr val="0000FF"/>
                </a:solidFill>
              </a:rPr>
              <a:t>bleaching</a:t>
            </a:r>
            <a:endParaRPr lang="fr-CH" sz="1100" dirty="0" smtClean="0">
              <a:solidFill>
                <a:srgbClr val="0000FF"/>
              </a:solidFill>
            </a:endParaRPr>
          </a:p>
          <a:p>
            <a:pPr marL="171450" indent="-171450">
              <a:lnSpc>
                <a:spcPct val="120000"/>
              </a:lnSpc>
              <a:buFont typeface="Arial" panose="020B0604020202020204" pitchFamily="34" charset="0"/>
              <a:buChar char="•"/>
            </a:pPr>
            <a:r>
              <a:rPr lang="fr-CH" sz="1100" dirty="0" err="1">
                <a:solidFill>
                  <a:srgbClr val="0000FF"/>
                </a:solidFill>
              </a:rPr>
              <a:t>Resilience</a:t>
            </a:r>
            <a:r>
              <a:rPr lang="fr-CH" sz="1100" dirty="0">
                <a:solidFill>
                  <a:srgbClr val="0000FF"/>
                </a:solidFill>
              </a:rPr>
              <a:t> </a:t>
            </a:r>
          </a:p>
          <a:p>
            <a:pPr marL="171450" indent="-171450">
              <a:lnSpc>
                <a:spcPct val="120000"/>
              </a:lnSpc>
              <a:buFont typeface="Arial" panose="020B0604020202020204" pitchFamily="34" charset="0"/>
              <a:buChar char="•"/>
            </a:pPr>
            <a:r>
              <a:rPr lang="fr-CH" sz="1100" dirty="0" err="1">
                <a:solidFill>
                  <a:srgbClr val="0000FF"/>
                </a:solidFill>
              </a:rPr>
              <a:t>Recovery</a:t>
            </a:r>
            <a:r>
              <a:rPr lang="fr-CH" sz="1100" dirty="0">
                <a:solidFill>
                  <a:srgbClr val="0000FF"/>
                </a:solidFill>
              </a:rPr>
              <a:t> </a:t>
            </a:r>
            <a:r>
              <a:rPr lang="fr-CH" sz="1100" dirty="0" err="1" smtClean="0">
                <a:solidFill>
                  <a:srgbClr val="0000FF"/>
                </a:solidFill>
              </a:rPr>
              <a:t>processes</a:t>
            </a:r>
            <a:r>
              <a:rPr lang="fr-CH" sz="1100" dirty="0" smtClean="0">
                <a:solidFill>
                  <a:srgbClr val="0000FF"/>
                </a:solidFill>
              </a:rPr>
              <a:t>/</a:t>
            </a:r>
            <a:r>
              <a:rPr lang="fr-CH" sz="1100" dirty="0" err="1" smtClean="0">
                <a:solidFill>
                  <a:srgbClr val="0000FF"/>
                </a:solidFill>
              </a:rPr>
              <a:t>restoration</a:t>
            </a:r>
            <a:endParaRPr lang="fr-CH" sz="1100" dirty="0">
              <a:solidFill>
                <a:srgbClr val="0000FF"/>
              </a:solidFill>
            </a:endParaRPr>
          </a:p>
          <a:p>
            <a:pPr marL="171450" indent="-171450">
              <a:lnSpc>
                <a:spcPct val="120000"/>
              </a:lnSpc>
              <a:buFont typeface="Arial" panose="020B0604020202020204" pitchFamily="34" charset="0"/>
              <a:buChar char="•"/>
            </a:pPr>
            <a:r>
              <a:rPr lang="fr-CH" sz="1100" dirty="0" err="1">
                <a:solidFill>
                  <a:srgbClr val="0000FF"/>
                </a:solidFill>
              </a:rPr>
              <a:t>Ecological</a:t>
            </a:r>
            <a:r>
              <a:rPr lang="fr-CH" sz="1100" dirty="0">
                <a:solidFill>
                  <a:srgbClr val="0000FF"/>
                </a:solidFill>
              </a:rPr>
              <a:t> </a:t>
            </a:r>
            <a:r>
              <a:rPr lang="fr-CH" sz="1100" dirty="0" err="1">
                <a:solidFill>
                  <a:srgbClr val="0000FF"/>
                </a:solidFill>
              </a:rPr>
              <a:t>regime</a:t>
            </a:r>
            <a:r>
              <a:rPr lang="fr-CH" sz="1100" dirty="0">
                <a:solidFill>
                  <a:srgbClr val="0000FF"/>
                </a:solidFill>
              </a:rPr>
              <a:t> shift</a:t>
            </a:r>
          </a:p>
          <a:p>
            <a:pPr marL="171450" indent="-171450">
              <a:lnSpc>
                <a:spcPct val="120000"/>
              </a:lnSpc>
              <a:buFont typeface="Arial" panose="020B0604020202020204" pitchFamily="34" charset="0"/>
              <a:buChar char="•"/>
            </a:pPr>
            <a:r>
              <a:rPr lang="fr-CH" sz="1100" dirty="0" smtClean="0">
                <a:solidFill>
                  <a:srgbClr val="0000FF"/>
                </a:solidFill>
              </a:rPr>
              <a:t>Changes </a:t>
            </a:r>
            <a:r>
              <a:rPr lang="fr-CH" sz="1100" dirty="0">
                <a:solidFill>
                  <a:srgbClr val="0000FF"/>
                </a:solidFill>
              </a:rPr>
              <a:t>in distribution/</a:t>
            </a:r>
            <a:r>
              <a:rPr lang="fr-CH" sz="1100" dirty="0" smtClean="0">
                <a:solidFill>
                  <a:srgbClr val="0000FF"/>
                </a:solidFill>
              </a:rPr>
              <a:t>abundance / Biogeographical shift / Range shifts species </a:t>
            </a:r>
          </a:p>
          <a:p>
            <a:pPr marL="171450" indent="-171450">
              <a:lnSpc>
                <a:spcPct val="120000"/>
              </a:lnSpc>
              <a:buFont typeface="Arial" panose="020B0604020202020204" pitchFamily="34" charset="0"/>
              <a:buChar char="•"/>
            </a:pPr>
            <a:r>
              <a:rPr lang="fr-CH" sz="1100" dirty="0" smtClean="0">
                <a:solidFill>
                  <a:srgbClr val="0000FF"/>
                </a:solidFill>
              </a:rPr>
              <a:t>Invasions/HABS </a:t>
            </a:r>
            <a:r>
              <a:rPr lang="fr-CH" sz="1100" dirty="0">
                <a:solidFill>
                  <a:srgbClr val="0000FF"/>
                </a:solidFill>
              </a:rPr>
              <a:t>occurance, </a:t>
            </a:r>
          </a:p>
          <a:p>
            <a:pPr marL="171450" indent="-171450">
              <a:lnSpc>
                <a:spcPct val="120000"/>
              </a:lnSpc>
              <a:buFont typeface="Arial" panose="020B0604020202020204" pitchFamily="34" charset="0"/>
              <a:buChar char="•"/>
            </a:pPr>
            <a:r>
              <a:rPr lang="fr-CH" sz="1100" dirty="0" smtClean="0">
                <a:solidFill>
                  <a:srgbClr val="0000FF"/>
                </a:solidFill>
              </a:rPr>
              <a:t>Ocean </a:t>
            </a:r>
            <a:r>
              <a:rPr lang="fr-CH" sz="1100" dirty="0">
                <a:solidFill>
                  <a:srgbClr val="0000FF"/>
                </a:solidFill>
              </a:rPr>
              <a:t>Productivity, </a:t>
            </a:r>
          </a:p>
          <a:p>
            <a:pPr marL="171450" indent="-171450">
              <a:lnSpc>
                <a:spcPct val="120000"/>
              </a:lnSpc>
              <a:buFont typeface="Arial" panose="020B0604020202020204" pitchFamily="34" charset="0"/>
              <a:buChar char="•"/>
            </a:pPr>
            <a:r>
              <a:rPr lang="fr-CH" sz="1100" dirty="0">
                <a:solidFill>
                  <a:srgbClr val="0000FF"/>
                </a:solidFill>
              </a:rPr>
              <a:t>Transport/cycling/carbon </a:t>
            </a:r>
            <a:r>
              <a:rPr lang="fr-CH" sz="1100" dirty="0" smtClean="0">
                <a:solidFill>
                  <a:srgbClr val="0000FF"/>
                </a:solidFill>
              </a:rPr>
              <a:t>sequestration </a:t>
            </a:r>
            <a:endParaRPr lang="fr-CH" sz="1100" dirty="0">
              <a:solidFill>
                <a:srgbClr val="0000FF"/>
              </a:solidFill>
            </a:endParaRPr>
          </a:p>
          <a:p>
            <a:pPr marL="171450" indent="-171450">
              <a:lnSpc>
                <a:spcPct val="120000"/>
              </a:lnSpc>
              <a:buFont typeface="Arial" panose="020B0604020202020204" pitchFamily="34" charset="0"/>
              <a:buChar char="•"/>
            </a:pPr>
            <a:r>
              <a:rPr lang="fr-CH" sz="1100" dirty="0">
                <a:solidFill>
                  <a:srgbClr val="0000FF"/>
                </a:solidFill>
              </a:rPr>
              <a:t>Functional role of </a:t>
            </a:r>
            <a:r>
              <a:rPr lang="fr-CH" sz="1100" dirty="0" smtClean="0">
                <a:solidFill>
                  <a:srgbClr val="0000FF"/>
                </a:solidFill>
              </a:rPr>
              <a:t>species</a:t>
            </a:r>
            <a:endParaRPr lang="fr-CH" sz="1100" dirty="0">
              <a:solidFill>
                <a:srgbClr val="0000FF"/>
              </a:solidFill>
            </a:endParaRPr>
          </a:p>
          <a:p>
            <a:pPr marL="171450" indent="-171450">
              <a:lnSpc>
                <a:spcPct val="120000"/>
              </a:lnSpc>
              <a:buFont typeface="Arial" panose="020B0604020202020204" pitchFamily="34" charset="0"/>
              <a:buChar char="•"/>
            </a:pPr>
            <a:r>
              <a:rPr lang="fr-CH" sz="1100" dirty="0" smtClean="0">
                <a:solidFill>
                  <a:srgbClr val="0000FF"/>
                </a:solidFill>
              </a:rPr>
              <a:t>Recruitment</a:t>
            </a:r>
            <a:endParaRPr lang="fr-CH" sz="1100" dirty="0">
              <a:solidFill>
                <a:srgbClr val="0000FF"/>
              </a:solidFill>
            </a:endParaRPr>
          </a:p>
          <a:p>
            <a:pPr marL="171450" indent="-171450">
              <a:lnSpc>
                <a:spcPct val="120000"/>
              </a:lnSpc>
              <a:buFont typeface="Arial" panose="020B0604020202020204" pitchFamily="34" charset="0"/>
              <a:buChar char="•"/>
            </a:pPr>
            <a:r>
              <a:rPr lang="fr-CH" sz="1100" dirty="0" smtClean="0">
                <a:solidFill>
                  <a:srgbClr val="0000FF"/>
                </a:solidFill>
              </a:rPr>
              <a:t>Phenology/life cycle shifts</a:t>
            </a:r>
            <a:endParaRPr lang="fr-CH" sz="1100" dirty="0">
              <a:solidFill>
                <a:srgbClr val="0000FF"/>
              </a:solidFill>
            </a:endParaRPr>
          </a:p>
          <a:p>
            <a:pPr marL="171450" indent="-171450">
              <a:lnSpc>
                <a:spcPct val="120000"/>
              </a:lnSpc>
              <a:buFont typeface="Arial" panose="020B0604020202020204" pitchFamily="34" charset="0"/>
              <a:buChar char="•"/>
            </a:pPr>
            <a:r>
              <a:rPr lang="fr-CH" sz="1100" dirty="0">
                <a:solidFill>
                  <a:srgbClr val="0000FF"/>
                </a:solidFill>
              </a:rPr>
              <a:t>Changes in size of </a:t>
            </a:r>
            <a:r>
              <a:rPr lang="fr-CH" sz="1100" dirty="0" smtClean="0">
                <a:solidFill>
                  <a:srgbClr val="0000FF"/>
                </a:solidFill>
              </a:rPr>
              <a:t>species </a:t>
            </a:r>
            <a:endParaRPr lang="fr-CH" sz="1100" dirty="0">
              <a:solidFill>
                <a:srgbClr val="0000FF"/>
              </a:solidFill>
            </a:endParaRPr>
          </a:p>
          <a:p>
            <a:endParaRPr lang="es-ES" sz="1100" dirty="0">
              <a:solidFill>
                <a:srgbClr val="0000FF"/>
              </a:solidFill>
            </a:endParaRPr>
          </a:p>
        </p:txBody>
      </p:sp>
    </p:spTree>
    <p:extLst>
      <p:ext uri="{BB962C8B-B14F-4D97-AF65-F5344CB8AC3E}">
        <p14:creationId xmlns:p14="http://schemas.microsoft.com/office/powerpoint/2010/main" val="25412230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819944"/>
          </a:xfrm>
        </p:spPr>
        <p:txBody>
          <a:bodyPr/>
          <a:lstStyle/>
          <a:p>
            <a:r>
              <a:rPr lang="fr-CH" dirty="0" smtClean="0"/>
              <a:t>Points for discussion </a:t>
            </a:r>
            <a:endParaRPr lang="en-US" dirty="0"/>
          </a:p>
        </p:txBody>
      </p:sp>
      <p:sp>
        <p:nvSpPr>
          <p:cNvPr id="3" name="Content Placeholder 2"/>
          <p:cNvSpPr>
            <a:spLocks noGrp="1"/>
          </p:cNvSpPr>
          <p:nvPr>
            <p:ph idx="1"/>
          </p:nvPr>
        </p:nvSpPr>
        <p:spPr>
          <a:xfrm>
            <a:off x="395536" y="1196752"/>
            <a:ext cx="8424936" cy="4495800"/>
          </a:xfrm>
        </p:spPr>
        <p:txBody>
          <a:bodyPr/>
          <a:lstStyle/>
          <a:p>
            <a:r>
              <a:rPr lang="en-US" sz="2800" dirty="0" smtClean="0"/>
              <a:t>Can we find synergies?</a:t>
            </a:r>
            <a:r>
              <a:rPr lang="pl-PL" sz="2800" dirty="0" smtClean="0"/>
              <a:t> The more synergies we find, the more functional the Strategic Mapping will be!</a:t>
            </a:r>
            <a:endParaRPr lang="en-US" sz="2800" dirty="0" smtClean="0"/>
          </a:p>
          <a:p>
            <a:r>
              <a:rPr lang="en-US" sz="2800" dirty="0" smtClean="0"/>
              <a:t>Can we </a:t>
            </a:r>
            <a:r>
              <a:rPr lang="en-US" sz="2800" dirty="0" err="1" smtClean="0"/>
              <a:t>rationalise</a:t>
            </a:r>
            <a:r>
              <a:rPr lang="en-US" sz="2800" dirty="0" smtClean="0"/>
              <a:t>, as far as reasonable, the phenomena?</a:t>
            </a:r>
            <a:endParaRPr lang="pl-PL" sz="2800" dirty="0" smtClean="0"/>
          </a:p>
          <a:p>
            <a:r>
              <a:rPr lang="pl-PL" sz="2800" dirty="0" smtClean="0"/>
              <a:t>Do we need to agree on a list of GOOS Scientific Questions and Applications before we can actually harmonize the phenomena</a:t>
            </a:r>
            <a:r>
              <a:rPr lang="pl-PL" sz="2800" dirty="0" smtClean="0"/>
              <a:t>?</a:t>
            </a:r>
            <a:endParaRPr lang="pl-PL" sz="2800" dirty="0" smtClean="0"/>
          </a:p>
        </p:txBody>
      </p:sp>
    </p:spTree>
    <p:extLst>
      <p:ext uri="{BB962C8B-B14F-4D97-AF65-F5344CB8AC3E}">
        <p14:creationId xmlns:p14="http://schemas.microsoft.com/office/powerpoint/2010/main" val="10028435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9992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12968" cy="747936"/>
          </a:xfrm>
        </p:spPr>
        <p:txBody>
          <a:bodyPr/>
          <a:lstStyle/>
          <a:p>
            <a:r>
              <a:rPr lang="pl-PL" dirty="0" smtClean="0"/>
              <a:t>(optional) Lessons learnt from BGC EOV</a:t>
            </a:r>
            <a:r>
              <a:rPr lang="en-GB" dirty="0" smtClean="0"/>
              <a:t> update</a:t>
            </a:r>
            <a:r>
              <a:rPr lang="pl-PL" dirty="0" smtClean="0"/>
              <a:t> cont.</a:t>
            </a:r>
            <a:endParaRPr lang="en-US" dirty="0"/>
          </a:p>
        </p:txBody>
      </p:sp>
      <p:sp>
        <p:nvSpPr>
          <p:cNvPr id="3" name="Content Placeholder 2"/>
          <p:cNvSpPr>
            <a:spLocks noGrp="1"/>
          </p:cNvSpPr>
          <p:nvPr>
            <p:ph idx="1"/>
          </p:nvPr>
        </p:nvSpPr>
        <p:spPr>
          <a:xfrm>
            <a:off x="179512" y="1268760"/>
            <a:ext cx="8640960" cy="5688632"/>
          </a:xfrm>
        </p:spPr>
        <p:txBody>
          <a:bodyPr/>
          <a:lstStyle/>
          <a:p>
            <a:r>
              <a:rPr lang="pl-PL" dirty="0" smtClean="0"/>
              <a:t>Phenomena </a:t>
            </a:r>
            <a:r>
              <a:rPr lang="en-GB" dirty="0" smtClean="0"/>
              <a:t>need to be distinct from </a:t>
            </a:r>
            <a:r>
              <a:rPr lang="pl-PL" dirty="0" smtClean="0"/>
              <a:t>derived products, indices or impacts</a:t>
            </a:r>
            <a:r>
              <a:rPr lang="en-GB" dirty="0" smtClean="0"/>
              <a:t>.</a:t>
            </a:r>
            <a:endParaRPr lang="pl-PL" dirty="0" smtClean="0"/>
          </a:p>
          <a:p>
            <a:endParaRPr lang="pl-PL" dirty="0" smtClean="0"/>
          </a:p>
          <a:p>
            <a:r>
              <a:rPr lang="pl-PL" dirty="0" smtClean="0"/>
              <a:t>Examples of what were originally listed as phenomena but were deemed inapproirate by the BGC Panel:</a:t>
            </a:r>
          </a:p>
          <a:p>
            <a:pPr lvl="1"/>
            <a:r>
              <a:rPr lang="pl-PL" u="sng" dirty="0" smtClean="0"/>
              <a:t>Net Community Production</a:t>
            </a:r>
            <a:r>
              <a:rPr lang="pl-PL" dirty="0" smtClean="0"/>
              <a:t> – </a:t>
            </a:r>
            <a:r>
              <a:rPr lang="pl-PL" i="1" dirty="0" smtClean="0"/>
              <a:t>talks about production but is in fact a measurement technique</a:t>
            </a:r>
            <a:r>
              <a:rPr lang="pl-PL" dirty="0" smtClean="0"/>
              <a:t> </a:t>
            </a:r>
          </a:p>
          <a:p>
            <a:pPr lvl="1"/>
            <a:r>
              <a:rPr lang="en-GB" u="sng" dirty="0" smtClean="0"/>
              <a:t>R</a:t>
            </a:r>
            <a:r>
              <a:rPr lang="pl-PL" u="sng" dirty="0" smtClean="0"/>
              <a:t>emoval rates of DOC fractions </a:t>
            </a:r>
            <a:r>
              <a:rPr lang="pl-PL" dirty="0" smtClean="0"/>
              <a:t>– </a:t>
            </a:r>
            <a:r>
              <a:rPr lang="pl-PL" i="1" dirty="0" smtClean="0"/>
              <a:t>derived products describing the phenomenon of DOC export from the euphotic </a:t>
            </a:r>
          </a:p>
          <a:p>
            <a:pPr lvl="1"/>
            <a:r>
              <a:rPr lang="en-GB" u="sng" dirty="0" smtClean="0"/>
              <a:t>T</a:t>
            </a:r>
            <a:r>
              <a:rPr lang="pl-PL" u="sng" dirty="0" smtClean="0"/>
              <a:t>ransit times </a:t>
            </a:r>
            <a:r>
              <a:rPr lang="pl-PL" dirty="0" smtClean="0"/>
              <a:t>– </a:t>
            </a:r>
            <a:r>
              <a:rPr lang="pl-PL" i="1" dirty="0" smtClean="0"/>
              <a:t>derived measurements, no spatial scale </a:t>
            </a:r>
          </a:p>
          <a:p>
            <a:pPr lvl="1"/>
            <a:r>
              <a:rPr lang="pl-PL" u="sng" dirty="0" smtClean="0"/>
              <a:t>OA impacts on PIC production </a:t>
            </a:r>
            <a:r>
              <a:rPr lang="pl-PL" dirty="0" smtClean="0"/>
              <a:t>– </a:t>
            </a:r>
            <a:r>
              <a:rPr lang="pl-PL" i="1" dirty="0" smtClean="0"/>
              <a:t>this is more of a science question</a:t>
            </a:r>
          </a:p>
          <a:p>
            <a:endParaRPr lang="pl-PL" dirty="0" smtClean="0"/>
          </a:p>
        </p:txBody>
      </p:sp>
    </p:spTree>
    <p:extLst>
      <p:ext uri="{BB962C8B-B14F-4D97-AF65-F5344CB8AC3E}">
        <p14:creationId xmlns:p14="http://schemas.microsoft.com/office/powerpoint/2010/main" val="9797047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ChangeArrowheads="1"/>
          </p:cNvSpPr>
          <p:nvPr/>
        </p:nvSpPr>
        <p:spPr bwMode="auto">
          <a:xfrm rot="5400000">
            <a:off x="-469900" y="3600450"/>
            <a:ext cx="3619500" cy="1600200"/>
          </a:xfrm>
          <a:prstGeom prst="downArrow">
            <a:avLst>
              <a:gd name="adj1" fmla="val 49917"/>
              <a:gd name="adj2" fmla="val 24412"/>
            </a:avLst>
          </a:prstGeom>
          <a:gradFill rotWithShape="1">
            <a:gsLst>
              <a:gs pos="0">
                <a:srgbClr val="00CC00"/>
              </a:gs>
              <a:gs pos="100000">
                <a:srgbClr val="A6EDA6"/>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CC00"/>
            </a:extrusionClr>
          </a:sp3d>
        </p:spPr>
        <p:txBody>
          <a:bodyPr vert="eaVert"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cs typeface="Arial" pitchFamily="34" charset="0"/>
            </a:endParaRPr>
          </a:p>
        </p:txBody>
      </p:sp>
      <p:sp>
        <p:nvSpPr>
          <p:cNvPr id="18434" name="Rectangle 3"/>
          <p:cNvSpPr>
            <a:spLocks noChangeArrowheads="1"/>
          </p:cNvSpPr>
          <p:nvPr/>
        </p:nvSpPr>
        <p:spPr bwMode="auto">
          <a:xfrm>
            <a:off x="2216150" y="3000375"/>
            <a:ext cx="3800475" cy="2695575"/>
          </a:xfrm>
          <a:prstGeom prst="rect">
            <a:avLst/>
          </a:prstGeom>
          <a:gradFill rotWithShape="1">
            <a:gsLst>
              <a:gs pos="0">
                <a:srgbClr val="EAC0FF"/>
              </a:gs>
              <a:gs pos="100000">
                <a:srgbClr val="CC66FF"/>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66FF"/>
            </a:extrusionClr>
          </a:sp3d>
        </p:spPr>
        <p:txBody>
          <a:bodyPr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cs typeface="Arial" pitchFamily="34" charset="0"/>
            </a:endParaRPr>
          </a:p>
        </p:txBody>
      </p:sp>
      <p:sp>
        <p:nvSpPr>
          <p:cNvPr id="18435" name="AutoShape 4"/>
          <p:cNvSpPr>
            <a:spLocks noChangeArrowheads="1"/>
          </p:cNvSpPr>
          <p:nvPr/>
        </p:nvSpPr>
        <p:spPr bwMode="auto">
          <a:xfrm>
            <a:off x="2368550" y="1371600"/>
            <a:ext cx="3619500" cy="1547813"/>
          </a:xfrm>
          <a:prstGeom prst="downArrow">
            <a:avLst>
              <a:gd name="adj1" fmla="val 50000"/>
              <a:gd name="adj2" fmla="val 25000"/>
            </a:avLst>
          </a:prstGeom>
          <a:gradFill rotWithShape="1">
            <a:gsLst>
              <a:gs pos="0">
                <a:srgbClr val="FF6600"/>
              </a:gs>
              <a:gs pos="100000">
                <a:srgbClr val="FFA76D"/>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6600"/>
            </a:extrusionClr>
          </a:sp3d>
        </p:spPr>
        <p:txBody>
          <a:bodyPr vert="eaVert"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cs typeface="Arial" pitchFamily="34" charset="0"/>
            </a:endParaRPr>
          </a:p>
        </p:txBody>
      </p:sp>
      <p:sp>
        <p:nvSpPr>
          <p:cNvPr id="18436" name="Text Box 5"/>
          <p:cNvSpPr txBox="1">
            <a:spLocks noChangeArrowheads="1"/>
          </p:cNvSpPr>
          <p:nvPr/>
        </p:nvSpPr>
        <p:spPr bwMode="auto">
          <a:xfrm>
            <a:off x="3113088" y="1541463"/>
            <a:ext cx="206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a:cs typeface="Arial" pitchFamily="34" charset="0"/>
              </a:rPr>
              <a:t>Input</a:t>
            </a:r>
          </a:p>
          <a:p>
            <a:pPr algn="ctr"/>
            <a:r>
              <a:rPr lang="en-US" altLang="en-US" sz="2000" b="1">
                <a:cs typeface="Arial" pitchFamily="34" charset="0"/>
              </a:rPr>
              <a:t>(Requirements)</a:t>
            </a:r>
          </a:p>
        </p:txBody>
      </p:sp>
      <p:sp>
        <p:nvSpPr>
          <p:cNvPr id="18437" name="Text Box 6"/>
          <p:cNvSpPr txBox="1">
            <a:spLocks noChangeArrowheads="1"/>
          </p:cNvSpPr>
          <p:nvPr/>
        </p:nvSpPr>
        <p:spPr bwMode="auto">
          <a:xfrm>
            <a:off x="676275" y="3765550"/>
            <a:ext cx="1381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a:cs typeface="Arial" pitchFamily="34" charset="0"/>
              </a:rPr>
              <a:t>Output</a:t>
            </a:r>
          </a:p>
          <a:p>
            <a:pPr algn="ctr"/>
            <a:r>
              <a:rPr lang="en-US" altLang="en-US" sz="2000" b="1">
                <a:cs typeface="Arial" pitchFamily="34" charset="0"/>
              </a:rPr>
              <a:t>(Data &amp; </a:t>
            </a:r>
          </a:p>
          <a:p>
            <a:pPr algn="ctr"/>
            <a:r>
              <a:rPr lang="en-US" altLang="en-US" sz="2000" b="1">
                <a:cs typeface="Arial" pitchFamily="34" charset="0"/>
              </a:rPr>
              <a:t>Products)</a:t>
            </a:r>
          </a:p>
        </p:txBody>
      </p:sp>
      <p:sp>
        <p:nvSpPr>
          <p:cNvPr id="18438" name="Text Box 7"/>
          <p:cNvSpPr txBox="1">
            <a:spLocks noChangeArrowheads="1"/>
          </p:cNvSpPr>
          <p:nvPr/>
        </p:nvSpPr>
        <p:spPr bwMode="auto">
          <a:xfrm>
            <a:off x="3073400" y="3644900"/>
            <a:ext cx="199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a:cs typeface="Arial" pitchFamily="34" charset="0"/>
              </a:rPr>
              <a:t>Process</a:t>
            </a:r>
          </a:p>
          <a:p>
            <a:pPr algn="ctr"/>
            <a:r>
              <a:rPr lang="en-US" altLang="en-US" sz="2000" b="1">
                <a:cs typeface="Arial" pitchFamily="34" charset="0"/>
              </a:rPr>
              <a:t>(Observations)</a:t>
            </a:r>
          </a:p>
        </p:txBody>
      </p:sp>
      <p:sp>
        <p:nvSpPr>
          <p:cNvPr id="10" name="Rectangle 2"/>
          <p:cNvSpPr txBox="1">
            <a:spLocks noChangeArrowheads="1"/>
          </p:cNvSpPr>
          <p:nvPr/>
        </p:nvSpPr>
        <p:spPr bwMode="auto">
          <a:xfrm>
            <a:off x="685800" y="274638"/>
            <a:ext cx="7772400" cy="762000"/>
          </a:xfrm>
          <a:prstGeom prst="rect">
            <a:avLst/>
          </a:prstGeom>
          <a:noFill/>
          <a:ln w="9525">
            <a:noFill/>
            <a:miter lim="800000"/>
            <a:headEnd/>
            <a:tailEnd/>
          </a:ln>
        </p:spPr>
        <p:txBody>
          <a:bodyPr lIns="82295" tIns="41148" rIns="82295" bIns="41148"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cs typeface="Arial" pitchFamily="34" charset="0"/>
              </a:rPr>
              <a:t>Framework for Ocean Observing</a:t>
            </a:r>
            <a:r>
              <a:rPr lang="en-US" altLang="en-US" b="1">
                <a:solidFill>
                  <a:schemeClr val="tx2"/>
                </a:solidFill>
                <a:cs typeface="Arial" pitchFamily="34" charset="0"/>
              </a:rPr>
              <a:t/>
            </a:r>
            <a:br>
              <a:rPr lang="en-US" altLang="en-US" b="1">
                <a:solidFill>
                  <a:schemeClr val="tx2"/>
                </a:solidFill>
                <a:cs typeface="Arial" pitchFamily="34" charset="0"/>
              </a:rPr>
            </a:br>
            <a:r>
              <a:rPr lang="en-US" altLang="en-US" sz="2900" b="1">
                <a:solidFill>
                  <a:schemeClr val="tx2"/>
                </a:solidFill>
                <a:cs typeface="Arial" pitchFamily="34" charset="0"/>
              </a:rPr>
              <a:t>A simple system</a:t>
            </a:r>
          </a:p>
        </p:txBody>
      </p:sp>
      <p:pic>
        <p:nvPicPr>
          <p:cNvPr id="18440" name="Picture 1" descr="FOO_cov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060575"/>
            <a:ext cx="15128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 descr="foo-chine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221163"/>
            <a:ext cx="2074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mtClean="0"/>
              <a:t>GOOS Strategic Mapping</a:t>
            </a:r>
          </a:p>
        </p:txBody>
      </p:sp>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675" y="479425"/>
            <a:ext cx="15097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mapping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pping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ping3.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apping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apping5.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pping6.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apping7.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apping8.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4631"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864096"/>
          </a:xfrm>
        </p:spPr>
        <p:txBody>
          <a:bodyPr/>
          <a:lstStyle/>
          <a:p>
            <a:r>
              <a:rPr lang="pl-PL" dirty="0" smtClean="0"/>
              <a:t>What are phenomena:</a:t>
            </a:r>
            <a:endParaRPr lang="en-US" dirty="0"/>
          </a:p>
        </p:txBody>
      </p:sp>
      <p:sp>
        <p:nvSpPr>
          <p:cNvPr id="3" name="Content Placeholder 2"/>
          <p:cNvSpPr>
            <a:spLocks noGrp="1"/>
          </p:cNvSpPr>
          <p:nvPr>
            <p:ph idx="1"/>
          </p:nvPr>
        </p:nvSpPr>
        <p:spPr>
          <a:xfrm>
            <a:off x="251520" y="1002948"/>
            <a:ext cx="8640960" cy="5450388"/>
          </a:xfrm>
        </p:spPr>
        <p:txBody>
          <a:bodyPr/>
          <a:lstStyle/>
          <a:p>
            <a:r>
              <a:rPr lang="pl-PL" dirty="0"/>
              <a:t>D</a:t>
            </a:r>
            <a:r>
              <a:rPr lang="fr-CH" dirty="0" err="1" smtClean="0"/>
              <a:t>ynamic</a:t>
            </a:r>
            <a:r>
              <a:rPr lang="fr-CH" dirty="0" smtClean="0"/>
              <a:t> aspects of a system, </a:t>
            </a:r>
            <a:r>
              <a:rPr lang="fr-CH" dirty="0" err="1" smtClean="0"/>
              <a:t>which</a:t>
            </a:r>
            <a:r>
              <a:rPr lang="fr-CH" dirty="0" smtClean="0"/>
              <a:t> </a:t>
            </a:r>
            <a:r>
              <a:rPr lang="fr-CH" dirty="0" err="1" smtClean="0"/>
              <a:t>vary</a:t>
            </a:r>
            <a:r>
              <a:rPr lang="fr-CH" dirty="0" smtClean="0"/>
              <a:t> in </a:t>
            </a:r>
            <a:r>
              <a:rPr lang="fr-CH" dirty="0" err="1" smtClean="0"/>
              <a:t>space</a:t>
            </a:r>
            <a:r>
              <a:rPr lang="fr-CH" dirty="0" smtClean="0"/>
              <a:t> and/or time</a:t>
            </a:r>
            <a:r>
              <a:rPr lang="pl-PL" dirty="0" smtClean="0"/>
              <a:t> (i</a:t>
            </a:r>
            <a:r>
              <a:rPr lang="en-GB" dirty="0" smtClean="0"/>
              <a:t>.</a:t>
            </a:r>
            <a:r>
              <a:rPr lang="pl-PL" dirty="0" smtClean="0"/>
              <a:t>e. </a:t>
            </a:r>
            <a:r>
              <a:rPr lang="pl-PL" i="1" dirty="0"/>
              <a:t>c</a:t>
            </a:r>
            <a:r>
              <a:rPr lang="pl-PL" i="1" dirty="0" smtClean="0"/>
              <a:t>hanges / trends</a:t>
            </a:r>
            <a:r>
              <a:rPr lang="pl-PL" dirty="0" smtClean="0"/>
              <a:t> </a:t>
            </a:r>
            <a:r>
              <a:rPr lang="pl-PL" i="1" dirty="0" smtClean="0"/>
              <a:t>/</a:t>
            </a:r>
            <a:r>
              <a:rPr lang="pl-PL" dirty="0" smtClean="0"/>
              <a:t> </a:t>
            </a:r>
            <a:r>
              <a:rPr lang="pl-PL" i="1" dirty="0" smtClean="0"/>
              <a:t>shifts </a:t>
            </a:r>
            <a:r>
              <a:rPr lang="pl-PL" dirty="0" smtClean="0"/>
              <a:t>are their inherent properties)</a:t>
            </a:r>
            <a:r>
              <a:rPr lang="fr-CH" dirty="0" smtClean="0"/>
              <a:t>.</a:t>
            </a:r>
          </a:p>
          <a:p>
            <a:r>
              <a:rPr lang="pl-PL" dirty="0"/>
              <a:t>W</a:t>
            </a:r>
            <a:r>
              <a:rPr lang="fr-CH" dirty="0" err="1" smtClean="0"/>
              <a:t>hat</a:t>
            </a:r>
            <a:r>
              <a:rPr lang="fr-CH" dirty="0" smtClean="0"/>
              <a:t> </a:t>
            </a:r>
            <a:r>
              <a:rPr lang="fr-CH" dirty="0" err="1" smtClean="0"/>
              <a:t>we</a:t>
            </a:r>
            <a:r>
              <a:rPr lang="fr-CH" dirty="0" smtClean="0"/>
              <a:t> </a:t>
            </a:r>
            <a:r>
              <a:rPr lang="fr-CH" dirty="0" err="1" smtClean="0"/>
              <a:t>need</a:t>
            </a:r>
            <a:r>
              <a:rPr lang="fr-CH" dirty="0" smtClean="0"/>
              <a:t> to capture </a:t>
            </a:r>
            <a:r>
              <a:rPr lang="fr-CH" dirty="0" err="1" smtClean="0"/>
              <a:t>with</a:t>
            </a:r>
            <a:r>
              <a:rPr lang="fr-CH" dirty="0" smtClean="0"/>
              <a:t> observations (and </a:t>
            </a:r>
            <a:r>
              <a:rPr lang="fr-CH" dirty="0" err="1" smtClean="0"/>
              <a:t>models</a:t>
            </a:r>
            <a:r>
              <a:rPr lang="fr-CH" dirty="0" smtClean="0"/>
              <a:t>) in </a:t>
            </a:r>
            <a:r>
              <a:rPr lang="fr-CH" dirty="0" err="1" smtClean="0"/>
              <a:t>order</a:t>
            </a:r>
            <a:r>
              <a:rPr lang="fr-CH" dirty="0" smtClean="0"/>
              <a:t> to </a:t>
            </a:r>
            <a:r>
              <a:rPr lang="fr-CH" dirty="0" err="1" smtClean="0"/>
              <a:t>deliver</a:t>
            </a:r>
            <a:r>
              <a:rPr lang="fr-CH" dirty="0" smtClean="0"/>
              <a:t> to key applications</a:t>
            </a:r>
            <a:r>
              <a:rPr lang="pl-PL" dirty="0" smtClean="0"/>
              <a:t> and/or answer key scientific questions</a:t>
            </a:r>
            <a:r>
              <a:rPr lang="fr-CH" dirty="0" smtClean="0"/>
              <a:t>. </a:t>
            </a:r>
          </a:p>
          <a:p>
            <a:r>
              <a:rPr lang="fr-CH" dirty="0" err="1" smtClean="0"/>
              <a:t>Usually</a:t>
            </a:r>
            <a:r>
              <a:rPr lang="fr-CH" dirty="0" smtClean="0"/>
              <a:t> </a:t>
            </a:r>
            <a:r>
              <a:rPr lang="fr-CH" dirty="0" err="1" smtClean="0"/>
              <a:t>require</a:t>
            </a:r>
            <a:r>
              <a:rPr lang="fr-CH" dirty="0" smtClean="0"/>
              <a:t> multiple </a:t>
            </a:r>
            <a:r>
              <a:rPr lang="fr-CH" dirty="0" err="1" smtClean="0"/>
              <a:t>EOVs</a:t>
            </a:r>
            <a:r>
              <a:rPr lang="fr-CH" dirty="0"/>
              <a:t> </a:t>
            </a:r>
            <a:r>
              <a:rPr lang="fr-CH" dirty="0" smtClean="0"/>
              <a:t>(</a:t>
            </a:r>
            <a:r>
              <a:rPr lang="fr-CH" dirty="0" err="1" smtClean="0"/>
              <a:t>often</a:t>
            </a:r>
            <a:r>
              <a:rPr lang="fr-CH" dirty="0" smtClean="0"/>
              <a:t> </a:t>
            </a:r>
            <a:r>
              <a:rPr lang="fr-CH" dirty="0" err="1" smtClean="0"/>
              <a:t>from</a:t>
            </a:r>
            <a:r>
              <a:rPr lang="fr-CH" dirty="0" smtClean="0"/>
              <a:t> more </a:t>
            </a:r>
            <a:r>
              <a:rPr lang="fr-CH" dirty="0" err="1" smtClean="0"/>
              <a:t>than</a:t>
            </a:r>
            <a:r>
              <a:rPr lang="fr-CH" dirty="0" smtClean="0"/>
              <a:t> one discipline) to capture</a:t>
            </a:r>
            <a:endParaRPr lang="pl-PL" dirty="0" smtClean="0"/>
          </a:p>
          <a:p>
            <a:r>
              <a:rPr lang="pl-PL" dirty="0" smtClean="0"/>
              <a:t>At 1st Cross-panel meeting in Oostende in 2016 defined as:</a:t>
            </a:r>
          </a:p>
          <a:p>
            <a:pPr marL="361950" indent="0">
              <a:buNone/>
            </a:pPr>
            <a:r>
              <a:rPr lang="en-GB" sz="2000" i="1" dirty="0" smtClean="0"/>
              <a:t>‘</a:t>
            </a:r>
            <a:r>
              <a:rPr lang="en-GB" sz="2000" i="1" dirty="0"/>
              <a:t>A GOOS phenomenon is an observed process, event, or property, with characteristic spatial and time scale(s), measured or derived from one or a combination of EOVs, and needed to answer at least one of the GOOS Scientific Questions.’ </a:t>
            </a:r>
          </a:p>
          <a:p>
            <a:endParaRPr lang="pl-PL" dirty="0" smtClean="0"/>
          </a:p>
        </p:txBody>
      </p:sp>
    </p:spTree>
    <p:extLst>
      <p:ext uri="{BB962C8B-B14F-4D97-AF65-F5344CB8AC3E}">
        <p14:creationId xmlns:p14="http://schemas.microsoft.com/office/powerpoint/2010/main" val="33361829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772400" cy="738336"/>
          </a:xfrm>
        </p:spPr>
        <p:txBody>
          <a:bodyPr/>
          <a:lstStyle/>
          <a:p>
            <a:r>
              <a:rPr lang="fr-CH" dirty="0" err="1" smtClean="0"/>
              <a:t>Why</a:t>
            </a:r>
            <a:r>
              <a:rPr lang="fr-CH" dirty="0" smtClean="0"/>
              <a:t> </a:t>
            </a:r>
            <a:r>
              <a:rPr lang="pl-PL" dirty="0" smtClean="0"/>
              <a:t>a</a:t>
            </a:r>
            <a:r>
              <a:rPr lang="fr-CH" dirty="0" err="1" smtClean="0"/>
              <a:t>rticulate</a:t>
            </a:r>
            <a:r>
              <a:rPr lang="fr-CH" dirty="0" smtClean="0"/>
              <a:t> </a:t>
            </a:r>
            <a:r>
              <a:rPr lang="pl-PL" dirty="0"/>
              <a:t>p</a:t>
            </a:r>
            <a:r>
              <a:rPr lang="fr-CH" dirty="0" err="1" smtClean="0"/>
              <a:t>henomena</a:t>
            </a:r>
            <a:r>
              <a:rPr lang="pl-PL" dirty="0" smtClean="0"/>
              <a:t>?</a:t>
            </a:r>
            <a:endParaRPr lang="en-US" dirty="0"/>
          </a:p>
        </p:txBody>
      </p:sp>
      <p:sp>
        <p:nvSpPr>
          <p:cNvPr id="3" name="Content Placeholder 2"/>
          <p:cNvSpPr>
            <a:spLocks noGrp="1"/>
          </p:cNvSpPr>
          <p:nvPr>
            <p:ph idx="1"/>
          </p:nvPr>
        </p:nvSpPr>
        <p:spPr>
          <a:xfrm>
            <a:off x="323528" y="908720"/>
            <a:ext cx="8568952" cy="5256584"/>
          </a:xfrm>
        </p:spPr>
        <p:txBody>
          <a:bodyPr/>
          <a:lstStyle/>
          <a:p>
            <a:r>
              <a:rPr lang="pl-PL" sz="2000" dirty="0" smtClean="0"/>
              <a:t>They a</a:t>
            </a:r>
            <a:r>
              <a:rPr lang="fr-CH" sz="2000" dirty="0" err="1" smtClean="0"/>
              <a:t>re</a:t>
            </a:r>
            <a:r>
              <a:rPr lang="fr-CH" sz="2000" dirty="0" smtClean="0"/>
              <a:t> </a:t>
            </a:r>
            <a:r>
              <a:rPr lang="fr-CH" sz="2000" dirty="0" err="1" smtClean="0"/>
              <a:t>what</a:t>
            </a:r>
            <a:r>
              <a:rPr lang="fr-CH" sz="2000" dirty="0" smtClean="0"/>
              <a:t> </a:t>
            </a:r>
            <a:r>
              <a:rPr lang="fr-CH" sz="2000" dirty="0" err="1" smtClean="0"/>
              <a:t>determines</a:t>
            </a:r>
            <a:r>
              <a:rPr lang="fr-CH" sz="2000" dirty="0" smtClean="0"/>
              <a:t> </a:t>
            </a:r>
            <a:r>
              <a:rPr lang="fr-CH" sz="2000" dirty="0" err="1" smtClean="0"/>
              <a:t>our</a:t>
            </a:r>
            <a:r>
              <a:rPr lang="fr-CH" sz="2000" dirty="0" smtClean="0"/>
              <a:t> </a:t>
            </a:r>
            <a:r>
              <a:rPr lang="fr-CH" sz="2000" dirty="0" err="1" smtClean="0"/>
              <a:t>space</a:t>
            </a:r>
            <a:r>
              <a:rPr lang="fr-CH" sz="2000" dirty="0" smtClean="0"/>
              <a:t>/time </a:t>
            </a:r>
            <a:r>
              <a:rPr lang="fr-CH" sz="2000" dirty="0" err="1" smtClean="0"/>
              <a:t>sampling</a:t>
            </a:r>
            <a:r>
              <a:rPr lang="fr-CH" sz="2000" dirty="0" smtClean="0"/>
              <a:t> </a:t>
            </a:r>
            <a:r>
              <a:rPr lang="fr-CH" sz="2000" dirty="0" err="1" smtClean="0"/>
              <a:t>needs</a:t>
            </a:r>
            <a:r>
              <a:rPr lang="fr-CH" sz="2000" dirty="0" smtClean="0"/>
              <a:t>/</a:t>
            </a:r>
            <a:r>
              <a:rPr lang="fr-CH" sz="2000" dirty="0" err="1" smtClean="0"/>
              <a:t>Observing</a:t>
            </a:r>
            <a:r>
              <a:rPr lang="fr-CH" sz="2000" dirty="0" smtClean="0"/>
              <a:t> System design</a:t>
            </a:r>
            <a:r>
              <a:rPr lang="pl-PL" sz="2000" dirty="0" smtClean="0"/>
              <a:t>; </a:t>
            </a:r>
            <a:r>
              <a:rPr lang="pl-PL" sz="2000" dirty="0" smtClean="0">
                <a:sym typeface="Wingdings" panose="05000000000000000000" pitchFamily="2" charset="2"/>
              </a:rPr>
              <a:t></a:t>
            </a:r>
            <a:r>
              <a:rPr lang="pl-PL" sz="2000" dirty="0" smtClean="0"/>
              <a:t> IMSOO workshop themes built around them</a:t>
            </a:r>
            <a:r>
              <a:rPr lang="fr-CH" sz="2000" dirty="0" smtClean="0"/>
              <a:t>. </a:t>
            </a:r>
          </a:p>
          <a:p>
            <a:r>
              <a:rPr lang="pl-PL" sz="2000" dirty="0" smtClean="0"/>
              <a:t>They a</a:t>
            </a:r>
            <a:r>
              <a:rPr lang="fr-CH" sz="2000" dirty="0" err="1" smtClean="0"/>
              <a:t>re</a:t>
            </a:r>
            <a:r>
              <a:rPr lang="fr-CH" sz="2000" dirty="0" smtClean="0"/>
              <a:t> </a:t>
            </a:r>
            <a:r>
              <a:rPr lang="pl-PL" sz="2000" b="1" dirty="0" smtClean="0"/>
              <a:t>the</a:t>
            </a:r>
            <a:r>
              <a:rPr lang="pl-PL" sz="2000" dirty="0" smtClean="0"/>
              <a:t> element of the FOO in which </a:t>
            </a:r>
            <a:r>
              <a:rPr lang="fr-CH" sz="2000" dirty="0" smtClean="0"/>
              <a:t>cross</a:t>
            </a:r>
            <a:r>
              <a:rPr lang="pl-PL" sz="2000" dirty="0" smtClean="0"/>
              <a:t>-</a:t>
            </a:r>
            <a:r>
              <a:rPr lang="fr-CH" sz="2000" dirty="0" err="1" smtClean="0"/>
              <a:t>disciplinary</a:t>
            </a:r>
            <a:r>
              <a:rPr lang="fr-CH" sz="2000" dirty="0" smtClean="0"/>
              <a:t> synergies </a:t>
            </a:r>
            <a:r>
              <a:rPr lang="pl-PL" sz="2000" dirty="0" smtClean="0"/>
              <a:t>must be discussed</a:t>
            </a:r>
            <a:endParaRPr lang="fr-CH" sz="2000" dirty="0" smtClean="0"/>
          </a:p>
          <a:p>
            <a:pPr lvl="1"/>
            <a:r>
              <a:rPr lang="fr-CH" sz="1800" dirty="0" smtClean="0"/>
              <a:t>i.e. Stratification, </a:t>
            </a:r>
            <a:r>
              <a:rPr lang="pl-PL" sz="1800" dirty="0" smtClean="0"/>
              <a:t>Deoxygenation, </a:t>
            </a:r>
            <a:r>
              <a:rPr lang="en-GB" sz="1800" dirty="0" smtClean="0"/>
              <a:t>Primary production, Eutrophication</a:t>
            </a:r>
            <a:endParaRPr lang="fr-CH" sz="1800" dirty="0" smtClean="0"/>
          </a:p>
          <a:p>
            <a:r>
              <a:rPr lang="fr-CH" sz="2000" dirty="0" smtClean="0"/>
              <a:t>Will </a:t>
            </a:r>
            <a:r>
              <a:rPr lang="fr-CH" sz="2000" dirty="0" err="1" smtClean="0"/>
              <a:t>enable</a:t>
            </a:r>
            <a:r>
              <a:rPr lang="fr-CH" sz="2000" dirty="0" smtClean="0"/>
              <a:t> us to </a:t>
            </a:r>
            <a:r>
              <a:rPr lang="fr-CH" sz="2000" dirty="0" err="1" smtClean="0"/>
              <a:t>develop</a:t>
            </a:r>
            <a:r>
              <a:rPr lang="fr-CH" sz="2000" dirty="0" smtClean="0"/>
              <a:t> a </a:t>
            </a:r>
            <a:r>
              <a:rPr lang="fr-CH" sz="2000" dirty="0" err="1" smtClean="0"/>
              <a:t>framework</a:t>
            </a:r>
            <a:r>
              <a:rPr lang="fr-CH" sz="2000" dirty="0" smtClean="0"/>
              <a:t> for </a:t>
            </a:r>
            <a:r>
              <a:rPr lang="fr-CH" sz="2000" dirty="0" err="1" smtClean="0"/>
              <a:t>ongoing</a:t>
            </a:r>
            <a:r>
              <a:rPr lang="fr-CH" sz="2000" dirty="0" smtClean="0"/>
              <a:t> </a:t>
            </a:r>
            <a:r>
              <a:rPr lang="fr-CH" sz="2000" dirty="0" err="1" smtClean="0"/>
              <a:t>evaluation</a:t>
            </a:r>
            <a:r>
              <a:rPr lang="fr-CH" sz="2000" dirty="0" smtClean="0"/>
              <a:t> of the </a:t>
            </a:r>
            <a:r>
              <a:rPr lang="fr-CH" sz="2000" dirty="0" err="1" smtClean="0"/>
              <a:t>observing</a:t>
            </a:r>
            <a:r>
              <a:rPr lang="fr-CH" sz="2000" dirty="0" smtClean="0"/>
              <a:t> system </a:t>
            </a:r>
          </a:p>
          <a:p>
            <a:pPr lvl="1"/>
            <a:r>
              <a:rPr lang="fr-CH" sz="1800" dirty="0" smtClean="0"/>
              <a:t>OOPC </a:t>
            </a:r>
            <a:r>
              <a:rPr lang="fr-CH" sz="1800" dirty="0" err="1" smtClean="0"/>
              <a:t>is</a:t>
            </a:r>
            <a:r>
              <a:rPr lang="fr-CH" sz="1800" dirty="0" smtClean="0"/>
              <a:t> </a:t>
            </a:r>
            <a:r>
              <a:rPr lang="fr-CH" sz="1800" dirty="0" err="1" smtClean="0"/>
              <a:t>scoping</a:t>
            </a:r>
            <a:r>
              <a:rPr lang="fr-CH" sz="1800" dirty="0" smtClean="0"/>
              <a:t> a </a:t>
            </a:r>
            <a:r>
              <a:rPr lang="fr-CH" sz="1800" dirty="0" err="1" smtClean="0"/>
              <a:t>review</a:t>
            </a:r>
            <a:r>
              <a:rPr lang="fr-CH" sz="1800" dirty="0" smtClean="0"/>
              <a:t> on observations for </a:t>
            </a:r>
            <a:r>
              <a:rPr lang="fr-CH" sz="1800" dirty="0" err="1" smtClean="0"/>
              <a:t>capturing</a:t>
            </a:r>
            <a:r>
              <a:rPr lang="fr-CH" sz="1800" dirty="0" smtClean="0"/>
              <a:t> changes in </a:t>
            </a:r>
            <a:r>
              <a:rPr lang="fr-CH" sz="1800" dirty="0" err="1" smtClean="0"/>
              <a:t>ocean</a:t>
            </a:r>
            <a:r>
              <a:rPr lang="fr-CH" sz="1800" dirty="0" smtClean="0"/>
              <a:t> </a:t>
            </a:r>
            <a:r>
              <a:rPr lang="fr-CH" sz="1800" dirty="0" err="1" smtClean="0"/>
              <a:t>heat</a:t>
            </a:r>
            <a:r>
              <a:rPr lang="fr-CH" sz="1800" dirty="0" smtClean="0"/>
              <a:t> and </a:t>
            </a:r>
            <a:r>
              <a:rPr lang="fr-CH" sz="1800" dirty="0" err="1" smtClean="0"/>
              <a:t>freshwater</a:t>
            </a:r>
            <a:r>
              <a:rPr lang="fr-CH" sz="1800" dirty="0" smtClean="0"/>
              <a:t> content </a:t>
            </a:r>
            <a:endParaRPr lang="pl-PL" sz="1800" dirty="0" smtClean="0"/>
          </a:p>
          <a:p>
            <a:pPr marL="717550" lvl="1" indent="0">
              <a:buNone/>
            </a:pPr>
            <a:r>
              <a:rPr lang="fr-CH" sz="1800" i="1" dirty="0" smtClean="0"/>
              <a:t>(</a:t>
            </a:r>
            <a:r>
              <a:rPr lang="fr-CH" sz="1800" i="1" dirty="0" err="1" smtClean="0"/>
              <a:t>rather</a:t>
            </a:r>
            <a:r>
              <a:rPr lang="fr-CH" sz="1800" i="1" dirty="0" smtClean="0"/>
              <a:t> </a:t>
            </a:r>
            <a:r>
              <a:rPr lang="fr-CH" sz="1800" i="1" dirty="0" err="1" smtClean="0"/>
              <a:t>than</a:t>
            </a:r>
            <a:r>
              <a:rPr lang="fr-CH" sz="1800" i="1" dirty="0" smtClean="0"/>
              <a:t> </a:t>
            </a:r>
            <a:r>
              <a:rPr lang="fr-CH" sz="1800" i="1" dirty="0" err="1" smtClean="0"/>
              <a:t>reviewing</a:t>
            </a:r>
            <a:r>
              <a:rPr lang="fr-CH" sz="1800" i="1" dirty="0" smtClean="0"/>
              <a:t> observations of </a:t>
            </a:r>
            <a:r>
              <a:rPr lang="fr-CH" sz="1800" i="1" dirty="0" err="1" smtClean="0"/>
              <a:t>temperature</a:t>
            </a:r>
            <a:r>
              <a:rPr lang="fr-CH" sz="1800" i="1" dirty="0" smtClean="0"/>
              <a:t> and </a:t>
            </a:r>
            <a:r>
              <a:rPr lang="fr-CH" sz="1800" i="1" dirty="0" err="1" smtClean="0"/>
              <a:t>salinity</a:t>
            </a:r>
            <a:r>
              <a:rPr lang="fr-CH" sz="1800" i="1" dirty="0" smtClean="0"/>
              <a:t> </a:t>
            </a:r>
            <a:r>
              <a:rPr lang="fr-CH" sz="1800" i="1" dirty="0" err="1" smtClean="0"/>
              <a:t>against</a:t>
            </a:r>
            <a:r>
              <a:rPr lang="fr-CH" sz="1800" i="1" dirty="0" smtClean="0"/>
              <a:t> </a:t>
            </a:r>
            <a:r>
              <a:rPr lang="fr-CH" sz="1800" i="1" dirty="0" err="1" smtClean="0"/>
              <a:t>requirements</a:t>
            </a:r>
            <a:r>
              <a:rPr lang="fr-CH" sz="1800" i="1" dirty="0" smtClean="0"/>
              <a:t>)</a:t>
            </a:r>
            <a:endParaRPr lang="pl-PL" sz="1800" i="1" dirty="0" smtClean="0"/>
          </a:p>
          <a:p>
            <a:pPr marL="603250" lvl="1" indent="-285750"/>
            <a:r>
              <a:rPr lang="pl-PL" sz="1800" dirty="0" smtClean="0"/>
              <a:t>AtlantOS: phenomena-based </a:t>
            </a:r>
            <a:r>
              <a:rPr lang="pl-PL" sz="1800" dirty="0"/>
              <a:t>targets for the biogeochemistry observing system </a:t>
            </a:r>
            <a:r>
              <a:rPr lang="pl-PL" sz="1800" dirty="0">
                <a:sym typeface="Wingdings" panose="05000000000000000000" pitchFamily="2" charset="2"/>
              </a:rPr>
              <a:t> lesson learnt: </a:t>
            </a:r>
            <a:r>
              <a:rPr lang="pl-PL" sz="1800" dirty="0" smtClean="0">
                <a:sym typeface="Wingdings" panose="05000000000000000000" pitchFamily="2" charset="2"/>
              </a:rPr>
              <a:t>need to look at ALL EOVs, not just BGC</a:t>
            </a:r>
            <a:endParaRPr lang="pl-PL" sz="1800" dirty="0">
              <a:sym typeface="Wingdings" panose="05000000000000000000" pitchFamily="2" charset="2"/>
            </a:endParaRPr>
          </a:p>
          <a:p>
            <a:pPr marL="341313" lvl="1" indent="-341313">
              <a:buFontTx/>
              <a:buChar char="•"/>
            </a:pPr>
            <a:r>
              <a:rPr lang="pl-PL" dirty="0" smtClean="0">
                <a:cs typeface="+mn-cs"/>
              </a:rPr>
              <a:t>Harmonized phenomena will be central to the functionality of the Strategic Mapping!</a:t>
            </a:r>
            <a:endParaRPr lang="pl-PL" dirty="0">
              <a:cs typeface="+mn-cs"/>
            </a:endParaRPr>
          </a:p>
          <a:p>
            <a:pPr marL="1003300" lvl="1" indent="-285750">
              <a:buFontTx/>
              <a:buChar char="-"/>
            </a:pPr>
            <a:endParaRPr lang="pl-PL" sz="1800" dirty="0" smtClean="0"/>
          </a:p>
          <a:p>
            <a:endParaRPr lang="en-US" sz="2000" dirty="0"/>
          </a:p>
        </p:txBody>
      </p:sp>
    </p:spTree>
    <p:extLst>
      <p:ext uri="{BB962C8B-B14F-4D97-AF65-F5344CB8AC3E}">
        <p14:creationId xmlns:p14="http://schemas.microsoft.com/office/powerpoint/2010/main" val="14170339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747936"/>
          </a:xfrm>
        </p:spPr>
        <p:txBody>
          <a:bodyPr/>
          <a:lstStyle/>
          <a:p>
            <a:r>
              <a:rPr lang="fr-CH" dirty="0" err="1" smtClean="0"/>
              <a:t>Example</a:t>
            </a:r>
            <a:r>
              <a:rPr lang="fr-CH" dirty="0" smtClean="0"/>
              <a:t> </a:t>
            </a:r>
            <a:r>
              <a:rPr lang="fr-CH" dirty="0" err="1" smtClean="0"/>
              <a:t>physics</a:t>
            </a:r>
            <a:r>
              <a:rPr lang="fr-CH" dirty="0" smtClean="0"/>
              <a:t> </a:t>
            </a:r>
            <a:r>
              <a:rPr lang="fr-CH" dirty="0" err="1" smtClean="0"/>
              <a:t>phenomena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468353"/>
            <a:ext cx="6757888" cy="4703847"/>
          </a:xfrm>
        </p:spPr>
      </p:pic>
    </p:spTree>
    <p:extLst>
      <p:ext uri="{BB962C8B-B14F-4D97-AF65-F5344CB8AC3E}">
        <p14:creationId xmlns:p14="http://schemas.microsoft.com/office/powerpoint/2010/main" val="4524080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747936"/>
          </a:xfrm>
        </p:spPr>
        <p:txBody>
          <a:bodyPr/>
          <a:lstStyle/>
          <a:p>
            <a:r>
              <a:rPr lang="pl-PL" dirty="0" smtClean="0"/>
              <a:t>Lessons learnt from BGC EOVs</a:t>
            </a:r>
            <a:r>
              <a:rPr lang="en-GB" dirty="0" smtClean="0"/>
              <a:t> update</a:t>
            </a:r>
            <a:endParaRPr lang="en-US" dirty="0"/>
          </a:p>
        </p:txBody>
      </p:sp>
      <p:sp>
        <p:nvSpPr>
          <p:cNvPr id="3" name="Content Placeholder 2"/>
          <p:cNvSpPr>
            <a:spLocks noGrp="1"/>
          </p:cNvSpPr>
          <p:nvPr>
            <p:ph idx="1"/>
          </p:nvPr>
        </p:nvSpPr>
        <p:spPr>
          <a:xfrm>
            <a:off x="251520" y="1052736"/>
            <a:ext cx="8640960" cy="5112568"/>
          </a:xfrm>
        </p:spPr>
        <p:txBody>
          <a:bodyPr/>
          <a:lstStyle/>
          <a:p>
            <a:r>
              <a:rPr lang="pl-PL" dirty="0" smtClean="0"/>
              <a:t>Phenomena that appear under BGC EOVs are </a:t>
            </a:r>
            <a:r>
              <a:rPr lang="pl-PL" i="1" dirty="0" smtClean="0">
                <a:solidFill>
                  <a:srgbClr val="FF0000"/>
                </a:solidFill>
              </a:rPr>
              <a:t>NOT strictly biogeochemical phenomena</a:t>
            </a:r>
            <a:r>
              <a:rPr lang="pl-PL" dirty="0" smtClean="0"/>
              <a:t>. They are </a:t>
            </a:r>
            <a:r>
              <a:rPr lang="en-GB" dirty="0" smtClean="0"/>
              <a:t>ocean</a:t>
            </a:r>
            <a:r>
              <a:rPr lang="pl-PL" dirty="0" smtClean="0"/>
              <a:t> phenomena which are being observed through </a:t>
            </a:r>
            <a:r>
              <a:rPr lang="en-GB" dirty="0" smtClean="0"/>
              <a:t>one or more</a:t>
            </a:r>
            <a:r>
              <a:rPr lang="pl-PL" dirty="0" smtClean="0"/>
              <a:t> BGC EOV measurement</a:t>
            </a:r>
            <a:r>
              <a:rPr lang="en-GB" dirty="0" smtClean="0"/>
              <a:t>s</a:t>
            </a:r>
            <a:r>
              <a:rPr lang="pl-PL" dirty="0" smtClean="0"/>
              <a:t>. </a:t>
            </a:r>
          </a:p>
          <a:p>
            <a:pPr lvl="1"/>
            <a:r>
              <a:rPr lang="pl-PL" b="1" dirty="0" smtClean="0"/>
              <a:t>Ventilation (water masses) </a:t>
            </a:r>
            <a:r>
              <a:rPr lang="pl-PL" dirty="0" smtClean="0"/>
              <a:t>is being observed with Transient Tracers</a:t>
            </a:r>
            <a:r>
              <a:rPr lang="en-GB" dirty="0" smtClean="0"/>
              <a:t>, Oxygen, Nutrients</a:t>
            </a:r>
            <a:r>
              <a:rPr lang="pl-PL" dirty="0" smtClean="0"/>
              <a:t> EOV</a:t>
            </a:r>
            <a:r>
              <a:rPr lang="en-GB" dirty="0" smtClean="0"/>
              <a:t>s – but a </a:t>
            </a:r>
            <a:r>
              <a:rPr lang="en-GB" i="1" dirty="0" smtClean="0">
                <a:solidFill>
                  <a:srgbClr val="0070C0"/>
                </a:solidFill>
              </a:rPr>
              <a:t>‘physical’ </a:t>
            </a:r>
            <a:r>
              <a:rPr lang="en-GB" dirty="0" smtClean="0"/>
              <a:t>phenomenon?</a:t>
            </a:r>
          </a:p>
          <a:p>
            <a:pPr lvl="1"/>
            <a:r>
              <a:rPr lang="en-GB" b="1" dirty="0" err="1" smtClean="0"/>
              <a:t>Remineralization</a:t>
            </a:r>
            <a:r>
              <a:rPr lang="en-GB" b="1" dirty="0" smtClean="0"/>
              <a:t> </a:t>
            </a:r>
            <a:r>
              <a:rPr lang="en-GB" dirty="0" smtClean="0"/>
              <a:t>is being observed with Oxygen, Nutrients, Particulate Matter, DOC EOVs – but a </a:t>
            </a:r>
            <a:r>
              <a:rPr lang="en-GB" i="1" dirty="0" smtClean="0">
                <a:solidFill>
                  <a:srgbClr val="00B050"/>
                </a:solidFill>
              </a:rPr>
              <a:t>‘biological’ </a:t>
            </a:r>
            <a:r>
              <a:rPr lang="en-GB" dirty="0" smtClean="0"/>
              <a:t>phenomenon?</a:t>
            </a:r>
          </a:p>
          <a:p>
            <a:r>
              <a:rPr lang="en-GB" dirty="0" smtClean="0"/>
              <a:t>Need to identify those phenomena which are informed by EOVs spanning disciplines, and as GOOS agree on their:</a:t>
            </a:r>
          </a:p>
          <a:p>
            <a:pPr lvl="1"/>
            <a:r>
              <a:rPr lang="en-GB" dirty="0" smtClean="0"/>
              <a:t>Name</a:t>
            </a:r>
          </a:p>
          <a:p>
            <a:pPr lvl="1"/>
            <a:r>
              <a:rPr lang="en-GB" dirty="0" smtClean="0"/>
              <a:t>Characteristic spatial and temporal scale</a:t>
            </a:r>
          </a:p>
          <a:p>
            <a:pPr lvl="1"/>
            <a:r>
              <a:rPr lang="en-GB" dirty="0" smtClean="0"/>
              <a:t>Required EOV measurements</a:t>
            </a:r>
            <a:endParaRPr lang="pl-PL" dirty="0" smtClean="0"/>
          </a:p>
        </p:txBody>
      </p:sp>
    </p:spTree>
    <p:extLst>
      <p:ext uri="{BB962C8B-B14F-4D97-AF65-F5344CB8AC3E}">
        <p14:creationId xmlns:p14="http://schemas.microsoft.com/office/powerpoint/2010/main" val="29899258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35589" y="2440314"/>
            <a:ext cx="1184400" cy="729000"/>
          </a:xfrm>
          <a:prstGeom prst="ellipse">
            <a:avLst/>
          </a:prstGeom>
          <a:noFill/>
          <a:ln w="952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pH level</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40" name="Oval 39"/>
          <p:cNvSpPr/>
          <p:nvPr/>
        </p:nvSpPr>
        <p:spPr>
          <a:xfrm>
            <a:off x="1389469" y="2476480"/>
            <a:ext cx="1184400" cy="729000"/>
          </a:xfrm>
          <a:prstGeom prst="ellipse">
            <a:avLst/>
          </a:prstGeom>
          <a:noFill/>
          <a:ln w="952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Aragonite/calcite </a:t>
            </a:r>
            <a:r>
              <a:rPr kumimoji="0" lang="en-GB" sz="800" b="1" i="0" u="none" strike="noStrike" kern="1200" cap="none" spc="0" normalizeH="0" baseline="0" noProof="0" dirty="0" err="1" smtClean="0">
                <a:ln w="0"/>
                <a:solidFill>
                  <a:schemeClr val="tx1"/>
                </a:solidFill>
                <a:uLnTx/>
                <a:uFillTx/>
                <a:latin typeface="Calibri" panose="020F0502020204030204"/>
                <a:ea typeface="+mn-ea"/>
                <a:cs typeface="+mn-cs"/>
              </a:rPr>
              <a:t>saturat</a:t>
            </a: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ion</a:t>
            </a: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 states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58" name="Oval 57"/>
          <p:cNvSpPr/>
          <p:nvPr/>
        </p:nvSpPr>
        <p:spPr>
          <a:xfrm>
            <a:off x="1155401" y="18796"/>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Transit times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92" name="Oval 91"/>
          <p:cNvSpPr/>
          <p:nvPr/>
        </p:nvSpPr>
        <p:spPr>
          <a:xfrm>
            <a:off x="5140612" y="2188759"/>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GPP</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7" name="Oval 6"/>
          <p:cNvSpPr/>
          <p:nvPr/>
        </p:nvSpPr>
        <p:spPr>
          <a:xfrm>
            <a:off x="4216469" y="2234947"/>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NCP</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9" name="Oval 8"/>
          <p:cNvSpPr/>
          <p:nvPr/>
        </p:nvSpPr>
        <p:spPr>
          <a:xfrm>
            <a:off x="735684" y="1992488"/>
            <a:ext cx="1184400" cy="729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OCEAN ACIDIFICATION</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grpSp>
        <p:nvGrpSpPr>
          <p:cNvPr id="3" name="Group 2"/>
          <p:cNvGrpSpPr/>
          <p:nvPr/>
        </p:nvGrpSpPr>
        <p:grpSpPr>
          <a:xfrm>
            <a:off x="25499" y="3591357"/>
            <a:ext cx="2341444" cy="1965059"/>
            <a:chOff x="-13299" y="4231583"/>
            <a:chExt cx="2341444" cy="1965059"/>
          </a:xfrm>
        </p:grpSpPr>
        <p:sp>
          <p:nvSpPr>
            <p:cNvPr id="5" name="Oval 4"/>
            <p:cNvSpPr/>
            <p:nvPr/>
          </p:nvSpPr>
          <p:spPr>
            <a:xfrm>
              <a:off x="522597" y="4231583"/>
              <a:ext cx="1387247" cy="729000"/>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DEOXYGENATION</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sp>
          <p:nvSpPr>
            <p:cNvPr id="18" name="Oval 17"/>
            <p:cNvSpPr/>
            <p:nvPr/>
          </p:nvSpPr>
          <p:spPr>
            <a:xfrm>
              <a:off x="-13299" y="4844476"/>
              <a:ext cx="1194300" cy="729000"/>
            </a:xfrm>
            <a:prstGeom prst="ellipse">
              <a:avLst/>
            </a:prstGeom>
            <a:no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Number of OMZs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19" name="Oval 18"/>
            <p:cNvSpPr/>
            <p:nvPr/>
          </p:nvSpPr>
          <p:spPr>
            <a:xfrm>
              <a:off x="1133845" y="4854749"/>
              <a:ext cx="1194300" cy="729000"/>
            </a:xfrm>
            <a:prstGeom prst="ellipse">
              <a:avLst/>
            </a:prstGeom>
            <a:no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OMZ area</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27" name="Oval 26"/>
            <p:cNvSpPr/>
            <p:nvPr/>
          </p:nvSpPr>
          <p:spPr>
            <a:xfrm>
              <a:off x="560273" y="5467642"/>
              <a:ext cx="1194300" cy="729000"/>
            </a:xfrm>
            <a:prstGeom prst="ellipse">
              <a:avLst/>
            </a:prstGeom>
            <a:no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OMZ volume</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grpSp>
      <p:sp>
        <p:nvSpPr>
          <p:cNvPr id="28" name="Oval 27"/>
          <p:cNvSpPr/>
          <p:nvPr/>
        </p:nvSpPr>
        <p:spPr>
          <a:xfrm>
            <a:off x="5278557" y="3777898"/>
            <a:ext cx="1334248" cy="729000"/>
          </a:xfrm>
          <a:prstGeom prst="ellipse">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Anthropogenic carbon sequestration</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sp>
        <p:nvSpPr>
          <p:cNvPr id="47" name="Oval 46"/>
          <p:cNvSpPr/>
          <p:nvPr/>
        </p:nvSpPr>
        <p:spPr>
          <a:xfrm>
            <a:off x="2619773" y="1626047"/>
            <a:ext cx="1184400" cy="729000"/>
          </a:xfrm>
          <a:prstGeom prst="ellipse">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UPWELLING</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sp>
        <p:nvSpPr>
          <p:cNvPr id="56" name="Oval 55"/>
          <p:cNvSpPr/>
          <p:nvPr/>
        </p:nvSpPr>
        <p:spPr>
          <a:xfrm>
            <a:off x="2833913" y="2670211"/>
            <a:ext cx="1339790" cy="729000"/>
          </a:xfrm>
          <a:prstGeom prst="ellipse">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CONTAMINATION/POLLUTION</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55" name="Oval 54"/>
          <p:cNvSpPr/>
          <p:nvPr/>
        </p:nvSpPr>
        <p:spPr>
          <a:xfrm>
            <a:off x="236851" y="88867"/>
            <a:ext cx="1148394" cy="690059"/>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all" spc="0" normalizeH="0" baseline="0" noProof="0" dirty="0" smtClean="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Ventillation / WATER MASSES</a:t>
            </a:r>
            <a:endParaRPr kumimoji="0" lang="en-GB" sz="800" b="1" i="0" u="none" strike="noStrike" kern="1200" cap="all"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57" name="Oval 56"/>
          <p:cNvSpPr/>
          <p:nvPr/>
        </p:nvSpPr>
        <p:spPr>
          <a:xfrm>
            <a:off x="1457669" y="961776"/>
            <a:ext cx="1148394" cy="690059"/>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CIRCULATION</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grpSp>
        <p:nvGrpSpPr>
          <p:cNvPr id="59" name="Group 58"/>
          <p:cNvGrpSpPr/>
          <p:nvPr/>
        </p:nvGrpSpPr>
        <p:grpSpPr>
          <a:xfrm>
            <a:off x="3112375" y="-15268"/>
            <a:ext cx="2636684" cy="1574572"/>
            <a:chOff x="2986531" y="-27087"/>
            <a:chExt cx="2636684" cy="1574572"/>
          </a:xfrm>
        </p:grpSpPr>
        <p:sp>
          <p:nvSpPr>
            <p:cNvPr id="61" name="Oval 60"/>
            <p:cNvSpPr/>
            <p:nvPr/>
          </p:nvSpPr>
          <p:spPr>
            <a:xfrm>
              <a:off x="2986531" y="43787"/>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gas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62" name="Oval 61"/>
            <p:cNvSpPr/>
            <p:nvPr/>
          </p:nvSpPr>
          <p:spPr>
            <a:xfrm>
              <a:off x="4519121" y="-27087"/>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err="1" smtClean="0">
                  <a:ln w="0"/>
                  <a:solidFill>
                    <a:schemeClr val="tx1"/>
                  </a:solidFill>
                  <a:uLnTx/>
                  <a:uFillTx/>
                  <a:latin typeface="Calibri" panose="020F0502020204030204"/>
                  <a:ea typeface="+mn-ea"/>
                  <a:cs typeface="+mn-cs"/>
                </a:rPr>
                <a:t>aeolian</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63" name="Oval 62"/>
            <p:cNvSpPr/>
            <p:nvPr/>
          </p:nvSpPr>
          <p:spPr>
            <a:xfrm>
              <a:off x="3093885" y="545012"/>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freshwater</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64" name="Oval 63"/>
            <p:cNvSpPr/>
            <p:nvPr/>
          </p:nvSpPr>
          <p:spPr>
            <a:xfrm>
              <a:off x="4371829" y="468518"/>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heat</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65" name="Oval 64"/>
            <p:cNvSpPr/>
            <p:nvPr/>
          </p:nvSpPr>
          <p:spPr>
            <a:xfrm>
              <a:off x="3788848" y="857426"/>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momentum</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60" name="Oval 59"/>
            <p:cNvSpPr/>
            <p:nvPr/>
          </p:nvSpPr>
          <p:spPr>
            <a:xfrm>
              <a:off x="3756810" y="64905"/>
              <a:ext cx="1104094" cy="690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white"/>
                  </a:solidFill>
                  <a:uLnTx/>
                  <a:uFillTx/>
                  <a:latin typeface="Calibri" panose="020F0502020204030204"/>
                  <a:ea typeface="+mn-ea"/>
                  <a:cs typeface="+mn-cs"/>
                </a:rPr>
                <a:t>AIR-SEA FLUXES</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grpSp>
      <p:grpSp>
        <p:nvGrpSpPr>
          <p:cNvPr id="6" name="Group 5"/>
          <p:cNvGrpSpPr/>
          <p:nvPr/>
        </p:nvGrpSpPr>
        <p:grpSpPr>
          <a:xfrm>
            <a:off x="5854098" y="4163666"/>
            <a:ext cx="3375751" cy="1204342"/>
            <a:chOff x="4981007" y="5482361"/>
            <a:chExt cx="3375751" cy="1204342"/>
          </a:xfrm>
        </p:grpSpPr>
        <p:sp>
          <p:nvSpPr>
            <p:cNvPr id="32" name="Oval 31"/>
            <p:cNvSpPr/>
            <p:nvPr/>
          </p:nvSpPr>
          <p:spPr>
            <a:xfrm>
              <a:off x="5879070" y="5522945"/>
              <a:ext cx="1371877" cy="729000"/>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EUTROPHICATION</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sp>
          <p:nvSpPr>
            <p:cNvPr id="82" name="Oval 81"/>
            <p:cNvSpPr/>
            <p:nvPr/>
          </p:nvSpPr>
          <p:spPr>
            <a:xfrm>
              <a:off x="4981007" y="5957703"/>
              <a:ext cx="1272659"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err="1" smtClean="0">
                  <a:ln w="0"/>
                  <a:solidFill>
                    <a:schemeClr val="tx1"/>
                  </a:solidFill>
                  <a:uLnTx/>
                  <a:uFillTx/>
                  <a:latin typeface="Calibri" panose="020F0502020204030204"/>
                  <a:ea typeface="+mn-ea"/>
                  <a:cs typeface="+mn-cs"/>
                </a:rPr>
                <a:t>Phyto</a:t>
              </a: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 overgrowth</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84" name="Oval 83"/>
            <p:cNvSpPr/>
            <p:nvPr/>
          </p:nvSpPr>
          <p:spPr>
            <a:xfrm>
              <a:off x="7084099" y="5482361"/>
              <a:ext cx="1272659"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nutrient </a:t>
              </a:r>
              <a:r>
                <a:rPr kumimoji="0" lang="en-GB" sz="800" b="1" i="0" u="none" strike="noStrike" kern="1200" cap="none" spc="0" normalizeH="0" baseline="0" noProof="0" dirty="0" err="1" smtClean="0">
                  <a:ln w="0"/>
                  <a:solidFill>
                    <a:schemeClr val="tx1"/>
                  </a:solidFill>
                  <a:uLnTx/>
                  <a:uFillTx/>
                  <a:latin typeface="Calibri" panose="020F0502020204030204"/>
                  <a:ea typeface="+mn-ea"/>
                  <a:cs typeface="+mn-cs"/>
                </a:rPr>
                <a:t>buildup</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grpSp>
      <p:sp>
        <p:nvSpPr>
          <p:cNvPr id="85" name="Oval 84"/>
          <p:cNvSpPr/>
          <p:nvPr/>
        </p:nvSpPr>
        <p:spPr>
          <a:xfrm>
            <a:off x="4620523" y="1717347"/>
            <a:ext cx="1327911" cy="729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PRIMARY PRODUCTION</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86" name="Oval 85"/>
          <p:cNvSpPr/>
          <p:nvPr/>
        </p:nvSpPr>
        <p:spPr>
          <a:xfrm>
            <a:off x="3604723" y="4452510"/>
            <a:ext cx="1281993" cy="729000"/>
          </a:xfrm>
          <a:prstGeom prst="ellipse">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EXPORT FLUXES</a:t>
            </a:r>
          </a:p>
        </p:txBody>
      </p:sp>
      <p:sp>
        <p:nvSpPr>
          <p:cNvPr id="87" name="Oval 86"/>
          <p:cNvSpPr/>
          <p:nvPr/>
        </p:nvSpPr>
        <p:spPr>
          <a:xfrm>
            <a:off x="7694618" y="6020257"/>
            <a:ext cx="1203932" cy="733821"/>
          </a:xfrm>
          <a:prstGeom prst="ellipse">
            <a:avLst/>
          </a:prstGeom>
          <a:noFill/>
          <a:ln>
            <a:solidFill>
              <a:schemeClr val="tx1"/>
            </a:solidFill>
            <a:prstDash val="lg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OPEN OCEAN, SHELF &amp; </a:t>
            </a: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COASTAL </a:t>
            </a: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FLUXES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93" name="Oval 92"/>
          <p:cNvSpPr/>
          <p:nvPr/>
        </p:nvSpPr>
        <p:spPr>
          <a:xfrm>
            <a:off x="3008075" y="5054847"/>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a:ln w="0"/>
                <a:solidFill>
                  <a:prstClr val="black"/>
                </a:solidFill>
                <a:effectLst/>
                <a:uLnTx/>
                <a:uFillTx/>
                <a:latin typeface="Calibri" panose="020F0502020204030204"/>
                <a:ea typeface="+mn-ea"/>
                <a:cs typeface="+mn-cs"/>
              </a:rPr>
              <a:t>b</a:t>
            </a:r>
            <a:r>
              <a:rPr kumimoji="0" lang="pl-PL" sz="800" b="1" i="0" u="none" strike="noStrike" kern="1200" cap="none" spc="0" normalizeH="0" baseline="0" noProof="0" dirty="0" smtClean="0">
                <a:ln w="0"/>
                <a:solidFill>
                  <a:prstClr val="black"/>
                </a:solidFill>
                <a:effectLst/>
                <a:uLnTx/>
                <a:uFillTx/>
                <a:latin typeface="Calibri" panose="020F0502020204030204"/>
                <a:ea typeface="+mn-ea"/>
                <a:cs typeface="+mn-cs"/>
              </a:rPr>
              <a:t>iological pump</a:t>
            </a:r>
            <a:endParaRPr kumimoji="0" lang="en-GB" sz="800" b="1" i="0" u="none" strike="noStrike" kern="1200" cap="none" spc="0" normalizeH="0" baseline="0" noProof="0" dirty="0">
              <a:ln w="0"/>
              <a:solidFill>
                <a:prstClr val="black"/>
              </a:solidFill>
              <a:effectLst/>
              <a:uLnTx/>
              <a:uFillTx/>
              <a:latin typeface="Calibri" panose="020F0502020204030204"/>
              <a:ea typeface="+mn-ea"/>
              <a:cs typeface="+mn-cs"/>
            </a:endParaRPr>
          </a:p>
        </p:txBody>
      </p:sp>
      <p:sp>
        <p:nvSpPr>
          <p:cNvPr id="94" name="Oval 93"/>
          <p:cNvSpPr/>
          <p:nvPr/>
        </p:nvSpPr>
        <p:spPr>
          <a:xfrm>
            <a:off x="4086326" y="5091176"/>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a:ln w="0"/>
                <a:solidFill>
                  <a:prstClr val="black"/>
                </a:solidFill>
                <a:effectLst/>
                <a:uLnTx/>
                <a:uFillTx/>
                <a:latin typeface="Calibri" panose="020F0502020204030204"/>
                <a:ea typeface="+mn-ea"/>
                <a:cs typeface="+mn-cs"/>
              </a:rPr>
              <a:t>s</a:t>
            </a:r>
            <a:r>
              <a:rPr kumimoji="0" lang="pl-PL" sz="800" b="1" i="0" u="none" strike="noStrike" kern="1200" cap="none" spc="0" normalizeH="0" baseline="0" noProof="0" dirty="0" smtClean="0">
                <a:ln w="0"/>
                <a:solidFill>
                  <a:prstClr val="black"/>
                </a:solidFill>
                <a:effectLst/>
                <a:uLnTx/>
                <a:uFillTx/>
                <a:latin typeface="Calibri" panose="020F0502020204030204"/>
                <a:ea typeface="+mn-ea"/>
                <a:cs typeface="+mn-cs"/>
              </a:rPr>
              <a:t>olubility pump</a:t>
            </a:r>
            <a:endParaRPr kumimoji="0" lang="en-GB" sz="800" b="1" i="0" u="none" strike="noStrike" kern="1200" cap="none" spc="0" normalizeH="0" baseline="0" noProof="0" dirty="0">
              <a:ln w="0"/>
              <a:solidFill>
                <a:prstClr val="black"/>
              </a:solidFill>
              <a:effectLst/>
              <a:uLnTx/>
              <a:uFillTx/>
              <a:latin typeface="Calibri" panose="020F0502020204030204"/>
              <a:ea typeface="+mn-ea"/>
              <a:cs typeface="+mn-cs"/>
            </a:endParaRPr>
          </a:p>
        </p:txBody>
      </p:sp>
      <p:sp>
        <p:nvSpPr>
          <p:cNvPr id="98" name="Oval 97"/>
          <p:cNvSpPr/>
          <p:nvPr/>
        </p:nvSpPr>
        <p:spPr>
          <a:xfrm>
            <a:off x="6150195" y="5890567"/>
            <a:ext cx="1203932" cy="733821"/>
          </a:xfrm>
          <a:prstGeom prst="ellipse">
            <a:avLst/>
          </a:prstGeom>
          <a:solidFill>
            <a:schemeClr val="accent4">
              <a:lumMod val="40000"/>
              <a:lumOff val="60000"/>
            </a:schemeClr>
          </a:solidFill>
          <a:ln>
            <a:no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BENTHIC FLUXES</a:t>
            </a:r>
            <a:endParaRPr kumimoji="0" lang="pl-PL"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99" name="Oval 98"/>
          <p:cNvSpPr/>
          <p:nvPr/>
        </p:nvSpPr>
        <p:spPr>
          <a:xfrm>
            <a:off x="6727828" y="4874618"/>
            <a:ext cx="1272659"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denitrification</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77" name="Oval 76"/>
          <p:cNvSpPr/>
          <p:nvPr/>
        </p:nvSpPr>
        <p:spPr>
          <a:xfrm>
            <a:off x="1685708" y="4774638"/>
            <a:ext cx="1194300" cy="729000"/>
          </a:xfrm>
          <a:prstGeom prst="ellipse">
            <a:avLst/>
          </a:prstGeom>
          <a:no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hypoxia</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
        <p:nvSpPr>
          <p:cNvPr id="78" name="Oval 77"/>
          <p:cNvSpPr/>
          <p:nvPr/>
        </p:nvSpPr>
        <p:spPr>
          <a:xfrm>
            <a:off x="2979230" y="5619428"/>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effectLst/>
                <a:uLnTx/>
                <a:uFillTx/>
                <a:latin typeface="Calibri" panose="020F0502020204030204"/>
                <a:ea typeface="+mn-ea"/>
                <a:cs typeface="+mn-cs"/>
              </a:rPr>
              <a:t>organics</a:t>
            </a:r>
            <a:endParaRPr kumimoji="0" lang="en-GB" sz="800" b="1" i="0" u="none" strike="noStrike" kern="1200" cap="none" spc="0" normalizeH="0" baseline="0" noProof="0" dirty="0">
              <a:ln w="0"/>
              <a:solidFill>
                <a:prstClr val="black"/>
              </a:solidFill>
              <a:effectLst/>
              <a:uLnTx/>
              <a:uFillTx/>
              <a:latin typeface="Calibri" panose="020F0502020204030204"/>
              <a:ea typeface="+mn-ea"/>
              <a:cs typeface="+mn-cs"/>
            </a:endParaRPr>
          </a:p>
        </p:txBody>
      </p:sp>
      <p:sp>
        <p:nvSpPr>
          <p:cNvPr id="83" name="Oval 82"/>
          <p:cNvSpPr/>
          <p:nvPr/>
        </p:nvSpPr>
        <p:spPr>
          <a:xfrm>
            <a:off x="4130120" y="5655757"/>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effectLst/>
                <a:uLnTx/>
                <a:uFillTx/>
                <a:latin typeface="Calibri" panose="020F0502020204030204"/>
                <a:ea typeface="+mn-ea"/>
                <a:cs typeface="+mn-cs"/>
              </a:rPr>
              <a:t>inorganics</a:t>
            </a:r>
            <a:endParaRPr kumimoji="0" lang="en-GB" sz="800" b="1" i="0" u="none" strike="noStrike" kern="1200" cap="none" spc="0" normalizeH="0" baseline="0" noProof="0" dirty="0">
              <a:ln w="0"/>
              <a:solidFill>
                <a:prstClr val="black"/>
              </a:solidFill>
              <a:effectLst/>
              <a:uLnTx/>
              <a:uFillTx/>
              <a:latin typeface="Calibri" panose="020F0502020204030204"/>
              <a:ea typeface="+mn-ea"/>
              <a:cs typeface="+mn-cs"/>
            </a:endParaRPr>
          </a:p>
        </p:txBody>
      </p:sp>
      <p:sp>
        <p:nvSpPr>
          <p:cNvPr id="90" name="Oval 89"/>
          <p:cNvSpPr/>
          <p:nvPr/>
        </p:nvSpPr>
        <p:spPr>
          <a:xfrm>
            <a:off x="3531277" y="6141680"/>
            <a:ext cx="1327911"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effectLst/>
                <a:uLnTx/>
                <a:uFillTx/>
                <a:latin typeface="Calibri" panose="020F0502020204030204"/>
                <a:ea typeface="+mn-ea"/>
                <a:cs typeface="+mn-cs"/>
              </a:rPr>
              <a:t>particulate vs dissolved</a:t>
            </a:r>
            <a:endParaRPr kumimoji="0" lang="en-GB" sz="800" b="1" i="0" u="none" strike="noStrike" kern="1200" cap="none" spc="0" normalizeH="0" baseline="0" noProof="0" dirty="0">
              <a:ln w="0"/>
              <a:solidFill>
                <a:prstClr val="black"/>
              </a:solidFill>
              <a:effectLst/>
              <a:uLnTx/>
              <a:uFillTx/>
              <a:latin typeface="Calibri" panose="020F0502020204030204"/>
              <a:ea typeface="+mn-ea"/>
              <a:cs typeface="+mn-cs"/>
            </a:endParaRPr>
          </a:p>
        </p:txBody>
      </p:sp>
      <p:sp>
        <p:nvSpPr>
          <p:cNvPr id="91" name="Oval 90"/>
          <p:cNvSpPr/>
          <p:nvPr/>
        </p:nvSpPr>
        <p:spPr>
          <a:xfrm>
            <a:off x="2712790" y="3799166"/>
            <a:ext cx="1065752" cy="729000"/>
          </a:xfrm>
          <a:prstGeom prst="ellipse">
            <a:avLst/>
          </a:prstGeom>
          <a:solidFill>
            <a:srgbClr val="7030A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white"/>
                </a:solidFill>
                <a:uLnTx/>
                <a:uFillTx/>
                <a:latin typeface="Calibri" panose="020F0502020204030204"/>
                <a:ea typeface="+mn-ea"/>
                <a:cs typeface="+mn-cs"/>
              </a:rPr>
              <a:t>REMINERALIZATION</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grpSp>
        <p:nvGrpSpPr>
          <p:cNvPr id="4" name="Group 3"/>
          <p:cNvGrpSpPr/>
          <p:nvPr/>
        </p:nvGrpSpPr>
        <p:grpSpPr>
          <a:xfrm>
            <a:off x="6375101" y="2121660"/>
            <a:ext cx="2927924" cy="1828941"/>
            <a:chOff x="6329321" y="2091608"/>
            <a:chExt cx="2927924" cy="1828941"/>
          </a:xfrm>
        </p:grpSpPr>
        <p:grpSp>
          <p:nvGrpSpPr>
            <p:cNvPr id="71" name="Group 70"/>
            <p:cNvGrpSpPr/>
            <p:nvPr/>
          </p:nvGrpSpPr>
          <p:grpSpPr>
            <a:xfrm>
              <a:off x="6329321" y="2091608"/>
              <a:ext cx="2356434" cy="1828941"/>
              <a:chOff x="4003939" y="4993478"/>
              <a:chExt cx="2356434" cy="1828941"/>
            </a:xfrm>
          </p:grpSpPr>
          <p:sp>
            <p:nvSpPr>
              <p:cNvPr id="72" name="Oval 71"/>
              <p:cNvSpPr/>
              <p:nvPr/>
            </p:nvSpPr>
            <p:spPr>
              <a:xfrm>
                <a:off x="4570526" y="4993478"/>
                <a:ext cx="1204677" cy="690059"/>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white"/>
                    </a:solidFill>
                    <a:uLnTx/>
                    <a:uFillTx/>
                    <a:latin typeface="Calibri" panose="020F0502020204030204"/>
                    <a:ea typeface="+mn-ea"/>
                    <a:cs typeface="+mn-cs"/>
                  </a:rPr>
                  <a:t>LAND-SEA FLUXES</a:t>
                </a:r>
                <a:endParaRPr kumimoji="0" lang="en-GB" sz="800" b="1" i="0" u="none" strike="noStrike" kern="1200" cap="none" spc="0" normalizeH="0" baseline="0" noProof="0" dirty="0">
                  <a:ln w="0"/>
                  <a:solidFill>
                    <a:prstClr val="white"/>
                  </a:solidFill>
                  <a:uLnTx/>
                  <a:uFillTx/>
                  <a:latin typeface="Calibri" panose="020F0502020204030204"/>
                  <a:ea typeface="+mn-ea"/>
                  <a:cs typeface="+mn-cs"/>
                </a:endParaRPr>
              </a:p>
            </p:txBody>
          </p:sp>
          <p:sp>
            <p:nvSpPr>
              <p:cNvPr id="73" name="Oval 72"/>
              <p:cNvSpPr/>
              <p:nvPr/>
            </p:nvSpPr>
            <p:spPr>
              <a:xfrm>
                <a:off x="4003939" y="5526591"/>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effectLst/>
                    <a:uLnTx/>
                    <a:uFillTx/>
                    <a:latin typeface="Calibri" panose="020F0502020204030204"/>
                    <a:ea typeface="+mn-ea"/>
                    <a:cs typeface="+mn-cs"/>
                  </a:rPr>
                  <a:t>freshwater</a:t>
                </a:r>
                <a:endParaRPr kumimoji="0" lang="en-GB" sz="800" b="1" i="0" u="none" strike="noStrike" kern="1200" cap="none" spc="0" normalizeH="0" baseline="0" noProof="0" dirty="0">
                  <a:ln w="0"/>
                  <a:solidFill>
                    <a:schemeClr val="tx1"/>
                  </a:solidFill>
                  <a:effectLst/>
                  <a:uLnTx/>
                  <a:uFillTx/>
                  <a:latin typeface="Calibri" panose="020F0502020204030204"/>
                  <a:ea typeface="+mn-ea"/>
                  <a:cs typeface="+mn-cs"/>
                </a:endParaRPr>
              </a:p>
            </p:txBody>
          </p:sp>
          <p:sp>
            <p:nvSpPr>
              <p:cNvPr id="74" name="Oval 73"/>
              <p:cNvSpPr/>
              <p:nvPr/>
            </p:nvSpPr>
            <p:spPr>
              <a:xfrm>
                <a:off x="5105874" y="5520773"/>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effectLst/>
                    <a:uLnTx/>
                    <a:uFillTx/>
                    <a:latin typeface="Calibri" panose="020F0502020204030204"/>
                    <a:ea typeface="+mn-ea"/>
                    <a:cs typeface="+mn-cs"/>
                  </a:rPr>
                  <a:t>momentum</a:t>
                </a:r>
                <a:endParaRPr kumimoji="0" lang="en-GB" sz="800" b="1" i="0" u="none" strike="noStrike" kern="1200" cap="none" spc="0" normalizeH="0" baseline="0" noProof="0" dirty="0">
                  <a:ln w="0"/>
                  <a:solidFill>
                    <a:schemeClr val="tx1"/>
                  </a:solidFill>
                  <a:effectLst/>
                  <a:uLnTx/>
                  <a:uFillTx/>
                  <a:latin typeface="Calibri" panose="020F0502020204030204"/>
                  <a:ea typeface="+mn-ea"/>
                  <a:cs typeface="+mn-cs"/>
                </a:endParaRPr>
              </a:p>
            </p:txBody>
          </p:sp>
          <p:sp>
            <p:nvSpPr>
              <p:cNvPr id="75" name="Oval 74"/>
              <p:cNvSpPr/>
              <p:nvPr/>
            </p:nvSpPr>
            <p:spPr>
              <a:xfrm>
                <a:off x="4197548" y="6132360"/>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effectLst/>
                    <a:uLnTx/>
                    <a:uFillTx/>
                    <a:latin typeface="Calibri" panose="020F0502020204030204"/>
                    <a:ea typeface="+mn-ea"/>
                    <a:cs typeface="+mn-cs"/>
                  </a:rPr>
                  <a:t>organic matter</a:t>
                </a:r>
                <a:endParaRPr kumimoji="0" lang="en-GB" sz="800" b="1" i="0" u="none" strike="noStrike" kern="1200" cap="none" spc="0" normalizeH="0" baseline="0" noProof="0" dirty="0">
                  <a:ln w="0"/>
                  <a:solidFill>
                    <a:schemeClr val="tx1"/>
                  </a:solidFill>
                  <a:effectLst/>
                  <a:uLnTx/>
                  <a:uFillTx/>
                  <a:latin typeface="Calibri" panose="020F0502020204030204"/>
                  <a:ea typeface="+mn-ea"/>
                  <a:cs typeface="+mn-cs"/>
                </a:endParaRPr>
              </a:p>
            </p:txBody>
          </p:sp>
          <p:sp>
            <p:nvSpPr>
              <p:cNvPr id="76" name="Oval 75"/>
              <p:cNvSpPr/>
              <p:nvPr/>
            </p:nvSpPr>
            <p:spPr>
              <a:xfrm>
                <a:off x="5155696" y="6035584"/>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effectLst/>
                    <a:uLnTx/>
                    <a:uFillTx/>
                    <a:latin typeface="Calibri" panose="020F0502020204030204"/>
                    <a:ea typeface="+mn-ea"/>
                    <a:cs typeface="+mn-cs"/>
                  </a:rPr>
                  <a:t>inorganics</a:t>
                </a:r>
                <a:endParaRPr kumimoji="0" lang="en-GB" sz="800" b="1" i="0" u="none" strike="noStrike" kern="1200" cap="none" spc="0" normalizeH="0" baseline="0" noProof="0" dirty="0">
                  <a:ln w="0"/>
                  <a:solidFill>
                    <a:schemeClr val="tx1"/>
                  </a:solidFill>
                  <a:effectLst/>
                  <a:uLnTx/>
                  <a:uFillTx/>
                  <a:latin typeface="Calibri" panose="020F0502020204030204"/>
                  <a:ea typeface="+mn-ea"/>
                  <a:cs typeface="+mn-cs"/>
                </a:endParaRPr>
              </a:p>
            </p:txBody>
          </p:sp>
        </p:grpSp>
        <p:sp>
          <p:nvSpPr>
            <p:cNvPr id="95" name="Oval 94"/>
            <p:cNvSpPr/>
            <p:nvPr/>
          </p:nvSpPr>
          <p:spPr>
            <a:xfrm>
              <a:off x="8052568" y="2154737"/>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effectLst/>
                  <a:uLnTx/>
                  <a:uFillTx/>
                  <a:latin typeface="Calibri" panose="020F0502020204030204"/>
                  <a:ea typeface="+mn-ea"/>
                  <a:cs typeface="+mn-cs"/>
                </a:rPr>
                <a:t>Riverine + run-off</a:t>
              </a:r>
              <a:endParaRPr kumimoji="0" lang="en-GB" sz="800" b="1" i="0" u="none" strike="noStrike" kern="1200" cap="none" spc="0" normalizeH="0" baseline="0" noProof="0" dirty="0">
                <a:ln w="0"/>
                <a:solidFill>
                  <a:schemeClr val="tx1"/>
                </a:solidFill>
                <a:effectLst/>
                <a:uLnTx/>
                <a:uFillTx/>
                <a:latin typeface="Calibri" panose="020F0502020204030204"/>
                <a:ea typeface="+mn-ea"/>
                <a:cs typeface="+mn-cs"/>
              </a:endParaRPr>
            </a:p>
          </p:txBody>
        </p:sp>
      </p:grpSp>
      <p:sp>
        <p:nvSpPr>
          <p:cNvPr id="102" name="Oval 101"/>
          <p:cNvSpPr/>
          <p:nvPr/>
        </p:nvSpPr>
        <p:spPr>
          <a:xfrm>
            <a:off x="4195232" y="3198258"/>
            <a:ext cx="1327911" cy="729000"/>
          </a:xfrm>
          <a:prstGeom prst="ellipse">
            <a:avLst/>
          </a:prstGeom>
          <a:solidFill>
            <a:srgbClr val="FECCF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CALCIFICATION</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103" name="TextBox 102"/>
          <p:cNvSpPr txBox="1"/>
          <p:nvPr/>
        </p:nvSpPr>
        <p:spPr>
          <a:xfrm>
            <a:off x="0" y="6135866"/>
            <a:ext cx="35370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pl-PL" sz="2000" b="1" i="0" u="none" strike="noStrike" kern="1200" cap="none" spc="0" normalizeH="0" baseline="0" noProof="0" dirty="0" smtClean="0">
                <a:ln>
                  <a:noFill/>
                </a:ln>
                <a:solidFill>
                  <a:prstClr val="black"/>
                </a:solidFill>
                <a:effectLst/>
                <a:uLnTx/>
                <a:uFillTx/>
                <a:latin typeface="Calibri" panose="020F0502020204030204"/>
                <a:ea typeface="+mn-ea"/>
                <a:cs typeface="+mn-cs"/>
              </a:rPr>
              <a:t>BGC Phenomena and what goes</a:t>
            </a:r>
            <a:r>
              <a:rPr kumimoji="0" lang="pl-PL" sz="2000" b="1" i="0" u="none" strike="noStrike" kern="1200" cap="none" spc="0" normalizeH="0" noProof="0" dirty="0" smtClean="0">
                <a:ln>
                  <a:noFill/>
                </a:ln>
                <a:solidFill>
                  <a:prstClr val="black"/>
                </a:solidFill>
                <a:effectLst/>
                <a:uLnTx/>
                <a:uFillTx/>
                <a:latin typeface="Calibri" panose="020F0502020204030204"/>
                <a:ea typeface="+mn-ea"/>
                <a:cs typeface="+mn-cs"/>
              </a:rPr>
              <a:t> in there’</a:t>
            </a:r>
            <a:r>
              <a:rPr kumimoji="0" lang="pl-PL"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concept map</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val 78"/>
          <p:cNvSpPr/>
          <p:nvPr/>
        </p:nvSpPr>
        <p:spPr>
          <a:xfrm>
            <a:off x="79044" y="689536"/>
            <a:ext cx="1104094" cy="69005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schemeClr val="tx1"/>
                </a:solidFill>
                <a:uLnTx/>
                <a:uFillTx/>
                <a:latin typeface="Calibri" panose="020F0502020204030204"/>
                <a:ea typeface="+mn-ea"/>
                <a:cs typeface="+mn-cs"/>
              </a:rPr>
              <a:t>age</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grpSp>
        <p:nvGrpSpPr>
          <p:cNvPr id="66" name="Group 65"/>
          <p:cNvGrpSpPr/>
          <p:nvPr/>
        </p:nvGrpSpPr>
        <p:grpSpPr>
          <a:xfrm>
            <a:off x="5987260" y="256538"/>
            <a:ext cx="3095973" cy="1333468"/>
            <a:chOff x="6142346" y="53430"/>
            <a:chExt cx="3095973" cy="1333468"/>
          </a:xfrm>
        </p:grpSpPr>
        <p:sp>
          <p:nvSpPr>
            <p:cNvPr id="68" name="Oval 67"/>
            <p:cNvSpPr/>
            <p:nvPr/>
          </p:nvSpPr>
          <p:spPr>
            <a:xfrm>
              <a:off x="6142346" y="272724"/>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heat</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69" name="Oval 68"/>
            <p:cNvSpPr/>
            <p:nvPr/>
          </p:nvSpPr>
          <p:spPr>
            <a:xfrm>
              <a:off x="8033642" y="313226"/>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freshwater</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70" name="Oval 69"/>
            <p:cNvSpPr/>
            <p:nvPr/>
          </p:nvSpPr>
          <p:spPr>
            <a:xfrm>
              <a:off x="7088190" y="696839"/>
              <a:ext cx="1204677" cy="690059"/>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chemical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(ant</a:t>
              </a: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hropogenic</a:t>
              </a: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 + other carbon, oxygen</a:t>
              </a: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 nutrients?</a:t>
              </a:r>
              <a:r>
                <a:rPr kumimoji="0" lang="en-GB" sz="800" b="1" i="0" u="none" strike="noStrike" kern="1200" cap="none" spc="0" normalizeH="0" baseline="0" noProof="0" dirty="0" smtClean="0">
                  <a:ln w="0"/>
                  <a:solidFill>
                    <a:prstClr val="black"/>
                  </a:solidFill>
                  <a:uLnTx/>
                  <a:uFillTx/>
                  <a:latin typeface="Calibri" panose="020F0502020204030204"/>
                  <a:ea typeface="+mn-ea"/>
                  <a:cs typeface="+mn-cs"/>
                </a:rPr>
                <a:t>)</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sp>
          <p:nvSpPr>
            <p:cNvPr id="67" name="Oval 66"/>
            <p:cNvSpPr/>
            <p:nvPr/>
          </p:nvSpPr>
          <p:spPr>
            <a:xfrm>
              <a:off x="7081962" y="53430"/>
              <a:ext cx="1204677" cy="690059"/>
            </a:xfrm>
            <a:prstGeom prst="ellipse">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w="0"/>
                  <a:solidFill>
                    <a:prstClr val="black"/>
                  </a:solidFill>
                  <a:uLnTx/>
                  <a:uFillTx/>
                  <a:latin typeface="Calibri" panose="020F0502020204030204"/>
                  <a:ea typeface="+mn-ea"/>
                  <a:cs typeface="+mn-cs"/>
                </a:rPr>
                <a:t>STORAGE/INVENTORY</a:t>
              </a:r>
              <a:endParaRPr kumimoji="0" lang="en-GB" sz="800" b="1" i="0" u="none" strike="noStrike" kern="1200" cap="none" spc="0" normalizeH="0" baseline="0" noProof="0" dirty="0">
                <a:ln w="0"/>
                <a:solidFill>
                  <a:prstClr val="black"/>
                </a:solidFill>
                <a:uLnTx/>
                <a:uFillTx/>
                <a:latin typeface="Calibri" panose="020F0502020204030204"/>
                <a:ea typeface="+mn-ea"/>
                <a:cs typeface="+mn-cs"/>
              </a:endParaRPr>
            </a:p>
          </p:txBody>
        </p:sp>
      </p:grpSp>
      <p:sp>
        <p:nvSpPr>
          <p:cNvPr id="80" name="Oval 79"/>
          <p:cNvSpPr/>
          <p:nvPr/>
        </p:nvSpPr>
        <p:spPr>
          <a:xfrm>
            <a:off x="7719543" y="4748360"/>
            <a:ext cx="1272659" cy="729000"/>
          </a:xfrm>
          <a:prstGeom prst="ellipse">
            <a:avLst/>
          </a:prstGeom>
          <a:no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w="0"/>
                <a:solidFill>
                  <a:schemeClr val="tx1"/>
                </a:solidFill>
                <a:uLnTx/>
                <a:uFillTx/>
                <a:latin typeface="Calibri" panose="020F0502020204030204"/>
                <a:ea typeface="+mn-ea"/>
                <a:cs typeface="+mn-cs"/>
              </a:rPr>
              <a:t>Oxygen loss</a:t>
            </a:r>
            <a:endParaRPr kumimoji="0" lang="en-GB" sz="800" b="1" i="0" u="none" strike="noStrike" kern="1200" cap="none" spc="0" normalizeH="0" baseline="0" noProof="0" dirty="0">
              <a:ln w="0"/>
              <a:solidFill>
                <a:schemeClr val="tx1"/>
              </a:solidFill>
              <a:uLnTx/>
              <a:uFillTx/>
              <a:latin typeface="Calibri" panose="020F0502020204030204"/>
              <a:ea typeface="+mn-ea"/>
              <a:cs typeface="+mn-cs"/>
            </a:endParaRPr>
          </a:p>
        </p:txBody>
      </p:sp>
    </p:spTree>
    <p:extLst>
      <p:ext uri="{BB962C8B-B14F-4D97-AF65-F5344CB8AC3E}">
        <p14:creationId xmlns:p14="http://schemas.microsoft.com/office/powerpoint/2010/main" val="4272445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9513" y="79513"/>
            <a:ext cx="5224007" cy="450043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a:off x="3908727" y="222636"/>
            <a:ext cx="5082208" cy="435731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2880607" y="2902222"/>
            <a:ext cx="5095461" cy="393589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3251982" y="3807232"/>
            <a:ext cx="762957"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Extreme events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3992517" y="5044252"/>
            <a:ext cx="744177"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 and trends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p:cNvSpPr/>
          <p:nvPr/>
        </p:nvSpPr>
        <p:spPr>
          <a:xfrm>
            <a:off x="7557046" y="3751640"/>
            <a:ext cx="664391"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Export fluxes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p:cNvSpPr/>
          <p:nvPr/>
        </p:nvSpPr>
        <p:spPr>
          <a:xfrm>
            <a:off x="5957180" y="3674722"/>
            <a:ext cx="768168"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Eutrophication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p:cNvSpPr/>
          <p:nvPr/>
        </p:nvSpPr>
        <p:spPr>
          <a:xfrm>
            <a:off x="4482199" y="3857385"/>
            <a:ext cx="98685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Ocean productivity</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p:cNvSpPr/>
          <p:nvPr/>
        </p:nvSpPr>
        <p:spPr>
          <a:xfrm>
            <a:off x="7842452" y="2798833"/>
            <a:ext cx="730010"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Benthic fluxes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p:cNvSpPr/>
          <p:nvPr/>
        </p:nvSpPr>
        <p:spPr>
          <a:xfrm>
            <a:off x="3741173" y="723158"/>
            <a:ext cx="71826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Water mass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p:cNvSpPr/>
          <p:nvPr/>
        </p:nvSpPr>
        <p:spPr>
          <a:xfrm>
            <a:off x="4593310" y="2093987"/>
            <a:ext cx="74336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Air-sea fluxes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p:cNvSpPr/>
          <p:nvPr/>
        </p:nvSpPr>
        <p:spPr>
          <a:xfrm>
            <a:off x="3677338" y="1554882"/>
            <a:ext cx="7203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Heat</a:t>
            </a:r>
            <a:r>
              <a:rPr kumimoji="0" lang="pl-PL" sz="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Storage</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p:cNvSpPr/>
          <p:nvPr/>
        </p:nvSpPr>
        <p:spPr>
          <a:xfrm>
            <a:off x="3634846" y="2577167"/>
            <a:ext cx="781502"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Riverine</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p:cNvSpPr/>
          <p:nvPr/>
        </p:nvSpPr>
        <p:spPr>
          <a:xfrm>
            <a:off x="3581395" y="3077222"/>
            <a:ext cx="1456541" cy="5009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800" dirty="0" smtClean="0">
                <a:solidFill>
                  <a:prstClr val="black"/>
                </a:solidFill>
                <a:latin typeface="Calibri" panose="020F0502020204030204"/>
              </a:rPr>
              <a:t>Coastal processes / coastal shelf-exhange processes</a:t>
            </a:r>
          </a:p>
        </p:txBody>
      </p:sp>
      <p:sp>
        <p:nvSpPr>
          <p:cNvPr id="18" name="TextBox 17"/>
          <p:cNvSpPr txBox="1"/>
          <p:nvPr/>
        </p:nvSpPr>
        <p:spPr>
          <a:xfrm>
            <a:off x="1883258" y="173025"/>
            <a:ext cx="1439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6008376" y="279008"/>
            <a:ext cx="15842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BGC</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4969273" y="6301416"/>
            <a:ext cx="1439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BioEco</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p:cNvSpPr/>
          <p:nvPr/>
        </p:nvSpPr>
        <p:spPr>
          <a:xfrm>
            <a:off x="7004039" y="2268673"/>
            <a:ext cx="830228" cy="4282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Contamination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21"/>
          <p:cNvSpPr/>
          <p:nvPr/>
        </p:nvSpPr>
        <p:spPr>
          <a:xfrm>
            <a:off x="6190323" y="1674883"/>
            <a:ext cx="755799"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Ocean Acidification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p:cNvSpPr/>
          <p:nvPr/>
        </p:nvSpPr>
        <p:spPr>
          <a:xfrm>
            <a:off x="6811576" y="1046574"/>
            <a:ext cx="1187703"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Deoxygenation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p:cNvSpPr/>
          <p:nvPr/>
        </p:nvSpPr>
        <p:spPr>
          <a:xfrm>
            <a:off x="4284743" y="1211992"/>
            <a:ext cx="67456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Circulation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val 25"/>
          <p:cNvSpPr/>
          <p:nvPr/>
        </p:nvSpPr>
        <p:spPr>
          <a:xfrm>
            <a:off x="1118069" y="875433"/>
            <a:ext cx="765189"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Stratification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26"/>
          <p:cNvSpPr/>
          <p:nvPr/>
        </p:nvSpPr>
        <p:spPr>
          <a:xfrm>
            <a:off x="4959308" y="4862645"/>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Resilience</a:t>
            </a:r>
          </a:p>
        </p:txBody>
      </p:sp>
      <p:sp>
        <p:nvSpPr>
          <p:cNvPr id="28" name="Oval 27"/>
          <p:cNvSpPr/>
          <p:nvPr/>
        </p:nvSpPr>
        <p:spPr>
          <a:xfrm>
            <a:off x="6268600" y="4325031"/>
            <a:ext cx="752452"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Recruitment</a:t>
            </a:r>
          </a:p>
        </p:txBody>
      </p:sp>
      <p:sp>
        <p:nvSpPr>
          <p:cNvPr id="29" name="Oval 28"/>
          <p:cNvSpPr/>
          <p:nvPr/>
        </p:nvSpPr>
        <p:spPr>
          <a:xfrm>
            <a:off x="5258259" y="4225646"/>
            <a:ext cx="948159"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Phenology/life cycle</a:t>
            </a:r>
            <a:r>
              <a:rPr kumimoji="0" lang="pl-PL" sz="800" b="0" i="0" u="none" strike="noStrike" kern="1200" cap="none" spc="0" normalizeH="0" noProof="0" dirty="0" smtClean="0">
                <a:ln>
                  <a:noFill/>
                </a:ln>
                <a:solidFill>
                  <a:prstClr val="black"/>
                </a:solidFill>
                <a:effectLst/>
                <a:uLnTx/>
                <a:uFillTx/>
                <a:latin typeface="Calibri" panose="020F0502020204030204"/>
                <a:ea typeface="+mn-ea"/>
                <a:cs typeface="+mn-cs"/>
              </a:rPr>
              <a:t> shifts</a:t>
            </a:r>
            <a:endPar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31" name="Oval 30"/>
          <p:cNvSpPr/>
          <p:nvPr/>
        </p:nvSpPr>
        <p:spPr>
          <a:xfrm>
            <a:off x="4239159" y="4329485"/>
            <a:ext cx="679279"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Biodiversity</a:t>
            </a:r>
          </a:p>
        </p:txBody>
      </p:sp>
      <p:sp>
        <p:nvSpPr>
          <p:cNvPr id="32" name="Oval 31"/>
          <p:cNvSpPr/>
          <p:nvPr/>
        </p:nvSpPr>
        <p:spPr>
          <a:xfrm>
            <a:off x="4239159" y="6020137"/>
            <a:ext cx="826361"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Invasions / HABs</a:t>
            </a:r>
          </a:p>
        </p:txBody>
      </p:sp>
      <p:sp>
        <p:nvSpPr>
          <p:cNvPr id="33" name="Oval 32"/>
          <p:cNvSpPr/>
          <p:nvPr/>
        </p:nvSpPr>
        <p:spPr>
          <a:xfrm>
            <a:off x="3069771" y="4641310"/>
            <a:ext cx="875191" cy="6309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Severe decline/mass</a:t>
            </a:r>
            <a:r>
              <a:rPr kumimoji="0" lang="pl-PL" sz="800" b="0" i="0" u="none" strike="noStrike" kern="1200" cap="none" spc="0" normalizeH="0" noProof="0" dirty="0" smtClean="0">
                <a:ln>
                  <a:noFill/>
                </a:ln>
                <a:solidFill>
                  <a:prstClr val="black"/>
                </a:solidFill>
                <a:effectLst/>
                <a:uLnTx/>
                <a:uFillTx/>
                <a:latin typeface="Calibri" panose="020F0502020204030204"/>
                <a:ea typeface="+mn-ea"/>
                <a:cs typeface="+mn-cs"/>
              </a:rPr>
              <a:t> mortality/bleaching</a:t>
            </a:r>
            <a:endPar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Oval 33"/>
          <p:cNvSpPr/>
          <p:nvPr/>
        </p:nvSpPr>
        <p:spPr>
          <a:xfrm>
            <a:off x="1787199" y="1621519"/>
            <a:ext cx="58839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Sea level</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val 34"/>
          <p:cNvSpPr/>
          <p:nvPr/>
        </p:nvSpPr>
        <p:spPr>
          <a:xfrm>
            <a:off x="2707439" y="2126822"/>
            <a:ext cx="696018"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Sea ice extent</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val 35"/>
          <p:cNvSpPr/>
          <p:nvPr/>
        </p:nvSpPr>
        <p:spPr>
          <a:xfrm>
            <a:off x="2397318" y="845487"/>
            <a:ext cx="58839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Tides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36"/>
          <p:cNvSpPr/>
          <p:nvPr/>
        </p:nvSpPr>
        <p:spPr>
          <a:xfrm>
            <a:off x="1572915" y="2439162"/>
            <a:ext cx="75572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Fronts &amp; eddies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37"/>
          <p:cNvSpPr/>
          <p:nvPr/>
        </p:nvSpPr>
        <p:spPr>
          <a:xfrm>
            <a:off x="3923307" y="2031618"/>
            <a:ext cx="671521"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Upwelling</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p:cNvSpPr/>
          <p:nvPr/>
        </p:nvSpPr>
        <p:spPr>
          <a:xfrm>
            <a:off x="633520" y="2498341"/>
            <a:ext cx="74936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Surface waves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39"/>
          <p:cNvSpPr/>
          <p:nvPr/>
        </p:nvSpPr>
        <p:spPr>
          <a:xfrm>
            <a:off x="6972047" y="3379660"/>
            <a:ext cx="789781"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Remineralization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p:cNvSpPr/>
          <p:nvPr/>
        </p:nvSpPr>
        <p:spPr>
          <a:xfrm>
            <a:off x="6486075" y="3089437"/>
            <a:ext cx="62881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Calcification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val 42"/>
          <p:cNvSpPr/>
          <p:nvPr/>
        </p:nvSpPr>
        <p:spPr>
          <a:xfrm>
            <a:off x="1161185" y="3349932"/>
            <a:ext cx="948790"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Near-inertial oscillations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96063" y="5055507"/>
            <a:ext cx="2836345"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Calibri" panose="020F0502020204030204"/>
                <a:ea typeface="+mn-ea"/>
                <a:cs typeface="+mn-cs"/>
              </a:rPr>
              <a:t>Possible synergies concept map used to revise the list of phenomena appearing in BGC EOV Spec Sheets.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val 43"/>
          <p:cNvSpPr/>
          <p:nvPr/>
        </p:nvSpPr>
        <p:spPr>
          <a:xfrm>
            <a:off x="4847935" y="720396"/>
            <a:ext cx="99677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Ventilation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p:cNvCxnSpPr>
            <a:stCxn id="44" idx="2"/>
            <a:endCxn id="13" idx="6"/>
          </p:cNvCxnSpPr>
          <p:nvPr/>
        </p:nvCxnSpPr>
        <p:spPr>
          <a:xfrm flipH="1">
            <a:off x="4459439" y="970862"/>
            <a:ext cx="388496" cy="2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316411" y="2914718"/>
            <a:ext cx="922812"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Freshwater cycle</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val 47"/>
          <p:cNvSpPr/>
          <p:nvPr/>
        </p:nvSpPr>
        <p:spPr>
          <a:xfrm>
            <a:off x="4893627" y="1668521"/>
            <a:ext cx="915163"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Storage / inventory</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Straight Connector 48"/>
          <p:cNvCxnSpPr>
            <a:stCxn id="48" idx="2"/>
            <a:endCxn id="15" idx="6"/>
          </p:cNvCxnSpPr>
          <p:nvPr/>
        </p:nvCxnSpPr>
        <p:spPr>
          <a:xfrm flipH="1" flipV="1">
            <a:off x="4397653" y="1805348"/>
            <a:ext cx="495974" cy="1136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669117" y="2578386"/>
            <a:ext cx="781502"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Land-sea fluxes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Connector 53"/>
          <p:cNvCxnSpPr/>
          <p:nvPr/>
        </p:nvCxnSpPr>
        <p:spPr>
          <a:xfrm flipH="1" flipV="1">
            <a:off x="4291344" y="2793309"/>
            <a:ext cx="481665" cy="12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23773" y="1485699"/>
            <a:ext cx="749366"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Mixed Layer</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val 58"/>
          <p:cNvSpPr/>
          <p:nvPr/>
        </p:nvSpPr>
        <p:spPr>
          <a:xfrm>
            <a:off x="5859598" y="2821116"/>
            <a:ext cx="776449"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Primary production</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Connector 59"/>
          <p:cNvCxnSpPr>
            <a:stCxn id="59" idx="4"/>
            <a:endCxn id="10" idx="7"/>
          </p:cNvCxnSpPr>
          <p:nvPr/>
        </p:nvCxnSpPr>
        <p:spPr>
          <a:xfrm flipH="1">
            <a:off x="5324533" y="3322048"/>
            <a:ext cx="923290" cy="6086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9" idx="4"/>
            <a:endCxn id="29" idx="0"/>
          </p:cNvCxnSpPr>
          <p:nvPr/>
        </p:nvCxnSpPr>
        <p:spPr>
          <a:xfrm flipH="1">
            <a:off x="5732339" y="3322048"/>
            <a:ext cx="515484" cy="9035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5892296" y="4944154"/>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800" dirty="0" smtClean="0">
                <a:solidFill>
                  <a:prstClr val="black"/>
                </a:solidFill>
                <a:latin typeface="Calibri" panose="020F0502020204030204"/>
              </a:rPr>
              <a:t>Biogeographical shifts etc.</a:t>
            </a:r>
            <a:endPar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2" name="Oval 71"/>
          <p:cNvSpPr/>
          <p:nvPr/>
        </p:nvSpPr>
        <p:spPr>
          <a:xfrm>
            <a:off x="5083239" y="5557250"/>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Recovery/restoration</a:t>
            </a:r>
          </a:p>
        </p:txBody>
      </p:sp>
      <p:sp>
        <p:nvSpPr>
          <p:cNvPr id="73" name="Oval 72"/>
          <p:cNvSpPr/>
          <p:nvPr/>
        </p:nvSpPr>
        <p:spPr>
          <a:xfrm>
            <a:off x="6717376" y="5462041"/>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800" dirty="0" smtClean="0">
                <a:solidFill>
                  <a:prstClr val="black"/>
                </a:solidFill>
                <a:latin typeface="Calibri" panose="020F0502020204030204"/>
              </a:rPr>
              <a:t>Functional role of species</a:t>
            </a:r>
            <a:endPar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74" name="Straight Connector 73"/>
          <p:cNvCxnSpPr>
            <a:stCxn id="41" idx="4"/>
            <a:endCxn id="28" idx="0"/>
          </p:cNvCxnSpPr>
          <p:nvPr/>
        </p:nvCxnSpPr>
        <p:spPr>
          <a:xfrm flipH="1">
            <a:off x="6644826" y="3590369"/>
            <a:ext cx="155657" cy="7346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949215" y="5881086"/>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Changes in species size</a:t>
            </a:r>
          </a:p>
        </p:txBody>
      </p:sp>
      <p:sp>
        <p:nvSpPr>
          <p:cNvPr id="78" name="Oval 77"/>
          <p:cNvSpPr/>
          <p:nvPr/>
        </p:nvSpPr>
        <p:spPr>
          <a:xfrm>
            <a:off x="3383759" y="5445086"/>
            <a:ext cx="744177"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rPr>
              <a:t>Ecological regime shift</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val 78"/>
          <p:cNvSpPr/>
          <p:nvPr/>
        </p:nvSpPr>
        <p:spPr>
          <a:xfrm>
            <a:off x="7003474" y="4226447"/>
            <a:ext cx="875215" cy="50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800" dirty="0" smtClean="0">
                <a:solidFill>
                  <a:prstClr val="black"/>
                </a:solidFill>
                <a:latin typeface="Calibri" panose="020F0502020204030204"/>
              </a:rPr>
              <a:t>Transport/element cycling</a:t>
            </a:r>
            <a:endParaRPr kumimoji="0" lang="pl-PL"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81" name="Straight Connector 80"/>
          <p:cNvCxnSpPr>
            <a:stCxn id="40" idx="3"/>
            <a:endCxn id="79" idx="0"/>
          </p:cNvCxnSpPr>
          <p:nvPr/>
        </p:nvCxnSpPr>
        <p:spPr>
          <a:xfrm>
            <a:off x="7087708" y="3807232"/>
            <a:ext cx="353374" cy="4192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 idx="3"/>
            <a:endCxn id="79" idx="0"/>
          </p:cNvCxnSpPr>
          <p:nvPr/>
        </p:nvCxnSpPr>
        <p:spPr>
          <a:xfrm flipH="1">
            <a:off x="7441082" y="4179212"/>
            <a:ext cx="213262" cy="472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019581" y="3105987"/>
            <a:ext cx="843087" cy="5009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800" dirty="0" smtClean="0">
                <a:solidFill>
                  <a:prstClr val="black"/>
                </a:solidFill>
                <a:latin typeface="Calibri" panose="020F0502020204030204"/>
              </a:rPr>
              <a:t>Carbon sequestration</a:t>
            </a:r>
          </a:p>
        </p:txBody>
      </p:sp>
    </p:spTree>
    <p:extLst>
      <p:ext uri="{BB962C8B-B14F-4D97-AF65-F5344CB8AC3E}">
        <p14:creationId xmlns:p14="http://schemas.microsoft.com/office/powerpoint/2010/main" val="307780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8025</TotalTime>
  <Words>2500</Words>
  <Application>Microsoft Office PowerPoint</Application>
  <PresentationFormat>On-screen Show (4:3)</PresentationFormat>
  <Paragraphs>211</Paragraphs>
  <Slides>15</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ＭＳ Ｐゴシック</vt:lpstr>
      <vt:lpstr>Arial</vt:lpstr>
      <vt:lpstr>Calibri</vt:lpstr>
      <vt:lpstr>Calibri Light</vt:lpstr>
      <vt:lpstr>Wingdings</vt:lpstr>
      <vt:lpstr>Blank Presentation</vt:lpstr>
      <vt:lpstr>Office Theme</vt:lpstr>
      <vt:lpstr>1_Office Theme</vt:lpstr>
      <vt:lpstr>The Global Ocean Observing System Harmonizing Phenomena</vt:lpstr>
      <vt:lpstr>PowerPoint Presentation</vt:lpstr>
      <vt:lpstr>GOOS Strategic Mapping</vt:lpstr>
      <vt:lpstr>What are phenomena:</vt:lpstr>
      <vt:lpstr>Why articulate phenomena?</vt:lpstr>
      <vt:lpstr>Example physics phenomena</vt:lpstr>
      <vt:lpstr>Lessons learnt from BGC EOVs update</vt:lpstr>
      <vt:lpstr>PowerPoint Presentation</vt:lpstr>
      <vt:lpstr>PowerPoint Presentation</vt:lpstr>
      <vt:lpstr>Current phenomena: Physics &amp; BGC</vt:lpstr>
      <vt:lpstr>Current phenomena: BioEco</vt:lpstr>
      <vt:lpstr>All GOOS phenomena</vt:lpstr>
      <vt:lpstr>Points for discussion </vt:lpstr>
      <vt:lpstr>PowerPoint Presentation</vt:lpstr>
      <vt:lpstr>(optional) Lessons learnt from BGC EOV update cont.</vt:lpstr>
    </vt:vector>
  </TitlesOfParts>
  <Company>IOC/UNESCO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Albert Fischer</dc:creator>
  <cp:lastModifiedBy>Artur Palacz</cp:lastModifiedBy>
  <cp:revision>346</cp:revision>
  <dcterms:created xsi:type="dcterms:W3CDTF">2012-11-19T13:57:22Z</dcterms:created>
  <dcterms:modified xsi:type="dcterms:W3CDTF">2018-01-26T13:38:30Z</dcterms:modified>
</cp:coreProperties>
</file>