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09" r:id="rId5"/>
  </p:sldMasterIdLst>
  <p:notesMasterIdLst>
    <p:notesMasterId r:id="rId33"/>
  </p:notesMasterIdLst>
  <p:sldIdLst>
    <p:sldId id="257" r:id="rId6"/>
    <p:sldId id="303" r:id="rId7"/>
    <p:sldId id="304" r:id="rId8"/>
    <p:sldId id="305" r:id="rId9"/>
    <p:sldId id="309" r:id="rId10"/>
    <p:sldId id="306" r:id="rId11"/>
    <p:sldId id="321" r:id="rId12"/>
    <p:sldId id="323" r:id="rId13"/>
    <p:sldId id="324" r:id="rId14"/>
    <p:sldId id="310" r:id="rId15"/>
    <p:sldId id="316" r:id="rId16"/>
    <p:sldId id="317" r:id="rId17"/>
    <p:sldId id="311" r:id="rId18"/>
    <p:sldId id="312" r:id="rId19"/>
    <p:sldId id="313" r:id="rId20"/>
    <p:sldId id="314" r:id="rId21"/>
    <p:sldId id="315" r:id="rId22"/>
    <p:sldId id="318" r:id="rId23"/>
    <p:sldId id="295" r:id="rId24"/>
    <p:sldId id="297" r:id="rId25"/>
    <p:sldId id="322" r:id="rId26"/>
    <p:sldId id="298" r:id="rId27"/>
    <p:sldId id="299" r:id="rId28"/>
    <p:sldId id="300" r:id="rId29"/>
    <p:sldId id="302" r:id="rId30"/>
    <p:sldId id="319" r:id="rId31"/>
    <p:sldId id="25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941" y="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17%20Seismic%20Report\Graphics\Seismic_Reports_Graphs_2017_Mast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17%20Seismic%20Report\Graphics\Seismic_Reports_Graphs_2017_Mast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17%20Seismic%20Report\Graphics\Seismic_Reports_Graphs_2017_Mast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17%20Seismic%20Report\Graphics\Seismic_Reports_Graphs_2017_Maste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17%20Seismic%20Report\Graphics\Seismic_Reports_Graphs_2017_Maste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17%20Seismic%20Report\Graphics\Seismic_Reports_Graphs_2017_Maste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17%20Seismic%20Report\Graphics\Seismic_Reports_Graphs_2017_Mast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2000" b="1" i="0">
                <a:solidFill>
                  <a:srgbClr val="000000"/>
                </a:solidFill>
              </a:defRPr>
            </a:pPr>
            <a:r>
              <a:rPr lang="en-US" sz="2000"/>
              <a:t>Status of Caribe EWS Core Seismic Stations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436950584870374"/>
          <c:y val="0.19023155438903469"/>
          <c:w val="0.602814145186227"/>
          <c:h val="0.6350559930008749"/>
        </c:manualLayout>
      </c:layout>
      <c:barChart>
        <c:barDir val="col"/>
        <c:grouping val="clustered"/>
        <c:varyColors val="1"/>
        <c:ser>
          <c:idx val="0"/>
          <c:order val="0"/>
          <c:tx>
            <c:v>Contributing Real Time</c:v>
          </c:tx>
          <c:spPr>
            <a:solidFill>
              <a:srgbClr val="4F81BD"/>
            </a:solidFill>
          </c:spPr>
          <c:invertIfNegative val="1"/>
          <c:cat>
            <c:strRef>
              <c:f>'Graphs '!$G$161:$J$161</c:f>
              <c:strCache>
                <c:ptCount val="4"/>
                <c:pt idx="0">
                  <c:v>Jun-17</c:v>
                </c:pt>
                <c:pt idx="1">
                  <c:v>Jul-17</c:v>
                </c:pt>
                <c:pt idx="2">
                  <c:v>Aug-17</c:v>
                </c:pt>
                <c:pt idx="3">
                  <c:v>Sep-17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'Graphs '!$F$161:$J$161</c15:sqref>
                  </c15:fullRef>
                </c:ext>
              </c:extLst>
            </c:strRef>
          </c:cat>
          <c:val>
            <c:numRef>
              <c:f>'Graphs '!$G$162:$J$162</c:f>
              <c:numCache>
                <c:formatCode>0%</c:formatCode>
                <c:ptCount val="4"/>
                <c:pt idx="0">
                  <c:v>0.9375</c:v>
                </c:pt>
                <c:pt idx="1">
                  <c:v>0.9375</c:v>
                </c:pt>
                <c:pt idx="2">
                  <c:v>0.93714285714285717</c:v>
                </c:pt>
                <c:pt idx="3">
                  <c:v>0.9375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'Graphs '!$F$162:$J$162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41-47A9-8346-852763EB4808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v>Existing</c:v>
          </c:tx>
          <c:spPr>
            <a:solidFill>
              <a:srgbClr val="F79646"/>
            </a:solidFill>
          </c:spPr>
          <c:invertIfNegative val="1"/>
          <c:cat>
            <c:strRef>
              <c:f>'Graphs '!$G$161:$J$161</c:f>
              <c:strCache>
                <c:ptCount val="4"/>
                <c:pt idx="0">
                  <c:v>Jun-17</c:v>
                </c:pt>
                <c:pt idx="1">
                  <c:v>Jul-17</c:v>
                </c:pt>
                <c:pt idx="2">
                  <c:v>Aug-17</c:v>
                </c:pt>
                <c:pt idx="3">
                  <c:v>Sep-17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'Graphs '!$F$161:$J$161</c15:sqref>
                  </c15:fullRef>
                </c:ext>
              </c:extLst>
            </c:strRef>
          </c:cat>
          <c:val>
            <c:numRef>
              <c:f>'Graphs '!$G$163:$J$163</c:f>
              <c:numCache>
                <c:formatCode>0%</c:formatCode>
                <c:ptCount val="4"/>
                <c:pt idx="0">
                  <c:v>3.4090909090909088E-2</c:v>
                </c:pt>
                <c:pt idx="1">
                  <c:v>3.4090909090909088E-2</c:v>
                </c:pt>
                <c:pt idx="2">
                  <c:v>3.4285714285714287E-2</c:v>
                </c:pt>
                <c:pt idx="3">
                  <c:v>3.4090909090909088E-2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'Graphs '!$F$163:$J$163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41-47A9-8346-852763EB4808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tx>
            <c:v>Planned</c:v>
          </c:tx>
          <c:spPr>
            <a:solidFill>
              <a:srgbClr val="8064A2"/>
            </a:solidFill>
          </c:spPr>
          <c:invertIfNegative val="1"/>
          <c:cat>
            <c:strRef>
              <c:f>'Graphs '!$G$161:$J$161</c:f>
              <c:strCache>
                <c:ptCount val="4"/>
                <c:pt idx="0">
                  <c:v>Jun-17</c:v>
                </c:pt>
                <c:pt idx="1">
                  <c:v>Jul-17</c:v>
                </c:pt>
                <c:pt idx="2">
                  <c:v>Aug-17</c:v>
                </c:pt>
                <c:pt idx="3">
                  <c:v>Sep-17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'Graphs '!$F$161:$J$161</c15:sqref>
                  </c15:fullRef>
                </c:ext>
              </c:extLst>
            </c:strRef>
          </c:cat>
          <c:val>
            <c:numRef>
              <c:f>'Graphs '!$G$164:$J$164</c:f>
              <c:numCache>
                <c:formatCode>0%</c:formatCode>
                <c:ptCount val="4"/>
                <c:pt idx="0">
                  <c:v>1.1363636363636364E-2</c:v>
                </c:pt>
                <c:pt idx="1">
                  <c:v>1.1363636363636364E-2</c:v>
                </c:pt>
                <c:pt idx="2">
                  <c:v>1.1428571428571429E-2</c:v>
                </c:pt>
                <c:pt idx="3">
                  <c:v>1.1363636363636364E-2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'Graphs '!$F$164:$J$164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541-47A9-8346-852763EB4808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3"/>
          <c:order val="3"/>
          <c:tx>
            <c:v>Gap</c:v>
          </c:tx>
          <c:spPr>
            <a:solidFill>
              <a:srgbClr val="FF0000"/>
            </a:solidFill>
          </c:spPr>
          <c:invertIfNegative val="1"/>
          <c:cat>
            <c:strRef>
              <c:f>'Graphs '!$G$161:$J$161</c:f>
              <c:strCache>
                <c:ptCount val="4"/>
                <c:pt idx="0">
                  <c:v>Jun-17</c:v>
                </c:pt>
                <c:pt idx="1">
                  <c:v>Jul-17</c:v>
                </c:pt>
                <c:pt idx="2">
                  <c:v>Aug-17</c:v>
                </c:pt>
                <c:pt idx="3">
                  <c:v>Sep-17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'Graphs '!$F$161:$J$161</c15:sqref>
                  </c15:fullRef>
                </c:ext>
              </c:extLst>
            </c:strRef>
          </c:cat>
          <c:val>
            <c:numRef>
              <c:f>'Graphs '!$G$165:$J$165</c:f>
              <c:numCache>
                <c:formatCode>0%</c:formatCode>
                <c:ptCount val="4"/>
                <c:pt idx="0">
                  <c:v>5.681818181818182E-3</c:v>
                </c:pt>
                <c:pt idx="1">
                  <c:v>5.681818181818182E-3</c:v>
                </c:pt>
                <c:pt idx="2">
                  <c:v>5.7142857142857143E-3</c:v>
                </c:pt>
                <c:pt idx="3">
                  <c:v>5.681818181818182E-3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'Graphs '!$F$165:$J$165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541-47A9-8346-852763EB4808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4"/>
          <c:order val="4"/>
          <c:tx>
            <c:v>Non-operational</c:v>
          </c:tx>
          <c:spPr>
            <a:solidFill>
              <a:srgbClr val="70AD47"/>
            </a:solidFill>
          </c:spPr>
          <c:invertIfNegative val="1"/>
          <c:cat>
            <c:strRef>
              <c:f>'Graphs '!$G$161:$J$161</c:f>
              <c:strCache>
                <c:ptCount val="4"/>
                <c:pt idx="0">
                  <c:v>Jun-17</c:v>
                </c:pt>
                <c:pt idx="1">
                  <c:v>Jul-17</c:v>
                </c:pt>
                <c:pt idx="2">
                  <c:v>Aug-17</c:v>
                </c:pt>
                <c:pt idx="3">
                  <c:v>Sep-17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'Graphs '!$F$161:$J$161</c15:sqref>
                  </c15:fullRef>
                </c:ext>
              </c:extLst>
            </c:strRef>
          </c:cat>
          <c:val>
            <c:numRef>
              <c:f>'Graphs '!$G$166:$J$166</c:f>
              <c:numCache>
                <c:formatCode>0%</c:formatCode>
                <c:ptCount val="4"/>
                <c:pt idx="0">
                  <c:v>1.1363636363636364E-2</c:v>
                </c:pt>
                <c:pt idx="1">
                  <c:v>1.1363636363636364E-2</c:v>
                </c:pt>
                <c:pt idx="2">
                  <c:v>1.1428571428571429E-2</c:v>
                </c:pt>
                <c:pt idx="3">
                  <c:v>1.1363636363636364E-2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'Graphs '!$F$166:$J$166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541-47A9-8346-852763EB4808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3670272"/>
        <c:axId val="373672192"/>
      </c:barChart>
      <c:catAx>
        <c:axId val="373670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sz="1600" b="1" i="0"/>
                </a:pPr>
                <a:r>
                  <a:rPr lang="en-US" sz="1600"/>
                  <a:t>Month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cross"/>
        <c:tickLblPos val="nextTo"/>
        <c:txPr>
          <a:bodyPr/>
          <a:lstStyle/>
          <a:p>
            <a:pPr lvl="0">
              <a:defRPr sz="1400" b="1" i="0"/>
            </a:pPr>
            <a:endParaRPr lang="en-US"/>
          </a:p>
        </c:txPr>
        <c:crossAx val="373672192"/>
        <c:crosses val="autoZero"/>
        <c:auto val="1"/>
        <c:lblAlgn val="ctr"/>
        <c:lblOffset val="100"/>
        <c:noMultiLvlLbl val="1"/>
      </c:catAx>
      <c:valAx>
        <c:axId val="373672192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sz="1600" b="1" i="0"/>
                </a:pPr>
                <a:r>
                  <a:rPr lang="en-US" sz="1600"/>
                  <a:t>Stations (%)</a:t>
                </a:r>
              </a:p>
            </c:rich>
          </c:tx>
          <c:layout/>
          <c:overlay val="0"/>
        </c:title>
        <c:numFmt formatCode="0%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sz="1400" b="1" i="0"/>
            </a:pPr>
            <a:endParaRPr lang="en-US"/>
          </a:p>
        </c:txPr>
        <c:crossAx val="373670272"/>
        <c:crosses val="autoZero"/>
        <c:crossBetween val="between"/>
      </c:valAx>
      <c:spPr>
        <a:solidFill>
          <a:srgbClr val="FFFFFF"/>
        </a:solidFill>
      </c:spPr>
    </c:plotArea>
    <c:legend>
      <c:legendPos val="r"/>
      <c:layout>
        <c:manualLayout>
          <c:xMode val="edge"/>
          <c:yMode val="edge"/>
          <c:x val="0.77187448533665382"/>
          <c:y val="0.42298162729658795"/>
          <c:w val="0.22812551466334618"/>
          <c:h val="0.2122127442403032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2000" b="1" i="0">
                <a:solidFill>
                  <a:srgbClr val="000000"/>
                </a:solidFill>
              </a:defRPr>
            </a:pPr>
            <a:r>
              <a:rPr lang="en-US" sz="2000"/>
              <a:t>Status of Caribe EWS Core Seismic Stations in the Caribbean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v>Contributing Real Time</c:v>
          </c:tx>
          <c:spPr>
            <a:solidFill>
              <a:srgbClr val="C0504D"/>
            </a:solidFill>
          </c:spPr>
          <c:invertIfNegative val="1"/>
          <c:cat>
            <c:strRef>
              <c:f>'Graphs '!$G$153:$J$153</c:f>
              <c:strCache>
                <c:ptCount val="4"/>
                <c:pt idx="0">
                  <c:v>Jun-17</c:v>
                </c:pt>
                <c:pt idx="1">
                  <c:v>Jul-17</c:v>
                </c:pt>
                <c:pt idx="2">
                  <c:v>Aug-17</c:v>
                </c:pt>
                <c:pt idx="3">
                  <c:v>Sep-17</c:v>
                </c:pt>
              </c:strCache>
            </c:strRef>
          </c:cat>
          <c:val>
            <c:numRef>
              <c:f>'Graphs '!$G$154:$J$154</c:f>
              <c:numCache>
                <c:formatCode>0%</c:formatCode>
                <c:ptCount val="4"/>
                <c:pt idx="0">
                  <c:v>0.94074074074074077</c:v>
                </c:pt>
                <c:pt idx="1">
                  <c:v>0.94074074074074077</c:v>
                </c:pt>
                <c:pt idx="2">
                  <c:v>0.94074074074074077</c:v>
                </c:pt>
                <c:pt idx="3">
                  <c:v>0.93382352941176472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B9-4106-9AB1-94286B1D52A3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v>Existing</c:v>
          </c:tx>
          <c:spPr>
            <a:solidFill>
              <a:srgbClr val="9BBB59"/>
            </a:solidFill>
          </c:spPr>
          <c:invertIfNegative val="1"/>
          <c:cat>
            <c:strRef>
              <c:f>'Graphs '!$G$153:$J$153</c:f>
              <c:strCache>
                <c:ptCount val="4"/>
                <c:pt idx="0">
                  <c:v>Jun-17</c:v>
                </c:pt>
                <c:pt idx="1">
                  <c:v>Jul-17</c:v>
                </c:pt>
                <c:pt idx="2">
                  <c:v>Aug-17</c:v>
                </c:pt>
                <c:pt idx="3">
                  <c:v>Sep-17</c:v>
                </c:pt>
              </c:strCache>
            </c:strRef>
          </c:cat>
          <c:val>
            <c:numRef>
              <c:f>'Graphs '!$G$155:$J$155</c:f>
              <c:numCache>
                <c:formatCode>0%</c:formatCode>
                <c:ptCount val="4"/>
                <c:pt idx="0">
                  <c:v>4.4444444444444446E-2</c:v>
                </c:pt>
                <c:pt idx="1">
                  <c:v>4.4444444444444446E-2</c:v>
                </c:pt>
                <c:pt idx="2">
                  <c:v>4.4444444444444446E-2</c:v>
                </c:pt>
                <c:pt idx="3">
                  <c:v>4.4117647058823532E-2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B9-4106-9AB1-94286B1D52A3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tx>
            <c:v>Planned</c:v>
          </c:tx>
          <c:spPr>
            <a:solidFill>
              <a:srgbClr val="8064A2"/>
            </a:solidFill>
          </c:spPr>
          <c:invertIfNegative val="1"/>
          <c:cat>
            <c:strRef>
              <c:f>'Graphs '!$G$153:$J$153</c:f>
              <c:strCache>
                <c:ptCount val="4"/>
                <c:pt idx="0">
                  <c:v>Jun-17</c:v>
                </c:pt>
                <c:pt idx="1">
                  <c:v>Jul-17</c:v>
                </c:pt>
                <c:pt idx="2">
                  <c:v>Aug-17</c:v>
                </c:pt>
                <c:pt idx="3">
                  <c:v>Sep-17</c:v>
                </c:pt>
              </c:strCache>
            </c:strRef>
          </c:cat>
          <c:val>
            <c:numRef>
              <c:f>'Graphs '!$G$156:$J$156</c:f>
              <c:numCache>
                <c:formatCode>0%</c:formatCode>
                <c:ptCount val="4"/>
                <c:pt idx="0">
                  <c:v>7.4074074074074077E-3</c:v>
                </c:pt>
                <c:pt idx="1">
                  <c:v>7.4074074074074077E-3</c:v>
                </c:pt>
                <c:pt idx="2">
                  <c:v>7.4074074074074077E-3</c:v>
                </c:pt>
                <c:pt idx="3">
                  <c:v>7.3529411764705881E-3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9B9-4106-9AB1-94286B1D52A3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3"/>
          <c:order val="3"/>
          <c:tx>
            <c:v>Gap</c:v>
          </c:tx>
          <c:spPr>
            <a:solidFill>
              <a:srgbClr val="4BACC6"/>
            </a:solidFill>
          </c:spPr>
          <c:invertIfNegative val="1"/>
          <c:cat>
            <c:strRef>
              <c:f>'Graphs '!$G$153:$J$153</c:f>
              <c:strCache>
                <c:ptCount val="4"/>
                <c:pt idx="0">
                  <c:v>Jun-17</c:v>
                </c:pt>
                <c:pt idx="1">
                  <c:v>Jul-17</c:v>
                </c:pt>
                <c:pt idx="2">
                  <c:v>Aug-17</c:v>
                </c:pt>
                <c:pt idx="3">
                  <c:v>Sep-17</c:v>
                </c:pt>
              </c:strCache>
            </c:strRef>
          </c:cat>
          <c:val>
            <c:numRef>
              <c:f>'Graphs '!$G$157:$J$157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7.3529411764705881E-3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B9-4106-9AB1-94286B1D52A3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4"/>
          <c:order val="4"/>
          <c:tx>
            <c:v>Non-operational</c:v>
          </c:tx>
          <c:spPr>
            <a:solidFill>
              <a:srgbClr val="4F81BD"/>
            </a:solidFill>
          </c:spPr>
          <c:invertIfNegative val="1"/>
          <c:cat>
            <c:strRef>
              <c:f>'Graphs '!$G$153:$J$153</c:f>
              <c:strCache>
                <c:ptCount val="4"/>
                <c:pt idx="0">
                  <c:v>Jun-17</c:v>
                </c:pt>
                <c:pt idx="1">
                  <c:v>Jul-17</c:v>
                </c:pt>
                <c:pt idx="2">
                  <c:v>Aug-17</c:v>
                </c:pt>
                <c:pt idx="3">
                  <c:v>Sep-17</c:v>
                </c:pt>
              </c:strCache>
            </c:strRef>
          </c:cat>
          <c:val>
            <c:numRef>
              <c:f>'Graphs '!$G$158:$J$158</c:f>
              <c:numCache>
                <c:formatCode>0%</c:formatCode>
                <c:ptCount val="4"/>
                <c:pt idx="0">
                  <c:v>7.4074074074074077E-3</c:v>
                </c:pt>
                <c:pt idx="1">
                  <c:v>7.4074074074074077E-3</c:v>
                </c:pt>
                <c:pt idx="2">
                  <c:v>7.4074074074074077E-3</c:v>
                </c:pt>
                <c:pt idx="3">
                  <c:v>7.3529411764705881E-3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9B9-4106-9AB1-94286B1D52A3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3744000"/>
        <c:axId val="373745920"/>
      </c:barChart>
      <c:catAx>
        <c:axId val="373744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sz="1600" b="1" i="0"/>
                </a:pPr>
                <a:r>
                  <a:rPr lang="en-US" sz="1600"/>
                  <a:t>Month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cross"/>
        <c:tickLblPos val="nextTo"/>
        <c:txPr>
          <a:bodyPr/>
          <a:lstStyle/>
          <a:p>
            <a:pPr lvl="0">
              <a:defRPr sz="1400" b="1" i="0"/>
            </a:pPr>
            <a:endParaRPr lang="en-US"/>
          </a:p>
        </c:txPr>
        <c:crossAx val="373745920"/>
        <c:crosses val="autoZero"/>
        <c:auto val="1"/>
        <c:lblAlgn val="ctr"/>
        <c:lblOffset val="100"/>
        <c:noMultiLvlLbl val="1"/>
      </c:catAx>
      <c:valAx>
        <c:axId val="373745920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sz="1600" b="1" i="0"/>
                </a:pPr>
                <a:r>
                  <a:rPr lang="en-US" sz="1600"/>
                  <a:t>Stations (%)</a:t>
                </a:r>
              </a:p>
            </c:rich>
          </c:tx>
          <c:layout/>
          <c:overlay val="0"/>
        </c:title>
        <c:numFmt formatCode="0%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sz="1400" b="1" i="0"/>
            </a:pPr>
            <a:endParaRPr lang="en-US"/>
          </a:p>
        </c:txPr>
        <c:crossAx val="373744000"/>
        <c:crosses val="autoZero"/>
        <c:crossBetween val="between"/>
      </c:valAx>
      <c:spPr>
        <a:solidFill>
          <a:srgbClr val="FFFFFF"/>
        </a:solidFill>
      </c:spPr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Data Availability for Contributing- RTX Stations at IRIS</a:t>
            </a:r>
            <a:r>
              <a:rPr lang="en-US" sz="2000" baseline="0" dirty="0"/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 dirty="0">
                <a:effectLst/>
              </a:rPr>
              <a:t>(</a:t>
            </a:r>
            <a:r>
              <a:rPr lang="en-US" sz="2000" b="1" i="0" baseline="0" dirty="0" smtClean="0">
                <a:effectLst/>
              </a:rPr>
              <a:t>Jun - </a:t>
            </a:r>
            <a:r>
              <a:rPr lang="en-US" sz="2000" b="1" i="0" baseline="0" dirty="0">
                <a:effectLst/>
              </a:rPr>
              <a:t>Sep 2017)  </a:t>
            </a:r>
            <a:endParaRPr lang="en-US" sz="2000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'Graphs '!$G$22</c:f>
              <c:strCache>
                <c:ptCount val="1"/>
                <c:pt idx="0">
                  <c:v>Jun 17</c:v>
                </c:pt>
              </c:strCache>
            </c:strRef>
          </c:tx>
          <c:spPr>
            <a:solidFill>
              <a:srgbClr val="4F81BD"/>
            </a:solidFill>
          </c:spPr>
          <c:invertIfNegative val="1"/>
          <c:cat>
            <c:strRef>
              <c:f>'Graphs '!$A$23:$A$32</c:f>
              <c:strCache>
                <c:ptCount val="10"/>
                <c:pt idx="0">
                  <c:v>90%-100%</c:v>
                </c:pt>
                <c:pt idx="1">
                  <c:v>80%-89.9%</c:v>
                </c:pt>
                <c:pt idx="2">
                  <c:v>70%-79.9%</c:v>
                </c:pt>
                <c:pt idx="3">
                  <c:v>60%-69.9%</c:v>
                </c:pt>
                <c:pt idx="4">
                  <c:v>50%-59.9%</c:v>
                </c:pt>
                <c:pt idx="5">
                  <c:v>40%-49.9%</c:v>
                </c:pt>
                <c:pt idx="6">
                  <c:v>30%-39.9%</c:v>
                </c:pt>
                <c:pt idx="7">
                  <c:v>20%-29.9%</c:v>
                </c:pt>
                <c:pt idx="8">
                  <c:v>10%-19.9%</c:v>
                </c:pt>
                <c:pt idx="9">
                  <c:v>0%-9.9%</c:v>
                </c:pt>
              </c:strCache>
            </c:strRef>
          </c:cat>
          <c:val>
            <c:numRef>
              <c:f>'Graphs '!$G$23:$G$32</c:f>
              <c:numCache>
                <c:formatCode>0.00%</c:formatCode>
                <c:ptCount val="10"/>
                <c:pt idx="0">
                  <c:v>0.6484375</c:v>
                </c:pt>
                <c:pt idx="1">
                  <c:v>4.6875E-2</c:v>
                </c:pt>
                <c:pt idx="2">
                  <c:v>2.34375E-2</c:v>
                </c:pt>
                <c:pt idx="3">
                  <c:v>1.5625E-2</c:v>
                </c:pt>
                <c:pt idx="4">
                  <c:v>1.5625E-2</c:v>
                </c:pt>
                <c:pt idx="5">
                  <c:v>7.8125E-3</c:v>
                </c:pt>
                <c:pt idx="6">
                  <c:v>6.25E-2</c:v>
                </c:pt>
                <c:pt idx="7">
                  <c:v>0</c:v>
                </c:pt>
                <c:pt idx="8">
                  <c:v>0</c:v>
                </c:pt>
                <c:pt idx="9">
                  <c:v>0.1796875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39-47BC-A627-3E5357707885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1"/>
          <c:tx>
            <c:strRef>
              <c:f>'Graphs '!$H$22</c:f>
              <c:strCache>
                <c:ptCount val="1"/>
                <c:pt idx="0">
                  <c:v>Jul 17</c:v>
                </c:pt>
              </c:strCache>
            </c:strRef>
          </c:tx>
          <c:invertIfNegative val="1"/>
          <c:cat>
            <c:strRef>
              <c:f>'Graphs '!$A$23:$A$32</c:f>
              <c:strCache>
                <c:ptCount val="10"/>
                <c:pt idx="0">
                  <c:v>90%-100%</c:v>
                </c:pt>
                <c:pt idx="1">
                  <c:v>80%-89.9%</c:v>
                </c:pt>
                <c:pt idx="2">
                  <c:v>70%-79.9%</c:v>
                </c:pt>
                <c:pt idx="3">
                  <c:v>60%-69.9%</c:v>
                </c:pt>
                <c:pt idx="4">
                  <c:v>50%-59.9%</c:v>
                </c:pt>
                <c:pt idx="5">
                  <c:v>40%-49.9%</c:v>
                </c:pt>
                <c:pt idx="6">
                  <c:v>30%-39.9%</c:v>
                </c:pt>
                <c:pt idx="7">
                  <c:v>20%-29.9%</c:v>
                </c:pt>
                <c:pt idx="8">
                  <c:v>10%-19.9%</c:v>
                </c:pt>
                <c:pt idx="9">
                  <c:v>0%-9.9%</c:v>
                </c:pt>
              </c:strCache>
            </c:strRef>
          </c:cat>
          <c:val>
            <c:numRef>
              <c:f>'Graphs '!$H$23:$H$32</c:f>
              <c:numCache>
                <c:formatCode>0.00%</c:formatCode>
                <c:ptCount val="10"/>
                <c:pt idx="0">
                  <c:v>0.63779527559055116</c:v>
                </c:pt>
                <c:pt idx="1">
                  <c:v>7.0866141732283464E-2</c:v>
                </c:pt>
                <c:pt idx="2">
                  <c:v>2.3622047244094488E-2</c:v>
                </c:pt>
                <c:pt idx="3">
                  <c:v>1.5748031496062992E-2</c:v>
                </c:pt>
                <c:pt idx="4">
                  <c:v>1.5748031496062992E-2</c:v>
                </c:pt>
                <c:pt idx="5">
                  <c:v>1.5748031496062992E-2</c:v>
                </c:pt>
                <c:pt idx="6">
                  <c:v>1.5748031496062992E-2</c:v>
                </c:pt>
                <c:pt idx="7">
                  <c:v>0</c:v>
                </c:pt>
                <c:pt idx="8">
                  <c:v>0</c:v>
                </c:pt>
                <c:pt idx="9">
                  <c:v>0.20472440944881889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539-47BC-A627-3E5357707885}"/>
            </c:ext>
          </c:extLst>
        </c:ser>
        <c:ser>
          <c:idx val="3"/>
          <c:order val="2"/>
          <c:tx>
            <c:strRef>
              <c:f>'Graphs '!$I$22</c:f>
              <c:strCache>
                <c:ptCount val="1"/>
                <c:pt idx="0">
                  <c:v>Aug 17</c:v>
                </c:pt>
              </c:strCache>
            </c:strRef>
          </c:tx>
          <c:invertIfNegative val="1"/>
          <c:cat>
            <c:strRef>
              <c:f>'Graphs '!$A$23:$A$32</c:f>
              <c:strCache>
                <c:ptCount val="10"/>
                <c:pt idx="0">
                  <c:v>90%-100%</c:v>
                </c:pt>
                <c:pt idx="1">
                  <c:v>80%-89.9%</c:v>
                </c:pt>
                <c:pt idx="2">
                  <c:v>70%-79.9%</c:v>
                </c:pt>
                <c:pt idx="3">
                  <c:v>60%-69.9%</c:v>
                </c:pt>
                <c:pt idx="4">
                  <c:v>50%-59.9%</c:v>
                </c:pt>
                <c:pt idx="5">
                  <c:v>40%-49.9%</c:v>
                </c:pt>
                <c:pt idx="6">
                  <c:v>30%-39.9%</c:v>
                </c:pt>
                <c:pt idx="7">
                  <c:v>20%-29.9%</c:v>
                </c:pt>
                <c:pt idx="8">
                  <c:v>10%-19.9%</c:v>
                </c:pt>
                <c:pt idx="9">
                  <c:v>0%-9.9%</c:v>
                </c:pt>
              </c:strCache>
            </c:strRef>
          </c:cat>
          <c:val>
            <c:numRef>
              <c:f>'Graphs '!$I$23:$I$32</c:f>
              <c:numCache>
                <c:formatCode>0.00%</c:formatCode>
                <c:ptCount val="10"/>
                <c:pt idx="0">
                  <c:v>0.70297029702970293</c:v>
                </c:pt>
                <c:pt idx="1">
                  <c:v>2.9702970297029702E-2</c:v>
                </c:pt>
                <c:pt idx="2">
                  <c:v>5.9405940594059403E-2</c:v>
                </c:pt>
                <c:pt idx="3">
                  <c:v>0</c:v>
                </c:pt>
                <c:pt idx="4">
                  <c:v>9.9009900990099011E-3</c:v>
                </c:pt>
                <c:pt idx="5">
                  <c:v>1.9801980198019802E-2</c:v>
                </c:pt>
                <c:pt idx="6">
                  <c:v>9.9009900990099011E-3</c:v>
                </c:pt>
                <c:pt idx="7">
                  <c:v>0</c:v>
                </c:pt>
                <c:pt idx="8">
                  <c:v>0</c:v>
                </c:pt>
                <c:pt idx="9">
                  <c:v>0.16831683168316833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539-47BC-A627-3E5357707885}"/>
            </c:ext>
          </c:extLst>
        </c:ser>
        <c:ser>
          <c:idx val="4"/>
          <c:order val="3"/>
          <c:tx>
            <c:v>Sep 17</c:v>
          </c:tx>
          <c:invertIfNegative val="0"/>
          <c:val>
            <c:numRef>
              <c:f>'Graphs '!$J$23:$J$32</c:f>
              <c:numCache>
                <c:formatCode>0.00%</c:formatCode>
                <c:ptCount val="10"/>
                <c:pt idx="0">
                  <c:v>0.62745098039215685</c:v>
                </c:pt>
                <c:pt idx="1">
                  <c:v>9.8039215686274508E-3</c:v>
                </c:pt>
                <c:pt idx="2">
                  <c:v>3.9215686274509803E-2</c:v>
                </c:pt>
                <c:pt idx="3">
                  <c:v>6.8627450980392163E-2</c:v>
                </c:pt>
                <c:pt idx="4">
                  <c:v>9.8039215686274508E-3</c:v>
                </c:pt>
                <c:pt idx="5">
                  <c:v>9.8039215686274508E-3</c:v>
                </c:pt>
                <c:pt idx="6">
                  <c:v>9.8039215686274508E-3</c:v>
                </c:pt>
                <c:pt idx="7">
                  <c:v>9.8039215686274508E-3</c:v>
                </c:pt>
                <c:pt idx="8">
                  <c:v>3.9215686274509803E-2</c:v>
                </c:pt>
                <c:pt idx="9">
                  <c:v>0.17647058823529413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28-4367-953C-09A5B9E50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863936"/>
        <c:axId val="37186585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'Graphs '!$F$22</c15:sqref>
                        </c15:formulaRef>
                      </c:ext>
                    </c:extLst>
                    <c:strCache>
                      <c:ptCount val="1"/>
                      <c:pt idx="0">
                        <c:v>May 17</c:v>
                      </c:pt>
                    </c:strCache>
                  </c:strRef>
                </c:tx>
                <c:spPr>
                  <a:solidFill>
                    <a:srgbClr val="8064A2"/>
                  </a:solidFill>
                </c:spPr>
                <c:invertIfNegative val="1"/>
                <c:cat>
                  <c:strRef>
                    <c:extLst>
                      <c:ext uri="{02D57815-91ED-43cb-92C2-25804820EDAC}">
                        <c15:formulaRef>
                          <c15:sqref>'Graphs '!$A$23:$A$32</c15:sqref>
                        </c15:formulaRef>
                      </c:ext>
                    </c:extLst>
                    <c:strCache>
                      <c:ptCount val="10"/>
                      <c:pt idx="0">
                        <c:v>90%-100%</c:v>
                      </c:pt>
                      <c:pt idx="1">
                        <c:v>80%-89.9%</c:v>
                      </c:pt>
                      <c:pt idx="2">
                        <c:v>70%-79.9%</c:v>
                      </c:pt>
                      <c:pt idx="3">
                        <c:v>60%-69.9%</c:v>
                      </c:pt>
                      <c:pt idx="4">
                        <c:v>50%-59.9%</c:v>
                      </c:pt>
                      <c:pt idx="5">
                        <c:v>40%-49.9%</c:v>
                      </c:pt>
                      <c:pt idx="6">
                        <c:v>30%-39.9%</c:v>
                      </c:pt>
                      <c:pt idx="7">
                        <c:v>20%-29.9%</c:v>
                      </c:pt>
                      <c:pt idx="8">
                        <c:v>10%-19.9%</c:v>
                      </c:pt>
                      <c:pt idx="9">
                        <c:v>0%-9.9%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'Graphs '!$F$23:$F$32</c15:sqref>
                        </c15:formulaRef>
                      </c:ext>
                    </c:extLst>
                    <c:numCache>
                      <c:formatCode>0.00%</c:formatCode>
                      <c:ptCount val="10"/>
                      <c:pt idx="0">
                        <c:v>0.66911764705882348</c:v>
                      </c:pt>
                      <c:pt idx="1">
                        <c:v>4.4117647058823532E-2</c:v>
                      </c:pt>
                      <c:pt idx="2">
                        <c:v>5.1470588235294115E-2</c:v>
                      </c:pt>
                      <c:pt idx="3">
                        <c:v>7.3529411764705881E-3</c:v>
                      </c:pt>
                      <c:pt idx="4">
                        <c:v>7.3529411764705881E-3</c:v>
                      </c:pt>
                      <c:pt idx="5">
                        <c:v>1.4705882352941176E-2</c:v>
                      </c:pt>
                      <c:pt idx="6">
                        <c:v>0</c:v>
                      </c:pt>
                      <c:pt idx="7">
                        <c:v>1.4705882352941176E-2</c:v>
                      </c:pt>
                      <c:pt idx="8">
                        <c:v>7.3529411764705881E-3</c:v>
                      </c:pt>
                      <c:pt idx="9">
                        <c:v>0.18382352941176472</c:v>
                      </c:pt>
                    </c:numCache>
                  </c:numRef>
                </c:val>
                <c:extLst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FFFFFF"/>
                        </a:solidFill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0-6539-47BC-A627-3E5357707885}"/>
                  </c:ext>
                </c:extLst>
              </c15:ser>
            </c15:filteredBarSeries>
          </c:ext>
        </c:extLst>
      </c:barChart>
      <c:catAx>
        <c:axId val="371863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sz="1600" b="1" i="0"/>
                </a:pPr>
                <a:r>
                  <a:rPr lang="en-US" sz="1600"/>
                  <a:t>Data Availability (%)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cross"/>
        <c:tickLblPos val="nextTo"/>
        <c:txPr>
          <a:bodyPr/>
          <a:lstStyle/>
          <a:p>
            <a:pPr lvl="0">
              <a:defRPr sz="1200" b="1" i="0"/>
            </a:pPr>
            <a:endParaRPr lang="en-US"/>
          </a:p>
        </c:txPr>
        <c:crossAx val="371865856"/>
        <c:crosses val="autoZero"/>
        <c:auto val="1"/>
        <c:lblAlgn val="ctr"/>
        <c:lblOffset val="100"/>
        <c:noMultiLvlLbl val="1"/>
      </c:catAx>
      <c:valAx>
        <c:axId val="371865856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sz="1600" b="1" i="0"/>
                </a:pPr>
                <a:r>
                  <a:rPr lang="en-US" sz="1600"/>
                  <a:t>Stations (%)</a:t>
                </a:r>
              </a:p>
            </c:rich>
          </c:tx>
          <c:layout/>
          <c:overlay val="0"/>
        </c:title>
        <c:numFmt formatCode="0.00%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sz="1200" b="1" i="0"/>
            </a:pPr>
            <a:endParaRPr lang="en-US"/>
          </a:p>
        </c:txPr>
        <c:crossAx val="371863936"/>
        <c:crosses val="autoZero"/>
        <c:crossBetween val="between"/>
      </c:valAx>
      <c:spPr>
        <a:solidFill>
          <a:srgbClr val="FFFFFF"/>
        </a:solidFill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5 min Latency for Contributing-RTX Stations at US-NTWC </a:t>
            </a:r>
            <a:endParaRPr lang="en-US" sz="20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 dirty="0" smtClean="0">
                <a:effectLst/>
              </a:rPr>
              <a:t>(</a:t>
            </a:r>
            <a:r>
              <a:rPr lang="en-US" sz="2000" b="1" i="0" baseline="0" dirty="0">
                <a:effectLst/>
              </a:rPr>
              <a:t>Jun - Sep 2017)  </a:t>
            </a:r>
            <a:endParaRPr lang="en-US" sz="2000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2"/>
          <c:order val="0"/>
          <c:tx>
            <c:strRef>
              <c:f>'Graphs '!$G$53</c:f>
              <c:strCache>
                <c:ptCount val="1"/>
                <c:pt idx="0">
                  <c:v>Jun 17</c:v>
                </c:pt>
              </c:strCache>
            </c:strRef>
          </c:tx>
          <c:invertIfNegative val="1"/>
          <c:cat>
            <c:strRef>
              <c:f>'Graphs '!$A$54:$A$63</c:f>
              <c:strCache>
                <c:ptCount val="10"/>
                <c:pt idx="0">
                  <c:v>90%-100%</c:v>
                </c:pt>
                <c:pt idx="1">
                  <c:v>80%-89.9%</c:v>
                </c:pt>
                <c:pt idx="2">
                  <c:v>70%-79.9%</c:v>
                </c:pt>
                <c:pt idx="3">
                  <c:v>60%-69.9%</c:v>
                </c:pt>
                <c:pt idx="4">
                  <c:v>50%-59.9%</c:v>
                </c:pt>
                <c:pt idx="5">
                  <c:v>40%-49.9%</c:v>
                </c:pt>
                <c:pt idx="6">
                  <c:v>30%-39.9%</c:v>
                </c:pt>
                <c:pt idx="7">
                  <c:v>20%-29.9%</c:v>
                </c:pt>
                <c:pt idx="8">
                  <c:v>10%-19.9%</c:v>
                </c:pt>
                <c:pt idx="9">
                  <c:v>0%-9.9%</c:v>
                </c:pt>
              </c:strCache>
            </c:strRef>
          </c:cat>
          <c:val>
            <c:numRef>
              <c:f>'Graphs '!$G$54:$G$63</c:f>
              <c:numCache>
                <c:formatCode>0.00%</c:formatCode>
                <c:ptCount val="10"/>
                <c:pt idx="0">
                  <c:v>0.61904761904761907</c:v>
                </c:pt>
                <c:pt idx="1">
                  <c:v>6.3492063492063489E-2</c:v>
                </c:pt>
                <c:pt idx="2">
                  <c:v>7.9365079365079361E-3</c:v>
                </c:pt>
                <c:pt idx="3">
                  <c:v>3.1746031746031744E-2</c:v>
                </c:pt>
                <c:pt idx="4">
                  <c:v>7.9365079365079361E-3</c:v>
                </c:pt>
                <c:pt idx="5">
                  <c:v>7.9365079365079361E-3</c:v>
                </c:pt>
                <c:pt idx="6">
                  <c:v>4.7619047619047616E-2</c:v>
                </c:pt>
                <c:pt idx="7">
                  <c:v>2.3809523809523808E-2</c:v>
                </c:pt>
                <c:pt idx="8">
                  <c:v>1.5873015873015872E-2</c:v>
                </c:pt>
                <c:pt idx="9">
                  <c:v>0.17460317460317459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63-49D8-B009-584E2447DF04}"/>
            </c:ext>
          </c:extLst>
        </c:ser>
        <c:ser>
          <c:idx val="3"/>
          <c:order val="1"/>
          <c:tx>
            <c:strRef>
              <c:f>'Graphs '!$H$53</c:f>
              <c:strCache>
                <c:ptCount val="1"/>
                <c:pt idx="0">
                  <c:v>Jul 17</c:v>
                </c:pt>
              </c:strCache>
            </c:strRef>
          </c:tx>
          <c:invertIfNegative val="1"/>
          <c:cat>
            <c:strRef>
              <c:f>'Graphs '!$A$54:$A$63</c:f>
              <c:strCache>
                <c:ptCount val="10"/>
                <c:pt idx="0">
                  <c:v>90%-100%</c:v>
                </c:pt>
                <c:pt idx="1">
                  <c:v>80%-89.9%</c:v>
                </c:pt>
                <c:pt idx="2">
                  <c:v>70%-79.9%</c:v>
                </c:pt>
                <c:pt idx="3">
                  <c:v>60%-69.9%</c:v>
                </c:pt>
                <c:pt idx="4">
                  <c:v>50%-59.9%</c:v>
                </c:pt>
                <c:pt idx="5">
                  <c:v>40%-49.9%</c:v>
                </c:pt>
                <c:pt idx="6">
                  <c:v>30%-39.9%</c:v>
                </c:pt>
                <c:pt idx="7">
                  <c:v>20%-29.9%</c:v>
                </c:pt>
                <c:pt idx="8">
                  <c:v>10%-19.9%</c:v>
                </c:pt>
                <c:pt idx="9">
                  <c:v>0%-9.9%</c:v>
                </c:pt>
              </c:strCache>
            </c:strRef>
          </c:cat>
          <c:val>
            <c:numRef>
              <c:f>'Graphs '!$H$54:$H$63</c:f>
              <c:numCache>
                <c:formatCode>0.00%</c:formatCode>
                <c:ptCount val="10"/>
                <c:pt idx="0">
                  <c:v>0.22131147540983606</c:v>
                </c:pt>
                <c:pt idx="1">
                  <c:v>0</c:v>
                </c:pt>
                <c:pt idx="2">
                  <c:v>0</c:v>
                </c:pt>
                <c:pt idx="3">
                  <c:v>1.6393442622950821E-2</c:v>
                </c:pt>
                <c:pt idx="4">
                  <c:v>8.1967213114754103E-3</c:v>
                </c:pt>
                <c:pt idx="5">
                  <c:v>8.1967213114754103E-3</c:v>
                </c:pt>
                <c:pt idx="6">
                  <c:v>3.2786885245901641E-2</c:v>
                </c:pt>
                <c:pt idx="7">
                  <c:v>3.2786885245901641E-2</c:v>
                </c:pt>
                <c:pt idx="8">
                  <c:v>7.3770491803278687E-2</c:v>
                </c:pt>
                <c:pt idx="9">
                  <c:v>0.60655737704918034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B63-49D8-B009-584E2447DF04}"/>
            </c:ext>
          </c:extLst>
        </c:ser>
        <c:ser>
          <c:idx val="4"/>
          <c:order val="2"/>
          <c:tx>
            <c:v>Aug 17</c:v>
          </c:tx>
          <c:invertIfNegative val="0"/>
          <c:val>
            <c:numRef>
              <c:f>'Graphs '!$Q$39:$Q$48</c:f>
              <c:numCache>
                <c:formatCode>0.00%</c:formatCode>
                <c:ptCount val="10"/>
                <c:pt idx="0">
                  <c:v>0.65040650406504064</c:v>
                </c:pt>
                <c:pt idx="1">
                  <c:v>6.5040650406504072E-2</c:v>
                </c:pt>
                <c:pt idx="2">
                  <c:v>3.2520325203252036E-2</c:v>
                </c:pt>
                <c:pt idx="3">
                  <c:v>2.4390243902439025E-2</c:v>
                </c:pt>
                <c:pt idx="4">
                  <c:v>8.130081300813009E-3</c:v>
                </c:pt>
                <c:pt idx="5">
                  <c:v>2.4390243902439025E-2</c:v>
                </c:pt>
                <c:pt idx="6">
                  <c:v>0</c:v>
                </c:pt>
                <c:pt idx="7">
                  <c:v>8.130081300813009E-3</c:v>
                </c:pt>
                <c:pt idx="8">
                  <c:v>0</c:v>
                </c:pt>
                <c:pt idx="9">
                  <c:v>0.18699186991869918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CF-4C8E-8892-D8DE8DFBED97}"/>
            </c:ext>
          </c:extLst>
        </c:ser>
        <c:ser>
          <c:idx val="1"/>
          <c:order val="3"/>
          <c:tx>
            <c:v>Sep 17</c:v>
          </c:tx>
          <c:invertIfNegative val="1"/>
          <c:cat>
            <c:strRef>
              <c:f>'Graphs '!$A$54:$A$63</c:f>
              <c:strCache>
                <c:ptCount val="10"/>
                <c:pt idx="0">
                  <c:v>90%-100%</c:v>
                </c:pt>
                <c:pt idx="1">
                  <c:v>80%-89.9%</c:v>
                </c:pt>
                <c:pt idx="2">
                  <c:v>70%-79.9%</c:v>
                </c:pt>
                <c:pt idx="3">
                  <c:v>60%-69.9%</c:v>
                </c:pt>
                <c:pt idx="4">
                  <c:v>50%-59.9%</c:v>
                </c:pt>
                <c:pt idx="5">
                  <c:v>40%-49.9%</c:v>
                </c:pt>
                <c:pt idx="6">
                  <c:v>30%-39.9%</c:v>
                </c:pt>
                <c:pt idx="7">
                  <c:v>20%-29.9%</c:v>
                </c:pt>
                <c:pt idx="8">
                  <c:v>10%-19.9%</c:v>
                </c:pt>
                <c:pt idx="9">
                  <c:v>0%-9.9%</c:v>
                </c:pt>
              </c:strCache>
            </c:strRef>
          </c:cat>
          <c:val>
            <c:numRef>
              <c:f>'Graphs '!$J$54:$J$63</c:f>
              <c:numCache>
                <c:formatCode>0.00%</c:formatCode>
                <c:ptCount val="10"/>
                <c:pt idx="0">
                  <c:v>0.43307086614173229</c:v>
                </c:pt>
                <c:pt idx="1">
                  <c:v>0.12598425196850394</c:v>
                </c:pt>
                <c:pt idx="2">
                  <c:v>3.937007874015748E-2</c:v>
                </c:pt>
                <c:pt idx="3">
                  <c:v>3.937007874015748E-2</c:v>
                </c:pt>
                <c:pt idx="4">
                  <c:v>5.5118110236220472E-2</c:v>
                </c:pt>
                <c:pt idx="5">
                  <c:v>3.1496062992125984E-2</c:v>
                </c:pt>
                <c:pt idx="6">
                  <c:v>3.1496062992125984E-2</c:v>
                </c:pt>
                <c:pt idx="7">
                  <c:v>7.874015748031496E-3</c:v>
                </c:pt>
                <c:pt idx="8">
                  <c:v>3.1496062992125984E-2</c:v>
                </c:pt>
                <c:pt idx="9">
                  <c:v>0.20472440944881889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63-49D8-B009-584E2447D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908608"/>
        <c:axId val="37191052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'Graphs '!$E$53</c15:sqref>
                        </c15:formulaRef>
                      </c:ext>
                    </c:extLst>
                    <c:strCache>
                      <c:ptCount val="1"/>
                      <c:pt idx="0">
                        <c:v>Apr 17</c:v>
                      </c:pt>
                    </c:strCache>
                  </c:strRef>
                </c:tx>
                <c:spPr>
                  <a:solidFill>
                    <a:srgbClr val="8064A2"/>
                  </a:solidFill>
                </c:spPr>
                <c:invertIfNegative val="1"/>
                <c:cat>
                  <c:strRef>
                    <c:extLst>
                      <c:ext uri="{02D57815-91ED-43cb-92C2-25804820EDAC}">
                        <c15:formulaRef>
                          <c15:sqref>'Graphs '!$A$54:$A$63</c15:sqref>
                        </c15:formulaRef>
                      </c:ext>
                    </c:extLst>
                    <c:strCache>
                      <c:ptCount val="10"/>
                      <c:pt idx="0">
                        <c:v>90%-100%</c:v>
                      </c:pt>
                      <c:pt idx="1">
                        <c:v>80%-89.9%</c:v>
                      </c:pt>
                      <c:pt idx="2">
                        <c:v>70%-79.9%</c:v>
                      </c:pt>
                      <c:pt idx="3">
                        <c:v>60%-69.9%</c:v>
                      </c:pt>
                      <c:pt idx="4">
                        <c:v>50%-59.9%</c:v>
                      </c:pt>
                      <c:pt idx="5">
                        <c:v>40%-49.9%</c:v>
                      </c:pt>
                      <c:pt idx="6">
                        <c:v>30%-39.9%</c:v>
                      </c:pt>
                      <c:pt idx="7">
                        <c:v>20%-29.9%</c:v>
                      </c:pt>
                      <c:pt idx="8">
                        <c:v>10%-19.9%</c:v>
                      </c:pt>
                      <c:pt idx="9">
                        <c:v>0%-9.9%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'Graphs '!$E$54:$E$63</c15:sqref>
                        </c15:formulaRef>
                      </c:ext>
                    </c:extLst>
                    <c:numCache>
                      <c:formatCode>0%</c:formatCode>
                      <c:ptCount val="10"/>
                      <c:pt idx="0">
                        <c:v>0.69230769230769229</c:v>
                      </c:pt>
                      <c:pt idx="1">
                        <c:v>4.6153846153846156E-2</c:v>
                      </c:pt>
                      <c:pt idx="2">
                        <c:v>1.5384615384615385E-2</c:v>
                      </c:pt>
                      <c:pt idx="3">
                        <c:v>1.5384615384615385E-2</c:v>
                      </c:pt>
                      <c:pt idx="4">
                        <c:v>1.5384615384615385E-2</c:v>
                      </c:pt>
                      <c:pt idx="5">
                        <c:v>1.5384615384615385E-2</c:v>
                      </c:pt>
                      <c:pt idx="6">
                        <c:v>1.5384615384615385E-2</c:v>
                      </c:pt>
                      <c:pt idx="7">
                        <c:v>0</c:v>
                      </c:pt>
                      <c:pt idx="8">
                        <c:v>7.6923076923076927E-3</c:v>
                      </c:pt>
                      <c:pt idx="9">
                        <c:v>0.17692307692307693</c:v>
                      </c:pt>
                    </c:numCache>
                  </c:numRef>
                </c:val>
                <c:extLst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FFFFFF"/>
                        </a:solidFill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0-BB63-49D8-B009-584E2447DF04}"/>
                  </c:ext>
                </c:extLst>
              </c15:ser>
            </c15:filteredBarSeries>
          </c:ext>
        </c:extLst>
      </c:barChart>
      <c:catAx>
        <c:axId val="371908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sz="1600" b="1" i="0"/>
                </a:pPr>
                <a:r>
                  <a:rPr lang="en-US" sz="1600"/>
                  <a:t>Data Latency &lt;5 min (%)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cross"/>
        <c:tickLblPos val="nextTo"/>
        <c:txPr>
          <a:bodyPr/>
          <a:lstStyle/>
          <a:p>
            <a:pPr lvl="0">
              <a:defRPr sz="1200" b="1" i="0"/>
            </a:pPr>
            <a:endParaRPr lang="en-US"/>
          </a:p>
        </c:txPr>
        <c:crossAx val="371910528"/>
        <c:crosses val="autoZero"/>
        <c:auto val="1"/>
        <c:lblAlgn val="ctr"/>
        <c:lblOffset val="100"/>
        <c:noMultiLvlLbl val="1"/>
      </c:catAx>
      <c:valAx>
        <c:axId val="371910528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sz="1600" b="1" i="0"/>
                </a:pPr>
                <a:r>
                  <a:rPr lang="en-US" sz="1600"/>
                  <a:t>Stations (%)
</a:t>
                </a:r>
              </a:p>
            </c:rich>
          </c:tx>
          <c:layout/>
          <c:overlay val="0"/>
        </c:title>
        <c:numFmt formatCode="0.00%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sz="1200" b="1" i="0"/>
            </a:pPr>
            <a:endParaRPr lang="en-US"/>
          </a:p>
        </c:txPr>
        <c:crossAx val="371908608"/>
        <c:crosses val="autoZero"/>
        <c:crossBetween val="between"/>
      </c:valAx>
      <c:spPr>
        <a:solidFill>
          <a:srgbClr val="FFFFFF"/>
        </a:solidFill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Uptime Percentage for Contributing-RTX Stations at </a:t>
            </a:r>
            <a:r>
              <a:rPr lang="en-US" sz="2000" dirty="0" smtClean="0"/>
              <a:t>PTWC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 dirty="0" smtClean="0">
                <a:effectLst/>
              </a:rPr>
              <a:t>(Jun </a:t>
            </a:r>
            <a:r>
              <a:rPr lang="en-US" sz="2000" b="1" i="0" baseline="0" dirty="0">
                <a:effectLst/>
              </a:rPr>
              <a:t>- Sep 2017)  </a:t>
            </a:r>
            <a:endParaRPr lang="en-US" sz="2000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2"/>
          <c:order val="0"/>
          <c:tx>
            <c:strRef>
              <c:f>'Graphs '!$G$85</c:f>
              <c:strCache>
                <c:ptCount val="1"/>
                <c:pt idx="0">
                  <c:v>Jun 17</c:v>
                </c:pt>
              </c:strCache>
            </c:strRef>
          </c:tx>
          <c:invertIfNegative val="1"/>
          <c:cat>
            <c:strRef>
              <c:f>'Graphs '!$A$86:$A$95</c:f>
              <c:strCache>
                <c:ptCount val="10"/>
                <c:pt idx="0">
                  <c:v>90%-100%</c:v>
                </c:pt>
                <c:pt idx="1">
                  <c:v>80%-89.9%</c:v>
                </c:pt>
                <c:pt idx="2">
                  <c:v>70%-79.9%</c:v>
                </c:pt>
                <c:pt idx="3">
                  <c:v>60%-69.9%</c:v>
                </c:pt>
                <c:pt idx="4">
                  <c:v>50%-59.9%</c:v>
                </c:pt>
                <c:pt idx="5">
                  <c:v>40%-49.9%</c:v>
                </c:pt>
                <c:pt idx="6">
                  <c:v>30%-39.9%</c:v>
                </c:pt>
                <c:pt idx="7">
                  <c:v>20%-29.9%</c:v>
                </c:pt>
                <c:pt idx="8">
                  <c:v>10%-19.9%</c:v>
                </c:pt>
                <c:pt idx="9">
                  <c:v>0%-9.9%</c:v>
                </c:pt>
              </c:strCache>
            </c:strRef>
          </c:cat>
          <c:val>
            <c:numRef>
              <c:f>'Graphs '!$G$86:$G$95</c:f>
              <c:numCache>
                <c:formatCode>0.00%</c:formatCode>
                <c:ptCount val="10"/>
                <c:pt idx="0">
                  <c:v>0.51063829787234039</c:v>
                </c:pt>
                <c:pt idx="1">
                  <c:v>7.4468085106382975E-2</c:v>
                </c:pt>
                <c:pt idx="2">
                  <c:v>3.1914893617021274E-2</c:v>
                </c:pt>
                <c:pt idx="3">
                  <c:v>2.1276595744680851E-2</c:v>
                </c:pt>
                <c:pt idx="4">
                  <c:v>0</c:v>
                </c:pt>
                <c:pt idx="5">
                  <c:v>2.1276595744680851E-2</c:v>
                </c:pt>
                <c:pt idx="6">
                  <c:v>8.5106382978723402E-2</c:v>
                </c:pt>
                <c:pt idx="7">
                  <c:v>4.2553191489361701E-2</c:v>
                </c:pt>
                <c:pt idx="8">
                  <c:v>1.0638297872340425E-2</c:v>
                </c:pt>
                <c:pt idx="9">
                  <c:v>0.20212765957446807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B54-406F-9382-2B1D39798CA8}"/>
            </c:ext>
          </c:extLst>
        </c:ser>
        <c:ser>
          <c:idx val="3"/>
          <c:order val="1"/>
          <c:tx>
            <c:strRef>
              <c:f>'Graphs '!$H$85</c:f>
              <c:strCache>
                <c:ptCount val="1"/>
                <c:pt idx="0">
                  <c:v>Jul 17</c:v>
                </c:pt>
              </c:strCache>
            </c:strRef>
          </c:tx>
          <c:invertIfNegative val="1"/>
          <c:cat>
            <c:strRef>
              <c:f>'Graphs '!$A$86:$A$95</c:f>
              <c:strCache>
                <c:ptCount val="10"/>
                <c:pt idx="0">
                  <c:v>90%-100%</c:v>
                </c:pt>
                <c:pt idx="1">
                  <c:v>80%-89.9%</c:v>
                </c:pt>
                <c:pt idx="2">
                  <c:v>70%-79.9%</c:v>
                </c:pt>
                <c:pt idx="3">
                  <c:v>60%-69.9%</c:v>
                </c:pt>
                <c:pt idx="4">
                  <c:v>50%-59.9%</c:v>
                </c:pt>
                <c:pt idx="5">
                  <c:v>40%-49.9%</c:v>
                </c:pt>
                <c:pt idx="6">
                  <c:v>30%-39.9%</c:v>
                </c:pt>
                <c:pt idx="7">
                  <c:v>20%-29.9%</c:v>
                </c:pt>
                <c:pt idx="8">
                  <c:v>10%-19.9%</c:v>
                </c:pt>
                <c:pt idx="9">
                  <c:v>0%-9.9%</c:v>
                </c:pt>
              </c:strCache>
            </c:strRef>
          </c:cat>
          <c:val>
            <c:numRef>
              <c:f>'Graphs '!$H$86:$H$95</c:f>
              <c:numCache>
                <c:formatCode>0.00%</c:formatCode>
                <c:ptCount val="10"/>
                <c:pt idx="0">
                  <c:v>0.56382978723404253</c:v>
                </c:pt>
                <c:pt idx="1">
                  <c:v>0.10638297872340426</c:v>
                </c:pt>
                <c:pt idx="2">
                  <c:v>2.1276595744680851E-2</c:v>
                </c:pt>
                <c:pt idx="3">
                  <c:v>1.0638297872340425E-2</c:v>
                </c:pt>
                <c:pt idx="4">
                  <c:v>1.0638297872340425E-2</c:v>
                </c:pt>
                <c:pt idx="5">
                  <c:v>1.0638297872340425E-2</c:v>
                </c:pt>
                <c:pt idx="6">
                  <c:v>1.0638297872340425E-2</c:v>
                </c:pt>
                <c:pt idx="7">
                  <c:v>0</c:v>
                </c:pt>
                <c:pt idx="8">
                  <c:v>0</c:v>
                </c:pt>
                <c:pt idx="9">
                  <c:v>0.26595744680851063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B54-406F-9382-2B1D39798CA8}"/>
            </c:ext>
          </c:extLst>
        </c:ser>
        <c:ser>
          <c:idx val="4"/>
          <c:order val="2"/>
          <c:tx>
            <c:v>Aug 17</c:v>
          </c:tx>
          <c:invertIfNegative val="0"/>
          <c:val>
            <c:numRef>
              <c:f>'Graphs '!$Q$71:$Q$80</c:f>
              <c:numCache>
                <c:formatCode>0.00%</c:formatCode>
                <c:ptCount val="10"/>
                <c:pt idx="0">
                  <c:v>0.57894736842105265</c:v>
                </c:pt>
                <c:pt idx="1">
                  <c:v>5.2631578947368418E-2</c:v>
                </c:pt>
                <c:pt idx="2">
                  <c:v>3.1578947368421054E-2</c:v>
                </c:pt>
                <c:pt idx="3">
                  <c:v>2.1052631578947368E-2</c:v>
                </c:pt>
                <c:pt idx="4">
                  <c:v>3.1578947368421054E-2</c:v>
                </c:pt>
                <c:pt idx="5">
                  <c:v>3.1578947368421054E-2</c:v>
                </c:pt>
                <c:pt idx="6">
                  <c:v>0</c:v>
                </c:pt>
                <c:pt idx="7">
                  <c:v>1.0526315789473684E-2</c:v>
                </c:pt>
                <c:pt idx="8">
                  <c:v>1.0526315789473684E-2</c:v>
                </c:pt>
                <c:pt idx="9">
                  <c:v>0.23157894736842105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18-4899-9243-D95C18EA5461}"/>
            </c:ext>
          </c:extLst>
        </c:ser>
        <c:ser>
          <c:idx val="5"/>
          <c:order val="3"/>
          <c:tx>
            <c:v>Sep 17</c:v>
          </c:tx>
          <c:invertIfNegative val="0"/>
          <c:val>
            <c:numRef>
              <c:f>'Graphs '!$J$86:$J$95</c:f>
              <c:numCache>
                <c:formatCode>0.00%</c:formatCode>
                <c:ptCount val="10"/>
                <c:pt idx="0">
                  <c:v>0.26373626373626374</c:v>
                </c:pt>
                <c:pt idx="1">
                  <c:v>0.10989010989010989</c:v>
                </c:pt>
                <c:pt idx="2">
                  <c:v>2.197802197802198E-2</c:v>
                </c:pt>
                <c:pt idx="3">
                  <c:v>0.26373626373626374</c:v>
                </c:pt>
                <c:pt idx="4">
                  <c:v>1.098901098901099E-2</c:v>
                </c:pt>
                <c:pt idx="5">
                  <c:v>1.098901098901099E-2</c:v>
                </c:pt>
                <c:pt idx="6">
                  <c:v>3.2967032967032968E-2</c:v>
                </c:pt>
                <c:pt idx="7">
                  <c:v>2.197802197802198E-2</c:v>
                </c:pt>
                <c:pt idx="8">
                  <c:v>4.3956043956043959E-2</c:v>
                </c:pt>
                <c:pt idx="9">
                  <c:v>0.21978021978021978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97-4CFF-AC80-033F1B1D6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944832"/>
        <c:axId val="37195110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'Graphs '!$E$85</c15:sqref>
                        </c15:formulaRef>
                      </c:ext>
                    </c:extLst>
                    <c:strCache>
                      <c:ptCount val="1"/>
                      <c:pt idx="0">
                        <c:v>Apr 17</c:v>
                      </c:pt>
                    </c:strCache>
                  </c:strRef>
                </c:tx>
                <c:spPr>
                  <a:solidFill>
                    <a:srgbClr val="8064A2"/>
                  </a:solidFill>
                </c:spPr>
                <c:invertIfNegative val="1"/>
                <c:cat>
                  <c:strRef>
                    <c:extLst>
                      <c:ext uri="{02D57815-91ED-43cb-92C2-25804820EDAC}">
                        <c15:formulaRef>
                          <c15:sqref>'Graphs '!$A$86:$A$95</c15:sqref>
                        </c15:formulaRef>
                      </c:ext>
                    </c:extLst>
                    <c:strCache>
                      <c:ptCount val="10"/>
                      <c:pt idx="0">
                        <c:v>90%-100%</c:v>
                      </c:pt>
                      <c:pt idx="1">
                        <c:v>80%-89.9%</c:v>
                      </c:pt>
                      <c:pt idx="2">
                        <c:v>70%-79.9%</c:v>
                      </c:pt>
                      <c:pt idx="3">
                        <c:v>60%-69.9%</c:v>
                      </c:pt>
                      <c:pt idx="4">
                        <c:v>50%-59.9%</c:v>
                      </c:pt>
                      <c:pt idx="5">
                        <c:v>40%-49.9%</c:v>
                      </c:pt>
                      <c:pt idx="6">
                        <c:v>30%-39.9%</c:v>
                      </c:pt>
                      <c:pt idx="7">
                        <c:v>20%-29.9%</c:v>
                      </c:pt>
                      <c:pt idx="8">
                        <c:v>10%-19.9%</c:v>
                      </c:pt>
                      <c:pt idx="9">
                        <c:v>0%-9.9%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'Graphs '!$E$86:$E$95</c15:sqref>
                        </c15:formulaRef>
                      </c:ext>
                    </c:extLst>
                    <c:numCache>
                      <c:formatCode>0%</c:formatCode>
                      <c:ptCount val="10"/>
                      <c:pt idx="0">
                        <c:v>0.59405940594059403</c:v>
                      </c:pt>
                      <c:pt idx="1">
                        <c:v>3.9603960396039604E-2</c:v>
                      </c:pt>
                      <c:pt idx="2">
                        <c:v>1.9801980198019802E-2</c:v>
                      </c:pt>
                      <c:pt idx="3">
                        <c:v>2.9702970297029702E-2</c:v>
                      </c:pt>
                      <c:pt idx="4">
                        <c:v>0</c:v>
                      </c:pt>
                      <c:pt idx="5">
                        <c:v>9.9009900990099011E-3</c:v>
                      </c:pt>
                      <c:pt idx="6">
                        <c:v>0</c:v>
                      </c:pt>
                      <c:pt idx="7">
                        <c:v>9.9009900990099011E-3</c:v>
                      </c:pt>
                      <c:pt idx="8">
                        <c:v>9.9009900990099011E-3</c:v>
                      </c:pt>
                      <c:pt idx="9">
                        <c:v>0.28712871287128711</c:v>
                      </c:pt>
                    </c:numCache>
                  </c:numRef>
                </c:val>
                <c:extLst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FFFFFF"/>
                        </a:solidFill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0-CB54-406F-9382-2B1D39798CA8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'Graphs '!$F$85</c15:sqref>
                        </c15:formulaRef>
                      </c:ext>
                    </c:extLst>
                    <c:strCache>
                      <c:ptCount val="1"/>
                      <c:pt idx="0">
                        <c:v>May 17</c:v>
                      </c:pt>
                    </c:strCache>
                  </c:strRef>
                </c:tx>
                <c:spPr>
                  <a:solidFill>
                    <a:srgbClr val="4F81BD"/>
                  </a:solidFill>
                </c:spPr>
                <c:invertIfNegative val="1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'Graphs '!$A$86:$A$95</c15:sqref>
                        </c15:formulaRef>
                      </c:ext>
                    </c:extLst>
                    <c:strCache>
                      <c:ptCount val="10"/>
                      <c:pt idx="0">
                        <c:v>90%-100%</c:v>
                      </c:pt>
                      <c:pt idx="1">
                        <c:v>80%-89.9%</c:v>
                      </c:pt>
                      <c:pt idx="2">
                        <c:v>70%-79.9%</c:v>
                      </c:pt>
                      <c:pt idx="3">
                        <c:v>60%-69.9%</c:v>
                      </c:pt>
                      <c:pt idx="4">
                        <c:v>50%-59.9%</c:v>
                      </c:pt>
                      <c:pt idx="5">
                        <c:v>40%-49.9%</c:v>
                      </c:pt>
                      <c:pt idx="6">
                        <c:v>30%-39.9%</c:v>
                      </c:pt>
                      <c:pt idx="7">
                        <c:v>20%-29.9%</c:v>
                      </c:pt>
                      <c:pt idx="8">
                        <c:v>10%-19.9%</c:v>
                      </c:pt>
                      <c:pt idx="9">
                        <c:v>0%-9.9%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'Graphs '!$F$86:$F$95</c15:sqref>
                        </c15:formulaRef>
                      </c:ext>
                    </c:extLst>
                    <c:numCache>
                      <c:formatCode>0.00%</c:formatCode>
                      <c:ptCount val="10"/>
                      <c:pt idx="0">
                        <c:v>0.55769230769230771</c:v>
                      </c:pt>
                      <c:pt idx="1">
                        <c:v>4.807692307692308E-2</c:v>
                      </c:pt>
                      <c:pt idx="2">
                        <c:v>2.8846153846153848E-2</c:v>
                      </c:pt>
                      <c:pt idx="3">
                        <c:v>4.807692307692308E-2</c:v>
                      </c:pt>
                      <c:pt idx="4">
                        <c:v>9.6153846153846159E-3</c:v>
                      </c:pt>
                      <c:pt idx="5">
                        <c:v>1.9230769230769232E-2</c:v>
                      </c:pt>
                      <c:pt idx="6">
                        <c:v>2.8846153846153848E-2</c:v>
                      </c:pt>
                      <c:pt idx="7">
                        <c:v>9.6153846153846159E-3</c:v>
                      </c:pt>
                      <c:pt idx="8">
                        <c:v>9.6153846153846159E-3</c:v>
                      </c:pt>
                      <c:pt idx="9">
                        <c:v>0.24038461538461539</c:v>
                      </c:pt>
                    </c:numCache>
                  </c:numRef>
                </c:val>
                <c:extLst xmlns:c15="http://schemas.microsoft.com/office/drawing/2012/chart"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FFFFFF"/>
                        </a:solidFill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1-CB54-406F-9382-2B1D39798CA8}"/>
                  </c:ext>
                </c:extLst>
              </c15:ser>
            </c15:filteredBarSeries>
          </c:ext>
        </c:extLst>
      </c:barChart>
      <c:catAx>
        <c:axId val="371944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sz="1600" b="1" i="0"/>
                </a:pPr>
                <a:r>
                  <a:rPr lang="en-US" sz="1600"/>
                  <a:t>Uptime (%)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cross"/>
        <c:tickLblPos val="nextTo"/>
        <c:txPr>
          <a:bodyPr/>
          <a:lstStyle/>
          <a:p>
            <a:pPr lvl="0">
              <a:defRPr sz="1200" b="1" i="0"/>
            </a:pPr>
            <a:endParaRPr lang="en-US"/>
          </a:p>
        </c:txPr>
        <c:crossAx val="371951104"/>
        <c:crosses val="autoZero"/>
        <c:auto val="1"/>
        <c:lblAlgn val="ctr"/>
        <c:lblOffset val="100"/>
        <c:noMultiLvlLbl val="1"/>
      </c:catAx>
      <c:valAx>
        <c:axId val="371951104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sz="1600" b="1" i="0"/>
                </a:pPr>
                <a:r>
                  <a:rPr lang="en-US" sz="1600"/>
                  <a:t>Stations (%)</a:t>
                </a:r>
              </a:p>
            </c:rich>
          </c:tx>
          <c:layout/>
          <c:overlay val="0"/>
        </c:title>
        <c:numFmt formatCode="0.00%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sz="1200" b="1" i="0"/>
            </a:pPr>
            <a:endParaRPr lang="en-US"/>
          </a:p>
        </c:txPr>
        <c:crossAx val="371944832"/>
        <c:crosses val="autoZero"/>
        <c:crossBetween val="between"/>
      </c:valAx>
      <c:spPr>
        <a:solidFill>
          <a:srgbClr val="FFFFFF"/>
        </a:solidFill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1 min Latency for Contributing-RTX Stations at PRSN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>
                <a:effectLst/>
              </a:rPr>
              <a:t>(Jun - Sep 2017)  </a:t>
            </a:r>
            <a:endParaRPr lang="en-US" sz="200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2"/>
          <c:order val="0"/>
          <c:tx>
            <c:strRef>
              <c:f>'Graphs '!$G$118</c:f>
              <c:strCache>
                <c:ptCount val="1"/>
                <c:pt idx="0">
                  <c:v>Jun 17</c:v>
                </c:pt>
              </c:strCache>
            </c:strRef>
          </c:tx>
          <c:invertIfNegative val="1"/>
          <c:cat>
            <c:strRef>
              <c:f>'Graphs '!$A$119:$A$128</c:f>
              <c:strCache>
                <c:ptCount val="10"/>
                <c:pt idx="0">
                  <c:v>90%-100%</c:v>
                </c:pt>
                <c:pt idx="1">
                  <c:v>80%-89.9%</c:v>
                </c:pt>
                <c:pt idx="2">
                  <c:v>70%-79.9%</c:v>
                </c:pt>
                <c:pt idx="3">
                  <c:v>60%-69.9%</c:v>
                </c:pt>
                <c:pt idx="4">
                  <c:v>50%-59.9%</c:v>
                </c:pt>
                <c:pt idx="5">
                  <c:v>40%-49.9%</c:v>
                </c:pt>
                <c:pt idx="6">
                  <c:v>30%-39.9%</c:v>
                </c:pt>
                <c:pt idx="7">
                  <c:v>20%-29.9%</c:v>
                </c:pt>
                <c:pt idx="8">
                  <c:v>10%-19.9%</c:v>
                </c:pt>
                <c:pt idx="9">
                  <c:v>0%-9.9%</c:v>
                </c:pt>
              </c:strCache>
            </c:strRef>
          </c:cat>
          <c:val>
            <c:numRef>
              <c:f>'Graphs '!$G$119:$G$128</c:f>
              <c:numCache>
                <c:formatCode>0.00%</c:formatCode>
                <c:ptCount val="10"/>
                <c:pt idx="0">
                  <c:v>0.43925233644859812</c:v>
                </c:pt>
                <c:pt idx="1">
                  <c:v>0.11214953271028037</c:v>
                </c:pt>
                <c:pt idx="2">
                  <c:v>0.11214953271028037</c:v>
                </c:pt>
                <c:pt idx="3">
                  <c:v>9.3457943925233641E-2</c:v>
                </c:pt>
                <c:pt idx="4">
                  <c:v>2.8037383177570093E-2</c:v>
                </c:pt>
                <c:pt idx="5">
                  <c:v>9.3457943925233638E-3</c:v>
                </c:pt>
                <c:pt idx="6">
                  <c:v>2.8037383177570093E-2</c:v>
                </c:pt>
                <c:pt idx="7">
                  <c:v>9.3457943925233638E-3</c:v>
                </c:pt>
                <c:pt idx="8">
                  <c:v>9.3457943925233638E-3</c:v>
                </c:pt>
                <c:pt idx="9">
                  <c:v>0.15887850467289719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2B-44BB-8903-EA748A76B40F}"/>
            </c:ext>
          </c:extLst>
        </c:ser>
        <c:ser>
          <c:idx val="3"/>
          <c:order val="1"/>
          <c:tx>
            <c:strRef>
              <c:f>'Graphs '!$H$118</c:f>
              <c:strCache>
                <c:ptCount val="1"/>
                <c:pt idx="0">
                  <c:v>Jul 17</c:v>
                </c:pt>
              </c:strCache>
            </c:strRef>
          </c:tx>
          <c:invertIfNegative val="1"/>
          <c:cat>
            <c:strRef>
              <c:f>'Graphs '!$A$119:$A$128</c:f>
              <c:strCache>
                <c:ptCount val="10"/>
                <c:pt idx="0">
                  <c:v>90%-100%</c:v>
                </c:pt>
                <c:pt idx="1">
                  <c:v>80%-89.9%</c:v>
                </c:pt>
                <c:pt idx="2">
                  <c:v>70%-79.9%</c:v>
                </c:pt>
                <c:pt idx="3">
                  <c:v>60%-69.9%</c:v>
                </c:pt>
                <c:pt idx="4">
                  <c:v>50%-59.9%</c:v>
                </c:pt>
                <c:pt idx="5">
                  <c:v>40%-49.9%</c:v>
                </c:pt>
                <c:pt idx="6">
                  <c:v>30%-39.9%</c:v>
                </c:pt>
                <c:pt idx="7">
                  <c:v>20%-29.9%</c:v>
                </c:pt>
                <c:pt idx="8">
                  <c:v>10%-19.9%</c:v>
                </c:pt>
                <c:pt idx="9">
                  <c:v>0%-9.9%</c:v>
                </c:pt>
              </c:strCache>
            </c:strRef>
          </c:cat>
          <c:val>
            <c:numRef>
              <c:f>'Graphs '!$H$119:$H$128</c:f>
              <c:numCache>
                <c:formatCode>0.00%</c:formatCode>
                <c:ptCount val="10"/>
                <c:pt idx="0">
                  <c:v>0.43925233644859812</c:v>
                </c:pt>
                <c:pt idx="1">
                  <c:v>0.17757009345794392</c:v>
                </c:pt>
                <c:pt idx="2">
                  <c:v>8.4112149532710276E-2</c:v>
                </c:pt>
                <c:pt idx="3">
                  <c:v>9.3457943925233641E-2</c:v>
                </c:pt>
                <c:pt idx="4">
                  <c:v>9.3457943925233638E-3</c:v>
                </c:pt>
                <c:pt idx="5">
                  <c:v>0</c:v>
                </c:pt>
                <c:pt idx="6">
                  <c:v>1.8691588785046728E-2</c:v>
                </c:pt>
                <c:pt idx="7">
                  <c:v>0</c:v>
                </c:pt>
                <c:pt idx="8">
                  <c:v>0</c:v>
                </c:pt>
                <c:pt idx="9">
                  <c:v>0.17757009345794392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32B-44BB-8903-EA748A76B40F}"/>
            </c:ext>
          </c:extLst>
        </c:ser>
        <c:ser>
          <c:idx val="4"/>
          <c:order val="2"/>
          <c:tx>
            <c:v>Aug 17</c:v>
          </c:tx>
          <c:invertIfNegative val="0"/>
          <c:val>
            <c:numRef>
              <c:f>'Graphs '!$Q$104:$Q$113</c:f>
              <c:numCache>
                <c:formatCode>0.00%</c:formatCode>
                <c:ptCount val="10"/>
                <c:pt idx="0">
                  <c:v>0.50617283950617287</c:v>
                </c:pt>
                <c:pt idx="1">
                  <c:v>0.1111111111111111</c:v>
                </c:pt>
                <c:pt idx="2">
                  <c:v>4.9382716049382713E-2</c:v>
                </c:pt>
                <c:pt idx="3">
                  <c:v>8.6419753086419748E-2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0.24691358024691357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DA-478E-A91D-D00284D85CE3}"/>
            </c:ext>
          </c:extLst>
        </c:ser>
        <c:ser>
          <c:idx val="5"/>
          <c:order val="3"/>
          <c:tx>
            <c:v>Sep 17</c:v>
          </c:tx>
          <c:invertIfNegative val="0"/>
          <c:val>
            <c:numRef>
              <c:f>'Graphs '!$J$119:$J$128</c:f>
              <c:numCache>
                <c:formatCode>0.00%</c:formatCode>
                <c:ptCount val="10"/>
                <c:pt idx="0">
                  <c:v>1.2987012987012988E-2</c:v>
                </c:pt>
                <c:pt idx="1">
                  <c:v>0</c:v>
                </c:pt>
                <c:pt idx="2">
                  <c:v>0</c:v>
                </c:pt>
                <c:pt idx="3">
                  <c:v>0.45454545454545453</c:v>
                </c:pt>
                <c:pt idx="4">
                  <c:v>9.0909090909090912E-2</c:v>
                </c:pt>
                <c:pt idx="5">
                  <c:v>7.792207792207792E-2</c:v>
                </c:pt>
                <c:pt idx="6">
                  <c:v>7.792207792207792E-2</c:v>
                </c:pt>
                <c:pt idx="7">
                  <c:v>1.2987012987012988E-2</c:v>
                </c:pt>
                <c:pt idx="8">
                  <c:v>3.896103896103896E-2</c:v>
                </c:pt>
                <c:pt idx="9">
                  <c:v>0.23376623376623376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92-41C1-9C3F-81086A1D4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2034560"/>
        <c:axId val="37350720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'Graphs '!$E$118</c15:sqref>
                        </c15:formulaRef>
                      </c:ext>
                    </c:extLst>
                    <c:strCache>
                      <c:ptCount val="1"/>
                      <c:pt idx="0">
                        <c:v>Apr 17</c:v>
                      </c:pt>
                    </c:strCache>
                  </c:strRef>
                </c:tx>
                <c:spPr>
                  <a:solidFill>
                    <a:srgbClr val="8064A2"/>
                  </a:solidFill>
                </c:spPr>
                <c:invertIfNegative val="1"/>
                <c:cat>
                  <c:strRef>
                    <c:extLst>
                      <c:ext uri="{02D57815-91ED-43cb-92C2-25804820EDAC}">
                        <c15:formulaRef>
                          <c15:sqref>'Graphs '!$A$119:$A$128</c15:sqref>
                        </c15:formulaRef>
                      </c:ext>
                    </c:extLst>
                    <c:strCache>
                      <c:ptCount val="10"/>
                      <c:pt idx="0">
                        <c:v>90%-100%</c:v>
                      </c:pt>
                      <c:pt idx="1">
                        <c:v>80%-89.9%</c:v>
                      </c:pt>
                      <c:pt idx="2">
                        <c:v>70%-79.9%</c:v>
                      </c:pt>
                      <c:pt idx="3">
                        <c:v>60%-69.9%</c:v>
                      </c:pt>
                      <c:pt idx="4">
                        <c:v>50%-59.9%</c:v>
                      </c:pt>
                      <c:pt idx="5">
                        <c:v>40%-49.9%</c:v>
                      </c:pt>
                      <c:pt idx="6">
                        <c:v>30%-39.9%</c:v>
                      </c:pt>
                      <c:pt idx="7">
                        <c:v>20%-29.9%</c:v>
                      </c:pt>
                      <c:pt idx="8">
                        <c:v>10%-19.9%</c:v>
                      </c:pt>
                      <c:pt idx="9">
                        <c:v>0%-9.9%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'Graphs '!$E$119:$E$128</c15:sqref>
                        </c15:formulaRef>
                      </c:ext>
                    </c:extLst>
                    <c:numCache>
                      <c:formatCode>0.00%</c:formatCode>
                      <c:ptCount val="10"/>
                      <c:pt idx="0">
                        <c:v>0.54166666666666663</c:v>
                      </c:pt>
                      <c:pt idx="1">
                        <c:v>0.125</c:v>
                      </c:pt>
                      <c:pt idx="2">
                        <c:v>3.3333333333333333E-2</c:v>
                      </c:pt>
                      <c:pt idx="3">
                        <c:v>9.166666666666666E-2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3.3333333333333333E-2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0.17499999999999999</c:v>
                      </c:pt>
                    </c:numCache>
                  </c:numRef>
                </c:val>
                <c:extLst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FFFFFF"/>
                        </a:solidFill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0-232B-44BB-8903-EA748A76B40F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'Graphs '!$F$118</c15:sqref>
                        </c15:formulaRef>
                      </c:ext>
                    </c:extLst>
                    <c:strCache>
                      <c:ptCount val="1"/>
                      <c:pt idx="0">
                        <c:v>May 17</c:v>
                      </c:pt>
                    </c:strCache>
                  </c:strRef>
                </c:tx>
                <c:spPr>
                  <a:solidFill>
                    <a:srgbClr val="4F81BD"/>
                  </a:solidFill>
                </c:spPr>
                <c:invertIfNegative val="1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'Graphs '!$A$119:$A$128</c15:sqref>
                        </c15:formulaRef>
                      </c:ext>
                    </c:extLst>
                    <c:strCache>
                      <c:ptCount val="10"/>
                      <c:pt idx="0">
                        <c:v>90%-100%</c:v>
                      </c:pt>
                      <c:pt idx="1">
                        <c:v>80%-89.9%</c:v>
                      </c:pt>
                      <c:pt idx="2">
                        <c:v>70%-79.9%</c:v>
                      </c:pt>
                      <c:pt idx="3">
                        <c:v>60%-69.9%</c:v>
                      </c:pt>
                      <c:pt idx="4">
                        <c:v>50%-59.9%</c:v>
                      </c:pt>
                      <c:pt idx="5">
                        <c:v>40%-49.9%</c:v>
                      </c:pt>
                      <c:pt idx="6">
                        <c:v>30%-39.9%</c:v>
                      </c:pt>
                      <c:pt idx="7">
                        <c:v>20%-29.9%</c:v>
                      </c:pt>
                      <c:pt idx="8">
                        <c:v>10%-19.9%</c:v>
                      </c:pt>
                      <c:pt idx="9">
                        <c:v>0%-9.9%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'Graphs '!$F$119:$F$128</c15:sqref>
                        </c15:formulaRef>
                      </c:ext>
                    </c:extLst>
                    <c:numCache>
                      <c:formatCode>0.00%</c:formatCode>
                      <c:ptCount val="10"/>
                      <c:pt idx="0">
                        <c:v>0.44954128440366975</c:v>
                      </c:pt>
                      <c:pt idx="1">
                        <c:v>0.13761467889908258</c:v>
                      </c:pt>
                      <c:pt idx="2">
                        <c:v>0.11926605504587157</c:v>
                      </c:pt>
                      <c:pt idx="3">
                        <c:v>8.2568807339449546E-2</c:v>
                      </c:pt>
                      <c:pt idx="4">
                        <c:v>9.1743119266055051E-3</c:v>
                      </c:pt>
                      <c:pt idx="5">
                        <c:v>1.834862385321101E-2</c:v>
                      </c:pt>
                      <c:pt idx="6">
                        <c:v>9.1743119266055051E-3</c:v>
                      </c:pt>
                      <c:pt idx="7">
                        <c:v>1.834862385321101E-2</c:v>
                      </c:pt>
                      <c:pt idx="8">
                        <c:v>9.1743119266055051E-3</c:v>
                      </c:pt>
                      <c:pt idx="9">
                        <c:v>0.14678899082568808</c:v>
                      </c:pt>
                    </c:numCache>
                  </c:numRef>
                </c:val>
                <c:extLst xmlns:c15="http://schemas.microsoft.com/office/drawing/2012/chart"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FFFFFF"/>
                        </a:solidFill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1-232B-44BB-8903-EA748A76B40F}"/>
                  </c:ext>
                </c:extLst>
              </c15:ser>
            </c15:filteredBarSeries>
          </c:ext>
        </c:extLst>
      </c:barChart>
      <c:catAx>
        <c:axId val="372034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sz="1600" b="1" i="0"/>
                </a:pPr>
                <a:r>
                  <a:rPr lang="en-US" sz="1600"/>
                  <a:t>Data Latency &lt;1 min (%)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cross"/>
        <c:tickLblPos val="nextTo"/>
        <c:txPr>
          <a:bodyPr/>
          <a:lstStyle/>
          <a:p>
            <a:pPr lvl="0">
              <a:defRPr sz="1200" b="1" i="0"/>
            </a:pPr>
            <a:endParaRPr lang="en-US"/>
          </a:p>
        </c:txPr>
        <c:crossAx val="373507200"/>
        <c:crosses val="autoZero"/>
        <c:auto val="1"/>
        <c:lblAlgn val="ctr"/>
        <c:lblOffset val="100"/>
        <c:noMultiLvlLbl val="1"/>
      </c:catAx>
      <c:valAx>
        <c:axId val="373507200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sz="1600" b="1" i="0"/>
                </a:pPr>
                <a:r>
                  <a:rPr lang="en-US" sz="1600"/>
                  <a:t>Stations (%)</a:t>
                </a:r>
              </a:p>
            </c:rich>
          </c:tx>
          <c:layout/>
          <c:overlay val="0"/>
        </c:title>
        <c:numFmt formatCode="0.00%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sz="1200" b="1" i="0"/>
            </a:pPr>
            <a:endParaRPr lang="en-US"/>
          </a:p>
        </c:txPr>
        <c:crossAx val="372034560"/>
        <c:crosses val="autoZero"/>
        <c:crossBetween val="between"/>
      </c:valAx>
      <c:spPr>
        <a:solidFill>
          <a:srgbClr val="FFFFFF"/>
        </a:solidFill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Percentage Caribe Stations Contributing RTX for September 2017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'Graphs '!$H$220</c:f>
              <c:strCache>
                <c:ptCount val="1"/>
                <c:pt idx="0">
                  <c:v>PRSN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'Graphs '!$I$219:$L$219</c:f>
              <c:strCache>
                <c:ptCount val="4"/>
                <c:pt idx="0">
                  <c:v>90-100 %</c:v>
                </c:pt>
                <c:pt idx="1">
                  <c:v>50-90%</c:v>
                </c:pt>
                <c:pt idx="2">
                  <c:v>0-50%</c:v>
                </c:pt>
                <c:pt idx="3">
                  <c:v>Not Reported</c:v>
                </c:pt>
              </c:strCache>
            </c:strRef>
          </c:cat>
          <c:val>
            <c:numRef>
              <c:f>'Graphs '!$I$220:$L$220</c:f>
              <c:numCache>
                <c:formatCode>0%</c:formatCode>
                <c:ptCount val="4"/>
                <c:pt idx="0">
                  <c:v>7.874015748031496E-3</c:v>
                </c:pt>
                <c:pt idx="1">
                  <c:v>0.33070866141732286</c:v>
                </c:pt>
                <c:pt idx="2">
                  <c:v>0.26771653543307089</c:v>
                </c:pt>
                <c:pt idx="3">
                  <c:v>0.39370078740157483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82-4C1D-AF9A-26AE1027EFC4}"/>
            </c:ext>
          </c:extLst>
        </c:ser>
        <c:ser>
          <c:idx val="1"/>
          <c:order val="1"/>
          <c:tx>
            <c:strRef>
              <c:f>'Graphs '!$H$221</c:f>
              <c:strCache>
                <c:ptCount val="1"/>
                <c:pt idx="0">
                  <c:v>NTWC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'Graphs '!$I$219:$L$219</c:f>
              <c:strCache>
                <c:ptCount val="4"/>
                <c:pt idx="0">
                  <c:v>90-100 %</c:v>
                </c:pt>
                <c:pt idx="1">
                  <c:v>50-90%</c:v>
                </c:pt>
                <c:pt idx="2">
                  <c:v>0-50%</c:v>
                </c:pt>
                <c:pt idx="3">
                  <c:v>Not Reported</c:v>
                </c:pt>
              </c:strCache>
            </c:strRef>
          </c:cat>
          <c:val>
            <c:numRef>
              <c:f>'Graphs '!$I$221:$L$221</c:f>
              <c:numCache>
                <c:formatCode>0%</c:formatCode>
                <c:ptCount val="4"/>
                <c:pt idx="0">
                  <c:v>0.25984251968503935</c:v>
                </c:pt>
                <c:pt idx="1">
                  <c:v>0.22047244094488189</c:v>
                </c:pt>
                <c:pt idx="2">
                  <c:v>0.28346456692913385</c:v>
                </c:pt>
                <c:pt idx="3">
                  <c:v>0.23622047244094488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82-4C1D-AF9A-26AE1027EFC4}"/>
            </c:ext>
          </c:extLst>
        </c:ser>
        <c:ser>
          <c:idx val="2"/>
          <c:order val="2"/>
          <c:tx>
            <c:strRef>
              <c:f>'Graphs '!$H$222</c:f>
              <c:strCache>
                <c:ptCount val="1"/>
                <c:pt idx="0">
                  <c:v>PTWC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'Graphs '!$I$219:$L$219</c:f>
              <c:strCache>
                <c:ptCount val="4"/>
                <c:pt idx="0">
                  <c:v>90-100 %</c:v>
                </c:pt>
                <c:pt idx="1">
                  <c:v>50-90%</c:v>
                </c:pt>
                <c:pt idx="2">
                  <c:v>0-50%</c:v>
                </c:pt>
                <c:pt idx="3">
                  <c:v>Not Reported</c:v>
                </c:pt>
              </c:strCache>
            </c:strRef>
          </c:cat>
          <c:val>
            <c:numRef>
              <c:f>'Graphs '!$I$222:$L$222</c:f>
              <c:numCache>
                <c:formatCode>0%</c:formatCode>
                <c:ptCount val="4"/>
                <c:pt idx="0">
                  <c:v>0.1889763779527559</c:v>
                </c:pt>
                <c:pt idx="1">
                  <c:v>0.29133858267716534</c:v>
                </c:pt>
                <c:pt idx="2">
                  <c:v>0.23622047244094488</c:v>
                </c:pt>
                <c:pt idx="3">
                  <c:v>0.28346456692913385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82-4C1D-AF9A-26AE1027EFC4}"/>
            </c:ext>
          </c:extLst>
        </c:ser>
        <c:ser>
          <c:idx val="3"/>
          <c:order val="3"/>
          <c:tx>
            <c:strRef>
              <c:f>'Graphs '!$H$223</c:f>
              <c:strCache>
                <c:ptCount val="1"/>
                <c:pt idx="0">
                  <c:v>IRIS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'Graphs '!$I$219:$L$219</c:f>
              <c:strCache>
                <c:ptCount val="4"/>
                <c:pt idx="0">
                  <c:v>90-100 %</c:v>
                </c:pt>
                <c:pt idx="1">
                  <c:v>50-90%</c:v>
                </c:pt>
                <c:pt idx="2">
                  <c:v>0-50%</c:v>
                </c:pt>
                <c:pt idx="3">
                  <c:v>Not Reported</c:v>
                </c:pt>
              </c:strCache>
            </c:strRef>
          </c:cat>
          <c:val>
            <c:numRef>
              <c:f>'Graphs '!$I$223:$L$223</c:f>
              <c:numCache>
                <c:formatCode>0%</c:formatCode>
                <c:ptCount val="4"/>
                <c:pt idx="0">
                  <c:v>0.29921259842519687</c:v>
                </c:pt>
                <c:pt idx="1">
                  <c:v>9.4488188976377951E-2</c:v>
                </c:pt>
                <c:pt idx="2">
                  <c:v>0.18110236220472442</c:v>
                </c:pt>
                <c:pt idx="3">
                  <c:v>0.42519685039370081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682-4C1D-AF9A-26AE1027E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152192"/>
        <c:axId val="374154368"/>
      </c:barChart>
      <c:catAx>
        <c:axId val="374152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Range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154368"/>
        <c:crosses val="autoZero"/>
        <c:auto val="1"/>
        <c:lblAlgn val="ctr"/>
        <c:lblOffset val="100"/>
        <c:noMultiLvlLbl val="0"/>
      </c:catAx>
      <c:valAx>
        <c:axId val="37415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Stations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15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3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5EA11-65F9-43E2-A9BC-0D6A9A33CAA7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57140-8BF6-40DA-AADC-124E9DEE2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3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ervice.iris.edu/irisws/metadatachange/1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Seismic stations in the Caribbean. Status from CTWP.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44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1804D1-3945-4D02-897C-F62398C07914}" type="slidenum">
              <a:rPr lang="fr-FR" altLang="en-US">
                <a:solidFill>
                  <a:prstClr val="white"/>
                </a:solidFill>
              </a:rPr>
              <a:pPr/>
              <a:t>19</a:t>
            </a:fld>
            <a:endParaRPr lang="fr-FR" altLang="en-US">
              <a:solidFill>
                <a:prstClr val="white"/>
              </a:solidFill>
            </a:endParaRPr>
          </a:p>
        </p:txBody>
      </p:sp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defTabSz="39382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mtClean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F7A63A-A70A-43EA-8883-D643DE4454DA}" type="slidenum">
              <a:rPr lang="fr-FR" altLang="en-US">
                <a:solidFill>
                  <a:prstClr val="white"/>
                </a:solidFill>
              </a:rPr>
              <a:pPr/>
              <a:t>20</a:t>
            </a:fld>
            <a:endParaRPr lang="fr-FR" altLang="en-US">
              <a:solidFill>
                <a:prstClr val="white"/>
              </a:solidFill>
            </a:endParaRPr>
          </a:p>
        </p:txBody>
      </p:sp>
      <p:sp>
        <p:nvSpPr>
          <p:cNvPr id="573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defTabSz="39382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mtClean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9A17FB-18AF-4896-ABC8-33132F7F77E7}" type="slidenum">
              <a:rPr lang="fr-FR" altLang="en-US">
                <a:solidFill>
                  <a:prstClr val="white"/>
                </a:solidFill>
              </a:rPr>
              <a:pPr/>
              <a:t>22</a:t>
            </a:fld>
            <a:endParaRPr lang="fr-FR" altLang="en-US">
              <a:solidFill>
                <a:prstClr val="white"/>
              </a:solidFill>
            </a:endParaRPr>
          </a:p>
        </p:txBody>
      </p:sp>
      <p:sp>
        <p:nvSpPr>
          <p:cNvPr id="583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defTabSz="39382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mtClean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44B096-B271-4A38-9C6D-ED1595D16D56}" type="slidenum">
              <a:rPr lang="fr-FR" altLang="en-US">
                <a:solidFill>
                  <a:prstClr val="white"/>
                </a:solidFill>
              </a:rPr>
              <a:pPr/>
              <a:t>23</a:t>
            </a:fld>
            <a:endParaRPr lang="fr-FR" altLang="en-US">
              <a:solidFill>
                <a:prstClr val="white"/>
              </a:solidFill>
            </a:endParaRPr>
          </a:p>
        </p:txBody>
      </p:sp>
      <p:sp>
        <p:nvSpPr>
          <p:cNvPr id="593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defTabSz="39382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mtClean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BF8B98-24D8-4A6B-A1ED-8442C5DE8EC0}" type="slidenum">
              <a:rPr lang="fr-FR" altLang="en-US">
                <a:solidFill>
                  <a:prstClr val="white"/>
                </a:solidFill>
              </a:rPr>
              <a:pPr/>
              <a:t>24</a:t>
            </a:fld>
            <a:endParaRPr lang="fr-FR" altLang="en-US">
              <a:solidFill>
                <a:prstClr val="white"/>
              </a:solidFill>
            </a:endParaRPr>
          </a:p>
        </p:txBody>
      </p:sp>
      <p:sp>
        <p:nvSpPr>
          <p:cNvPr id="604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defTabSz="39382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mtClean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99E8C4-8874-48E5-8A74-00170FCEA63D}" type="slidenum">
              <a:rPr lang="fr-FR" altLang="en-US">
                <a:solidFill>
                  <a:prstClr val="white"/>
                </a:solidFill>
              </a:rPr>
              <a:pPr/>
              <a:t>25</a:t>
            </a:fld>
            <a:endParaRPr lang="fr-FR" altLang="en-US">
              <a:solidFill>
                <a:prstClr val="white"/>
              </a:solidFill>
            </a:endParaRPr>
          </a:p>
        </p:txBody>
      </p:sp>
      <p:sp>
        <p:nvSpPr>
          <p:cNvPr id="624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defTabSz="39382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mtClean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9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0C0EB7-1B52-4A53-9AD9-5294A35565A2}" type="slidenum">
              <a:rPr lang="fr-FR" altLang="en-US">
                <a:solidFill>
                  <a:prstClr val="white"/>
                </a:solidFill>
              </a:rPr>
              <a:pPr/>
              <a:t>8</a:t>
            </a:fld>
            <a:endParaRPr lang="fr-FR" altLang="en-US">
              <a:solidFill>
                <a:prstClr val="white"/>
              </a:solidFill>
            </a:endParaRPr>
          </a:p>
        </p:txBody>
      </p:sp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defTabSz="39382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mtClean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D4C3E3-0AC3-48E1-A42C-B6FBB113F63E}" type="slidenum">
              <a:rPr lang="fr-FR" altLang="en-US">
                <a:solidFill>
                  <a:prstClr val="white"/>
                </a:solidFill>
              </a:rPr>
              <a:pPr/>
              <a:t>9</a:t>
            </a:fld>
            <a:endParaRPr lang="fr-FR" altLang="en-US">
              <a:solidFill>
                <a:prstClr val="white"/>
              </a:solidFill>
            </a:endParaRPr>
          </a:p>
        </p:txBody>
      </p:sp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defTabSz="39382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mtClean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On IRIS a virtual seismic network was established to aggregate all the information from registered Caribbean seismic stations, whether or not data has been archived at the Data Management Center (http://www.iris.edu/gmap/_CARIBE-EWS). Among other services, IRIS offers a webservice to track and follow changes that have occurred in the metadata stored in their facility (</a:t>
            </a:r>
            <a:r>
              <a:rPr lang="en-US" altLang="en-US" u="sng" smtClean="0">
                <a:hlinkClick r:id="rId3"/>
              </a:rPr>
              <a:t>http://service.iris.edu/irisws/metadatachange/1/</a:t>
            </a:r>
            <a:r>
              <a:rPr lang="en-US" altLang="en-US" smtClean="0"/>
              <a:t>), even if no data are available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Data availability in US-NTWC (March 2017, CTWP). This graph shows only the ratio of available stations over all the contributing stations.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Data availability for Contributing-RTX stations at IRIS (May – August 2017)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5 minute latency for Contributing-RTX stations at US-NTWC (May – August 2017)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Uptime percentage for Contributing-RTX</a:t>
            </a:r>
            <a:r>
              <a:rPr lang="en-US" baseline="0" dirty="0" smtClean="0"/>
              <a:t> stations at PTWC (May – August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54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minute latency for contributing-RTX stations at PRSN (May – August</a:t>
            </a:r>
            <a:r>
              <a:rPr lang="en-US" baseline="0" dirty="0" smtClean="0"/>
              <a:t>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0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1F623-0EB2-448D-B495-D4131932895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318D1B-0530-4F19-9EF6-30C2A9D7BA0B}" type="datetimeFigureOut">
              <a:rPr lang="en-US" smtClean="0"/>
              <a:t>10/31/2017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8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1F623-0EB2-448D-B495-D4131932895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318D1B-0530-4F19-9EF6-30C2A9D7BA0B}" type="datetimeFigureOut">
              <a:rPr lang="en-US" smtClean="0"/>
              <a:t>10/31/2017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96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1F623-0EB2-448D-B495-D4131932895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318D1B-0530-4F19-9EF6-30C2A9D7BA0B}" type="datetimeFigureOut">
              <a:rPr lang="en-US" smtClean="0"/>
              <a:t>10/31/2017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8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C5A26F-D13D-4187-BCF5-5E18E4EDD085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05338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FDDCB9-B31D-4E6D-A64D-CD4E25C21CFC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60203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95FCFA-9F53-41D0-959F-5AE43FF74301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42823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395136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6081" y="1604329"/>
            <a:ext cx="395280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07E6A8-EAE8-4DF8-B3C7-BB89383FE72E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99090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4306BA-384C-44F5-A0CB-6F43B0EAFDE8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40389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3783A6-AE64-458F-B2DF-498149E0A112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86087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533D18-6D0E-4A93-92E1-6C56261FEE55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90063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30B910-D379-4017-9A18-00EBE5C6F1B2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7658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1F623-0EB2-448D-B495-D4131932895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318D1B-0530-4F19-9EF6-30C2A9D7BA0B}" type="datetimeFigureOut">
              <a:rPr lang="en-US" smtClean="0"/>
              <a:t>10/31/2017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18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5F9AAA-5FF5-427B-8F02-F7A76DDC0E36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19888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E8B05E5-5CEB-4A6B-B438-98EF5F034632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97364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5440" y="273629"/>
            <a:ext cx="2056320" cy="58542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0720" cy="58542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F4B4E1-5D63-4862-97BD-392906AAA642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24753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6880" cy="469489"/>
          </a:xfrm>
        </p:spPr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1" y="6247376"/>
            <a:ext cx="2895840" cy="469489"/>
          </a:xfrm>
        </p:spPr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6880" cy="469489"/>
          </a:xfrm>
        </p:spPr>
        <p:txBody>
          <a:bodyPr/>
          <a:lstStyle>
            <a:lvl1pPr>
              <a:defRPr/>
            </a:lvl1pPr>
          </a:lstStyle>
          <a:p>
            <a:fld id="{2E13B655-638A-4A6C-BE68-D2201EAA0D83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78547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B9ABF-8CA7-40A3-8590-A13038CDF6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7CF26-756B-48F2-B2B8-F0BD55AD273B}" type="datetime1">
              <a:rPr lang="en-US" smtClean="0">
                <a:solidFill>
                  <a:srgbClr val="EEECE1"/>
                </a:solidFill>
              </a:rPr>
              <a:pPr>
                <a:defRPr/>
              </a:pPr>
              <a:t>11/1/2017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90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37788-53AB-4A99-8FA7-8E539F4047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DCCAA-AAAC-44BF-A35C-19C060691CF8}" type="datetime1">
              <a:rPr lang="en-US" smtClean="0">
                <a:solidFill>
                  <a:srgbClr val="EEECE1"/>
                </a:solidFill>
              </a:rPr>
              <a:pPr>
                <a:defRPr/>
              </a:pPr>
              <a:t>11/1/2017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65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264DE-D7B3-484B-991A-CF4AC5C09E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FF16D-9BF7-4C4D-8671-C35028F7A4AA}" type="datetime1">
              <a:rPr lang="en-US" smtClean="0">
                <a:solidFill>
                  <a:srgbClr val="EEECE1"/>
                </a:solidFill>
              </a:rPr>
              <a:pPr>
                <a:defRPr/>
              </a:pPr>
              <a:t>11/1/2017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83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25752-F2F8-4D43-9647-F17CD575BE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E219C-1A8C-486D-BB34-CAB1DC2F21A4}" type="datetime1">
              <a:rPr lang="en-US" smtClean="0">
                <a:solidFill>
                  <a:srgbClr val="EEECE1"/>
                </a:solidFill>
              </a:rPr>
              <a:pPr>
                <a:defRPr/>
              </a:pPr>
              <a:t>11/1/2017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91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8B6CC-3A20-4EEB-B01D-499B2EE1BA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750A8-02DD-4C7E-91AB-6A2C1EA9F8DF}" type="datetime1">
              <a:rPr lang="en-US" smtClean="0">
                <a:solidFill>
                  <a:srgbClr val="EEECE1"/>
                </a:solidFill>
              </a:rPr>
              <a:pPr>
                <a:defRPr/>
              </a:pPr>
              <a:t>11/1/2017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7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99E1C-6DD5-416D-80B9-F90AF50BE0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FA118-19EF-4D4B-A5FB-1794073E72C5}" type="datetime1">
              <a:rPr lang="en-US" smtClean="0">
                <a:solidFill>
                  <a:srgbClr val="EEECE1"/>
                </a:solidFill>
              </a:rPr>
              <a:pPr>
                <a:defRPr/>
              </a:pPr>
              <a:t>11/1/2017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6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1F623-0EB2-448D-B495-D4131932895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318D1B-0530-4F19-9EF6-30C2A9D7BA0B}" type="datetimeFigureOut">
              <a:rPr lang="en-US" smtClean="0"/>
              <a:t>10/31/2017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64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91B68-A27B-439D-92EF-FBF0788FFD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D3BC4-0F5E-493D-B4C6-B2BFD9B8A5F0}" type="datetime1">
              <a:rPr lang="en-US" smtClean="0">
                <a:solidFill>
                  <a:srgbClr val="EEECE1"/>
                </a:solidFill>
              </a:rPr>
              <a:pPr>
                <a:defRPr/>
              </a:pPr>
              <a:t>11/1/2017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52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72835-D6B8-4187-8875-2F34AE7009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C9921-D22E-4545-B79B-D509D83418F6}" type="datetime1">
              <a:rPr lang="en-US" smtClean="0">
                <a:solidFill>
                  <a:srgbClr val="EEECE1"/>
                </a:solidFill>
              </a:rPr>
              <a:pPr>
                <a:defRPr/>
              </a:pPr>
              <a:t>11/1/2017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31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CC74-EBE4-4C86-B3B0-507F3BA267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99D1C-10A9-48D6-9850-7C3058D84353}" type="datetime1">
              <a:rPr lang="en-US" smtClean="0">
                <a:solidFill>
                  <a:srgbClr val="EEECE1"/>
                </a:solidFill>
              </a:rPr>
              <a:pPr>
                <a:defRPr/>
              </a:pPr>
              <a:t>11/1/2017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48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31617-C3BC-4959-9EE0-9E9535F727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E624C-9C8F-42D2-9BD1-A57B95ECD4EC}" type="datetime1">
              <a:rPr lang="en-US" smtClean="0">
                <a:solidFill>
                  <a:srgbClr val="EEECE1"/>
                </a:solidFill>
              </a:rPr>
              <a:pPr>
                <a:defRPr/>
              </a:pPr>
              <a:t>11/1/2017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363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921B4-E697-4196-BE68-47C2A2D718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93945-895F-4D53-A92B-9E157501539B}" type="datetime1">
              <a:rPr lang="en-US" smtClean="0">
                <a:solidFill>
                  <a:srgbClr val="EEECE1"/>
                </a:solidFill>
              </a:rPr>
              <a:pPr>
                <a:defRPr/>
              </a:pPr>
              <a:t>11/1/2017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952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D5703-7C1B-4948-9DDE-CAD52B82F39C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218FA-8DCA-452D-B7FE-1D9080E79598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601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2018-0276-4F95-BECA-5046EE5C9CF4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382D1-F153-47D7-A41A-EA8238556528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88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92922-E755-4E8D-B3C5-2AFE750B2A0B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AEE28-259C-48B1-B4FD-FD04F437FB5C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690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6059C-E1F8-4F6B-9AE7-CE502280E4E6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9CD08-D5B1-4D56-9767-6A95DFE8EB2D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94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E3135-599D-418F-B87F-DC8EEF6A557A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DCAB8-D7C4-48A8-B358-4A3CE61DA1AD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8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1F623-0EB2-448D-B495-D4131932895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318D1B-0530-4F19-9EF6-30C2A9D7BA0B}" type="datetimeFigureOut">
              <a:rPr lang="en-US" smtClean="0"/>
              <a:t>10/31/2017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500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0CBC-BAEB-4574-90B3-F3940A0E2A7E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2F23-753E-4371-9EC4-E434E1E0865A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859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98CAE-392B-48D4-81CB-8107226E7F24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1DF4E-2D3E-488D-B72A-779A762DF2AD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45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2D8D7-1303-4DDC-8A6C-472DA97B1813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AD1AF-78EE-4F34-9E71-295946BB0EF2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305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89709-10E6-462D-A5BD-4D8B54471FFC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C5A9B-6B6C-4B24-9B69-8ACECF516E53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975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A619A-044E-437C-9DDC-5B096DFA2E1D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19261-B91E-425E-AFAC-5B5291A14126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910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398B-1805-4A2B-B599-251C34EB1F28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DF211-CD7F-4C91-8D26-CEF4F1604D3C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369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D5703-7C1B-4948-9DDE-CAD52B82F39C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218FA-8DCA-452D-B7FE-1D9080E79598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942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2018-0276-4F95-BECA-5046EE5C9CF4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382D1-F153-47D7-A41A-EA8238556528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759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92922-E755-4E8D-B3C5-2AFE750B2A0B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AEE28-259C-48B1-B4FD-FD04F437FB5C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499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6059C-E1F8-4F6B-9AE7-CE502280E4E6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9CD08-D5B1-4D56-9767-6A95DFE8EB2D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8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1F623-0EB2-448D-B495-D413193289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318D1B-0530-4F19-9EF6-30C2A9D7BA0B}" type="datetimeFigureOut">
              <a:rPr lang="en-US" smtClean="0"/>
              <a:t>10/31/2017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490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E3135-599D-418F-B87F-DC8EEF6A557A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DCAB8-D7C4-48A8-B358-4A3CE61DA1AD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59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0CBC-BAEB-4574-90B3-F3940A0E2A7E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2F23-753E-4371-9EC4-E434E1E0865A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104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98CAE-392B-48D4-81CB-8107226E7F24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1DF4E-2D3E-488D-B72A-779A762DF2AD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414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2D8D7-1303-4DDC-8A6C-472DA97B1813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AD1AF-78EE-4F34-9E71-295946BB0EF2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364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89709-10E6-462D-A5BD-4D8B54471FFC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C5A9B-6B6C-4B24-9B69-8ACECF516E53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553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A619A-044E-437C-9DDC-5B096DFA2E1D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19261-B91E-425E-AFAC-5B5291A14126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759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398B-1805-4A2B-B599-251C34EB1F28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DF211-CD7F-4C91-8D26-CEF4F1604D3C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1F623-0EB2-448D-B495-D4131932895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318D1B-0530-4F19-9EF6-30C2A9D7BA0B}" type="datetimeFigureOut">
              <a:rPr lang="en-US" smtClean="0"/>
              <a:t>10/31/2017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0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1F623-0EB2-448D-B495-D4131932895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318D1B-0530-4F19-9EF6-30C2A9D7BA0B}" type="datetimeFigureOut">
              <a:rPr lang="en-US" smtClean="0"/>
              <a:t>10/31/2017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6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1F623-0EB2-448D-B495-D4131932895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0318D1B-0530-4F19-9EF6-30C2A9D7BA0B}" type="datetimeFigureOut">
              <a:rPr lang="en-US" smtClean="0"/>
              <a:t>10/31/2017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5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1F623-0EB2-448D-B495-D4131932895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318D1B-0530-4F19-9EF6-30C2A9D7BA0B}" type="datetimeFigureOut">
              <a:rPr lang="en-US" smtClean="0"/>
              <a:t>10/31/2017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1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1561F623-0EB2-448D-B495-D4131932895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fld id="{E0318D1B-0530-4F19-9EF6-30C2A9D7BA0B}" type="datetimeFigureOut">
              <a:rPr lang="en-US" smtClean="0"/>
              <a:t>10/31/2017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rgbClr val="8064A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5280" cy="114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042400" cy="452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6880" cy="4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1" y="6247376"/>
            <a:ext cx="2895840" cy="4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A2CDF064-C365-4AAE-9E19-5491E06C1E40}" type="slidenum">
              <a:rPr lang="fr-FR" altLang="en-US" smtClean="0"/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100181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2pPr>
      <a:lvl3pPr marL="1036815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3pPr>
      <a:lvl4pPr marL="1451541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4pPr>
      <a:lvl5pPr marL="1866268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11045" indent="-311045" algn="l" defTabSz="407526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F60432-9928-447D-9341-C6B1DE985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FD0AD9-EBC6-4169-AD00-23E5F3CD1C86}" type="datetime1">
              <a:rPr lang="en-US">
                <a:solidFill>
                  <a:srgbClr val="EEECE1"/>
                </a:solidFill>
              </a:rPr>
              <a:pPr>
                <a:defRPr/>
              </a:pPr>
              <a:t>11/1/2017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6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rgbClr val="8064A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5BDBE2-A0E3-4D58-B67E-084E71214751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307397-0500-47E6-818C-5395D2234AD7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22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5BDBE2-A0E3-4D58-B67E-084E71214751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307397-0500-47E6-818C-5395D2234AD7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7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png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4.1 TWC Operations:  Seismic Monitoring in the Caribbean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3200" dirty="0"/>
              <a:t>Christa von </a:t>
            </a:r>
            <a:r>
              <a:rPr lang="en-US" altLang="en-US" sz="3200" dirty="0" err="1"/>
              <a:t>Hillebrandt</a:t>
            </a:r>
            <a:r>
              <a:rPr lang="en-US" altLang="en-US" sz="3200" dirty="0"/>
              <a:t>-Andrade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dirty="0"/>
              <a:t> NOAA-NWS Caribbean Tsunami Warning Program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85" y="282575"/>
            <a:ext cx="1935078" cy="559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529" y="222137"/>
            <a:ext cx="776571" cy="584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24" y="313193"/>
            <a:ext cx="870357" cy="402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2575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7584"/>
            <a:ext cx="7359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age result for logo for Ministry of Foreign Affairs, Netherland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2378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1775" y="1008063"/>
            <a:ext cx="29019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+mj-lt"/>
                <a:cs typeface="+mn-cs"/>
              </a:rPr>
              <a:t>Regional Training Workshop on Pacific Tsunami Warning Center Enhanced Tsunami Products for ICG/CARIBE EWS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+mj-lt"/>
                <a:cs typeface="+mn-cs"/>
              </a:rPr>
              <a:t>31 October – 02 November, 2017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+mj-lt"/>
                <a:cs typeface="+mn-cs"/>
              </a:rPr>
              <a:t>Cartagena, Colombia</a:t>
            </a:r>
          </a:p>
        </p:txBody>
      </p:sp>
    </p:spTree>
    <p:extLst>
      <p:ext uri="{BB962C8B-B14F-4D97-AF65-F5344CB8AC3E}">
        <p14:creationId xmlns:p14="http://schemas.microsoft.com/office/powerpoint/2010/main" val="2151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33400"/>
            <a:ext cx="9034463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241300" y="5562600"/>
            <a:ext cx="800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  <a:cs typeface="Arial" pitchFamily="34" charset="0"/>
              </a:rPr>
              <a:t>http://www.iris.washington.edu/gmap/_CARIBE-EWS</a:t>
            </a:r>
          </a:p>
        </p:txBody>
      </p:sp>
    </p:spTree>
    <p:extLst>
      <p:ext uri="{BB962C8B-B14F-4D97-AF65-F5344CB8AC3E}">
        <p14:creationId xmlns:p14="http://schemas.microsoft.com/office/powerpoint/2010/main" val="15440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296423"/>
              </p:ext>
            </p:extLst>
          </p:nvPr>
        </p:nvGraphicFramePr>
        <p:xfrm>
          <a:off x="0" y="0"/>
          <a:ext cx="84581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43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52223"/>
              </p:ext>
            </p:extLst>
          </p:nvPr>
        </p:nvGraphicFramePr>
        <p:xfrm>
          <a:off x="0" y="152400"/>
          <a:ext cx="8381999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18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8943975" cy="411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72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094491"/>
              </p:ext>
            </p:extLst>
          </p:nvPr>
        </p:nvGraphicFramePr>
        <p:xfrm>
          <a:off x="228600" y="152400"/>
          <a:ext cx="8077199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02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066643"/>
              </p:ext>
            </p:extLst>
          </p:nvPr>
        </p:nvGraphicFramePr>
        <p:xfrm>
          <a:off x="152400" y="14990"/>
          <a:ext cx="82296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9369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431883"/>
              </p:ext>
            </p:extLst>
          </p:nvPr>
        </p:nvGraphicFramePr>
        <p:xfrm>
          <a:off x="0" y="16238"/>
          <a:ext cx="8382000" cy="6841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149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052032"/>
              </p:ext>
            </p:extLst>
          </p:nvPr>
        </p:nvGraphicFramePr>
        <p:xfrm>
          <a:off x="0" y="0"/>
          <a:ext cx="838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43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562766B1-E016-472B-818A-7EC2E54388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6813402"/>
              </p:ext>
            </p:extLst>
          </p:nvPr>
        </p:nvGraphicFramePr>
        <p:xfrm>
          <a:off x="0" y="0"/>
          <a:ext cx="84582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78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2" y="273630"/>
            <a:ext cx="8228160" cy="1144921"/>
          </a:xfrm>
          <a:ln/>
        </p:spPr>
        <p:txBody>
          <a:bodyPr tIns="35264"/>
          <a:lstStyle/>
          <a:p>
            <a:pPr>
              <a:buClrTx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fr-FR" altLang="en-US" b="1" i="1"/>
              <a:t>Metadata quality check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0" y="1604328"/>
            <a:ext cx="8045280" cy="4948360"/>
          </a:xfrm>
          <a:ln/>
        </p:spPr>
        <p:txBody>
          <a:bodyPr/>
          <a:lstStyle/>
          <a:p>
            <a:pPr marL="390205" indent="-293733">
              <a:buSzPct val="45000"/>
              <a:buFont typeface="Wingdings" charset="2"/>
              <a:buChar char=""/>
              <a:tabLst>
                <a:tab pos="390205" algn="l"/>
                <a:tab pos="492436" algn="l"/>
                <a:tab pos="907119" algn="l"/>
                <a:tab pos="1321803" algn="l"/>
                <a:tab pos="1736486" algn="l"/>
                <a:tab pos="2151169" algn="l"/>
                <a:tab pos="2565852" algn="l"/>
                <a:tab pos="2980535" algn="l"/>
                <a:tab pos="3395218" algn="l"/>
                <a:tab pos="3809901" algn="l"/>
                <a:tab pos="4224584" algn="l"/>
                <a:tab pos="4639267" algn="l"/>
                <a:tab pos="5053951" algn="l"/>
                <a:tab pos="5468634" algn="l"/>
                <a:tab pos="5883317" algn="l"/>
                <a:tab pos="6298000" algn="l"/>
                <a:tab pos="6712683" algn="l"/>
                <a:tab pos="7127366" algn="l"/>
                <a:tab pos="7542049" algn="l"/>
                <a:tab pos="7956732" algn="l"/>
                <a:tab pos="8371416" algn="l"/>
              </a:tabLst>
            </a:pPr>
            <a:r>
              <a:rPr lang="fr-FR" altLang="en-US"/>
              <a:t>Seismic metadata is crucial for correct threat level assessment (EQ location and magnitude)</a:t>
            </a:r>
          </a:p>
          <a:p>
            <a:pPr marL="390205" indent="-293733">
              <a:buSzPct val="45000"/>
              <a:buFont typeface="Wingdings" charset="2"/>
              <a:buChar char=""/>
              <a:tabLst>
                <a:tab pos="390205" algn="l"/>
                <a:tab pos="492436" algn="l"/>
                <a:tab pos="907119" algn="l"/>
                <a:tab pos="1321803" algn="l"/>
                <a:tab pos="1736486" algn="l"/>
                <a:tab pos="2151169" algn="l"/>
                <a:tab pos="2565852" algn="l"/>
                <a:tab pos="2980535" algn="l"/>
                <a:tab pos="3395218" algn="l"/>
                <a:tab pos="3809901" algn="l"/>
                <a:tab pos="4224584" algn="l"/>
                <a:tab pos="4639267" algn="l"/>
                <a:tab pos="5053951" algn="l"/>
                <a:tab pos="5468634" algn="l"/>
                <a:tab pos="5883317" algn="l"/>
                <a:tab pos="6298000" algn="l"/>
                <a:tab pos="6712683" algn="l"/>
                <a:tab pos="7127366" algn="l"/>
                <a:tab pos="7542049" algn="l"/>
                <a:tab pos="7956732" algn="l"/>
                <a:tab pos="8371416" algn="l"/>
              </a:tabLst>
            </a:pPr>
            <a:r>
              <a:rPr lang="fr-FR" altLang="en-US"/>
              <a:t>Metadata quality check performed on IRIS and TSPs metadata</a:t>
            </a:r>
          </a:p>
          <a:p>
            <a:pPr marL="390205" indent="-293733">
              <a:buSzPct val="45000"/>
              <a:buFont typeface="Wingdings" charset="2"/>
              <a:buChar char=""/>
              <a:tabLst>
                <a:tab pos="390205" algn="l"/>
                <a:tab pos="492436" algn="l"/>
                <a:tab pos="907119" algn="l"/>
                <a:tab pos="1321803" algn="l"/>
                <a:tab pos="1736486" algn="l"/>
                <a:tab pos="2151169" algn="l"/>
                <a:tab pos="2565852" algn="l"/>
                <a:tab pos="2980535" algn="l"/>
                <a:tab pos="3395218" algn="l"/>
                <a:tab pos="3809901" algn="l"/>
                <a:tab pos="4224584" algn="l"/>
                <a:tab pos="4639267" algn="l"/>
                <a:tab pos="5053951" algn="l"/>
                <a:tab pos="5468634" algn="l"/>
                <a:tab pos="5883317" algn="l"/>
                <a:tab pos="6298000" algn="l"/>
                <a:tab pos="6712683" algn="l"/>
                <a:tab pos="7127366" algn="l"/>
                <a:tab pos="7542049" algn="l"/>
                <a:tab pos="7956732" algn="l"/>
                <a:tab pos="8371416" algn="l"/>
              </a:tabLst>
            </a:pPr>
            <a:r>
              <a:rPr lang="fr-FR" altLang="en-US"/>
              <a:t>Automatic identification of problems using spectral representation</a:t>
            </a:r>
          </a:p>
          <a:p>
            <a:pPr marL="390205" indent="-293733">
              <a:buSzPct val="45000"/>
              <a:buFont typeface="Wingdings" charset="2"/>
              <a:buChar char=""/>
              <a:tabLst>
                <a:tab pos="390205" algn="l"/>
                <a:tab pos="492436" algn="l"/>
                <a:tab pos="907119" algn="l"/>
                <a:tab pos="1321803" algn="l"/>
                <a:tab pos="1736486" algn="l"/>
                <a:tab pos="2151169" algn="l"/>
                <a:tab pos="2565852" algn="l"/>
                <a:tab pos="2980535" algn="l"/>
                <a:tab pos="3395218" algn="l"/>
                <a:tab pos="3809901" algn="l"/>
                <a:tab pos="4224584" algn="l"/>
                <a:tab pos="4639267" algn="l"/>
                <a:tab pos="5053951" algn="l"/>
                <a:tab pos="5468634" algn="l"/>
                <a:tab pos="5883317" algn="l"/>
                <a:tab pos="6298000" algn="l"/>
                <a:tab pos="6712683" algn="l"/>
                <a:tab pos="7127366" algn="l"/>
                <a:tab pos="7542049" algn="l"/>
                <a:tab pos="7956732" algn="l"/>
                <a:tab pos="8371416" algn="l"/>
              </a:tabLst>
            </a:pPr>
            <a:r>
              <a:rPr lang="fr-FR" altLang="en-US"/>
              <a:t>Just a few minor problems identified at IRIS repository</a:t>
            </a:r>
          </a:p>
          <a:p>
            <a:pPr marL="390205" indent="-293733">
              <a:buSzPct val="45000"/>
              <a:buFont typeface="Wingdings" charset="2"/>
              <a:buChar char=""/>
              <a:tabLst>
                <a:tab pos="390205" algn="l"/>
                <a:tab pos="492436" algn="l"/>
                <a:tab pos="907119" algn="l"/>
                <a:tab pos="1321803" algn="l"/>
                <a:tab pos="1736486" algn="l"/>
                <a:tab pos="2151169" algn="l"/>
                <a:tab pos="2565852" algn="l"/>
                <a:tab pos="2980535" algn="l"/>
                <a:tab pos="3395218" algn="l"/>
                <a:tab pos="3809901" algn="l"/>
                <a:tab pos="4224584" algn="l"/>
                <a:tab pos="4639267" algn="l"/>
                <a:tab pos="5053951" algn="l"/>
                <a:tab pos="5468634" algn="l"/>
                <a:tab pos="5883317" algn="l"/>
                <a:tab pos="6298000" algn="l"/>
                <a:tab pos="6712683" algn="l"/>
                <a:tab pos="7127366" algn="l"/>
                <a:tab pos="7542049" algn="l"/>
                <a:tab pos="7956732" algn="l"/>
                <a:tab pos="8371416" algn="l"/>
              </a:tabLst>
            </a:pPr>
            <a:r>
              <a:rPr lang="fr-FR" altLang="en-US"/>
              <a:t>More questions raised by the on-going work on TSPs metadata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040" y="4322"/>
            <a:ext cx="1632960" cy="149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79861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CARIBE EWS Recommendations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ea typeface="MS PGothic" panose="020B0600070205080204" pitchFamily="34" charset="-128"/>
              </a:rPr>
              <a:t>Minimum seismic network performance requirements for initial earthquake locations: </a:t>
            </a:r>
          </a:p>
          <a:p>
            <a:pPr marL="640080" lvl="1" fontAlgn="auto">
              <a:spcAft>
                <a:spcPts val="0"/>
              </a:spcAft>
              <a:defRPr/>
            </a:pPr>
            <a:r>
              <a:rPr lang="en-US" sz="2400" dirty="0"/>
              <a:t>1) Earthquake detection within 1 minute </a:t>
            </a:r>
          </a:p>
          <a:p>
            <a:pPr marL="640080" lvl="1" fontAlgn="auto">
              <a:spcAft>
                <a:spcPts val="0"/>
              </a:spcAft>
              <a:defRPr/>
            </a:pPr>
            <a:r>
              <a:rPr lang="en-US" sz="2400" dirty="0"/>
              <a:t>2) Minimum magnitude threshold M=4.5.</a:t>
            </a:r>
          </a:p>
          <a:p>
            <a:pPr fontAlgn="auto">
              <a:spcAft>
                <a:spcPts val="0"/>
              </a:spcAft>
              <a:defRPr/>
            </a:pPr>
            <a:endParaRPr lang="en-US" sz="2400" b="1" dirty="0" smtClean="0">
              <a:ea typeface="MS PGothic" panose="020B0600070205080204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ea typeface="MS PGothic" panose="020B0600070205080204" pitchFamily="34" charset="-128"/>
              </a:rPr>
              <a:t>Real </a:t>
            </a:r>
            <a:r>
              <a:rPr lang="en-US" sz="2400" b="1" dirty="0">
                <a:ea typeface="MS PGothic" panose="020B0600070205080204" pitchFamily="34" charset="-128"/>
              </a:rPr>
              <a:t>Time Data Sharing Recommendations</a:t>
            </a:r>
          </a:p>
          <a:p>
            <a:pPr marL="640080" lvl="1" fontAlgn="auto">
              <a:spcAft>
                <a:spcPts val="0"/>
              </a:spcAft>
              <a:defRPr/>
            </a:pPr>
            <a:r>
              <a:rPr lang="en-US" sz="2400" dirty="0"/>
              <a:t>MS should share seismic data with US TWC – PTWC (primary TSP) and NTWC (backup for PTWC)</a:t>
            </a:r>
          </a:p>
          <a:p>
            <a:pPr marL="640080" lvl="1" fontAlgn="auto">
              <a:spcAft>
                <a:spcPts val="0"/>
              </a:spcAft>
              <a:defRPr/>
            </a:pPr>
            <a:r>
              <a:rPr lang="en-US" sz="2400" dirty="0"/>
              <a:t>MS should share data with PRSN, for their operations and relaying to US TWC</a:t>
            </a:r>
          </a:p>
          <a:p>
            <a:pPr marL="640080" lvl="1" fontAlgn="auto">
              <a:spcAft>
                <a:spcPts val="0"/>
              </a:spcAft>
              <a:defRPr/>
            </a:pPr>
            <a:r>
              <a:rPr lang="en-US" sz="2400" dirty="0"/>
              <a:t>MS should share data with IRIS (Incorporated Research Institutions for Seismology) for tsunami research, also a non guaranteed source of real time data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98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040" y="4322"/>
            <a:ext cx="1632960" cy="149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6482" y="273630"/>
            <a:ext cx="8228160" cy="1144921"/>
          </a:xfrm>
          <a:ln/>
        </p:spPr>
        <p:txBody>
          <a:bodyPr tIns="35264"/>
          <a:lstStyle/>
          <a:p>
            <a:pPr>
              <a:buClrTx/>
              <a:tabLst>
                <a:tab pos="0" algn="l"/>
                <a:tab pos="414683" algn="l"/>
                <a:tab pos="829366" algn="l"/>
                <a:tab pos="1244049" algn="l"/>
                <a:tab pos="1658732" algn="l"/>
                <a:tab pos="2073416" algn="l"/>
                <a:tab pos="2488099" algn="l"/>
                <a:tab pos="2902782" algn="l"/>
                <a:tab pos="3317465" algn="l"/>
                <a:tab pos="3732148" algn="l"/>
                <a:tab pos="4146831" algn="l"/>
                <a:tab pos="4561514" algn="l"/>
                <a:tab pos="4976197" algn="l"/>
                <a:tab pos="5390881" algn="l"/>
                <a:tab pos="5805564" algn="l"/>
                <a:tab pos="6220247" algn="l"/>
                <a:tab pos="6634930" algn="l"/>
                <a:tab pos="7049613" algn="l"/>
                <a:tab pos="7464296" algn="l"/>
                <a:tab pos="7878979" algn="l"/>
                <a:tab pos="8293662" algn="l"/>
              </a:tabLst>
            </a:pPr>
            <a:r>
              <a:rPr lang="fr-FR" altLang="en-US" b="1" i="1"/>
              <a:t>Continuous GPS network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6480" y="1604328"/>
            <a:ext cx="8045280" cy="4948360"/>
          </a:xfrm>
          <a:ln/>
        </p:spPr>
        <p:txBody>
          <a:bodyPr/>
          <a:lstStyle/>
          <a:p>
            <a:pPr marL="390205" indent="-293733">
              <a:buSzPct val="45000"/>
              <a:buFont typeface="Wingdings" charset="2"/>
              <a:buChar char=""/>
              <a:tabLst>
                <a:tab pos="390205" algn="l"/>
                <a:tab pos="492436" algn="l"/>
                <a:tab pos="907119" algn="l"/>
                <a:tab pos="1321803" algn="l"/>
                <a:tab pos="1736486" algn="l"/>
                <a:tab pos="2151169" algn="l"/>
                <a:tab pos="2565852" algn="l"/>
                <a:tab pos="2980535" algn="l"/>
                <a:tab pos="3395218" algn="l"/>
                <a:tab pos="3809901" algn="l"/>
                <a:tab pos="4224584" algn="l"/>
                <a:tab pos="4639267" algn="l"/>
                <a:tab pos="5053951" algn="l"/>
                <a:tab pos="5468634" algn="l"/>
                <a:tab pos="5883317" algn="l"/>
                <a:tab pos="6298000" algn="l"/>
                <a:tab pos="6712683" algn="l"/>
                <a:tab pos="7127366" algn="l"/>
                <a:tab pos="7542049" algn="l"/>
                <a:tab pos="7956732" algn="l"/>
                <a:tab pos="8371416" algn="l"/>
              </a:tabLst>
            </a:pPr>
            <a:r>
              <a:rPr lang="fr-FR" altLang="en-US"/>
              <a:t>COCONet and TLALOCNet projects installations almost completed</a:t>
            </a:r>
          </a:p>
          <a:p>
            <a:pPr marL="390205" indent="-293733">
              <a:buSzPct val="45000"/>
              <a:buFont typeface="Wingdings" charset="2"/>
              <a:buChar char=""/>
              <a:tabLst>
                <a:tab pos="390205" algn="l"/>
                <a:tab pos="492436" algn="l"/>
                <a:tab pos="907119" algn="l"/>
                <a:tab pos="1321803" algn="l"/>
                <a:tab pos="1736486" algn="l"/>
                <a:tab pos="2151169" algn="l"/>
                <a:tab pos="2565852" algn="l"/>
                <a:tab pos="2980535" algn="l"/>
                <a:tab pos="3395218" algn="l"/>
                <a:tab pos="3809901" algn="l"/>
                <a:tab pos="4224584" algn="l"/>
                <a:tab pos="4639267" algn="l"/>
                <a:tab pos="5053951" algn="l"/>
                <a:tab pos="5468634" algn="l"/>
                <a:tab pos="5883317" algn="l"/>
                <a:tab pos="6298000" algn="l"/>
                <a:tab pos="6712683" algn="l"/>
                <a:tab pos="7127366" algn="l"/>
                <a:tab pos="7542049" algn="l"/>
                <a:tab pos="7956732" algn="l"/>
                <a:tab pos="8371416" algn="l"/>
              </a:tabLst>
            </a:pPr>
            <a:r>
              <a:rPr lang="fr-FR" altLang="en-US"/>
              <a:t>1Hz high rate real-time GNSS capabilities for 52 stations in the Caribbean and 15 in Mexico</a:t>
            </a:r>
          </a:p>
          <a:p>
            <a:pPr marL="390205" indent="-293733">
              <a:buSzPct val="45000"/>
              <a:buFont typeface="Wingdings" charset="2"/>
              <a:buChar char=""/>
              <a:tabLst>
                <a:tab pos="390205" algn="l"/>
                <a:tab pos="492436" algn="l"/>
                <a:tab pos="907119" algn="l"/>
                <a:tab pos="1321803" algn="l"/>
                <a:tab pos="1736486" algn="l"/>
                <a:tab pos="2151169" algn="l"/>
                <a:tab pos="2565852" algn="l"/>
                <a:tab pos="2980535" algn="l"/>
                <a:tab pos="3395218" algn="l"/>
                <a:tab pos="3809901" algn="l"/>
                <a:tab pos="4224584" algn="l"/>
                <a:tab pos="4639267" algn="l"/>
                <a:tab pos="5053951" algn="l"/>
                <a:tab pos="5468634" algn="l"/>
                <a:tab pos="5883317" algn="l"/>
                <a:tab pos="6298000" algn="l"/>
                <a:tab pos="6712683" algn="l"/>
                <a:tab pos="7127366" algn="l"/>
                <a:tab pos="7542049" algn="l"/>
                <a:tab pos="7956732" algn="l"/>
                <a:tab pos="8371416" algn="l"/>
              </a:tabLst>
            </a:pPr>
            <a:r>
              <a:rPr lang="fr-FR" altLang="en-US"/>
              <a:t>COCONet community workshop in Punta Cana in May 2016</a:t>
            </a:r>
          </a:p>
          <a:p>
            <a:pPr marL="390205" indent="-293733">
              <a:buSzPct val="45000"/>
              <a:buFont typeface="Wingdings" charset="2"/>
              <a:buChar char=""/>
              <a:tabLst>
                <a:tab pos="390205" algn="l"/>
                <a:tab pos="492436" algn="l"/>
                <a:tab pos="907119" algn="l"/>
                <a:tab pos="1321803" algn="l"/>
                <a:tab pos="1736486" algn="l"/>
                <a:tab pos="2151169" algn="l"/>
                <a:tab pos="2565852" algn="l"/>
                <a:tab pos="2980535" algn="l"/>
                <a:tab pos="3395218" algn="l"/>
                <a:tab pos="3809901" algn="l"/>
                <a:tab pos="4224584" algn="l"/>
                <a:tab pos="4639267" algn="l"/>
                <a:tab pos="5053951" algn="l"/>
                <a:tab pos="5468634" algn="l"/>
                <a:tab pos="5883317" algn="l"/>
                <a:tab pos="6298000" algn="l"/>
                <a:tab pos="6712683" algn="l"/>
                <a:tab pos="7127366" algn="l"/>
                <a:tab pos="7542049" algn="l"/>
                <a:tab pos="7956732" algn="l"/>
                <a:tab pos="8371416" algn="l"/>
              </a:tabLst>
            </a:pPr>
            <a:r>
              <a:rPr lang="fr-FR" altLang="en-US"/>
              <a:t>Real-time GNSS stations requirements proposed</a:t>
            </a:r>
          </a:p>
        </p:txBody>
      </p:sp>
    </p:spTree>
    <p:extLst>
      <p:ext uri="{BB962C8B-B14F-4D97-AF65-F5344CB8AC3E}">
        <p14:creationId xmlns:p14="http://schemas.microsoft.com/office/powerpoint/2010/main" val="16088884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40152" y="620688"/>
            <a:ext cx="2756992" cy="3960440"/>
          </a:xfrm>
        </p:spPr>
        <p:txBody>
          <a:bodyPr/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sz="2400" b="1" dirty="0" smtClean="0"/>
              <a:t>GPS </a:t>
            </a:r>
            <a:r>
              <a:rPr lang="es-MX" sz="2400" b="1" dirty="0" err="1" smtClean="0"/>
              <a:t>integration</a:t>
            </a:r>
            <a:r>
              <a:rPr lang="es-MX" sz="2400" b="1" dirty="0" smtClean="0"/>
              <a:t>  </a:t>
            </a:r>
            <a:r>
              <a:rPr lang="es-MX" sz="2400" b="1" dirty="0" err="1" smtClean="0"/>
              <a:t>into</a:t>
            </a:r>
            <a:r>
              <a:rPr lang="es-MX" sz="2400" b="1" dirty="0" smtClean="0"/>
              <a:t/>
            </a:r>
            <a:br>
              <a:rPr lang="es-MX" sz="2400" b="1" dirty="0" smtClean="0"/>
            </a:br>
            <a:r>
              <a:rPr lang="es-MX" sz="2400" b="1" dirty="0" err="1" smtClean="0"/>
              <a:t>the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Mexican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Seismic</a:t>
            </a:r>
            <a:r>
              <a:rPr lang="es-MX" sz="2400" b="1" dirty="0" smtClean="0"/>
              <a:t> Network </a:t>
            </a:r>
            <a:br>
              <a:rPr lang="es-MX" sz="2400" b="1" dirty="0" smtClean="0"/>
            </a:br>
            <a:endParaRPr lang="en-US" sz="2400" b="1" dirty="0"/>
          </a:p>
        </p:txBody>
      </p:sp>
      <p:pic>
        <p:nvPicPr>
          <p:cNvPr id="4" name="3 Marcador de contenido" descr="SS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517232"/>
            <a:ext cx="16097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5328592" cy="561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21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040" y="4322"/>
            <a:ext cx="1632960" cy="149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57920" y="273630"/>
            <a:ext cx="8228160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5264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en-US" sz="4000" b="1" i="1"/>
              <a:t>Continuous GNSS stations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1493"/>
            <a:ext cx="9142560" cy="560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97648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040" y="4322"/>
            <a:ext cx="1632960" cy="149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920" y="273630"/>
            <a:ext cx="8228160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5264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en-US" sz="4000" b="1" i="1"/>
              <a:t>Real-time GNSS network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0" y="2027734"/>
            <a:ext cx="8817120" cy="465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08352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040" y="4322"/>
            <a:ext cx="1632960" cy="149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920" y="326916"/>
            <a:ext cx="6986880" cy="109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5264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en-US" sz="3300" b="1" i="1"/>
              <a:t>Real-time GNSS applications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0" y="1994610"/>
            <a:ext cx="8294400" cy="434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568482" y="6528207"/>
            <a:ext cx="3574080" cy="33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1" tIns="40816" rIns="81631" bIns="4081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en-US" b="1" smtClean="0"/>
              <a:t>Courtesy of Gerald Bawden, NASA</a:t>
            </a:r>
          </a:p>
        </p:txBody>
      </p:sp>
    </p:spTree>
    <p:extLst>
      <p:ext uri="{BB962C8B-B14F-4D97-AF65-F5344CB8AC3E}">
        <p14:creationId xmlns:p14="http://schemas.microsoft.com/office/powerpoint/2010/main" val="136979890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040" y="4322"/>
            <a:ext cx="1632960" cy="149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7440" y="11521"/>
            <a:ext cx="7473600" cy="77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5264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en-US" sz="2200" b="1" i="1"/>
              <a:t>Real-time GNSS applications :</a:t>
            </a:r>
          </a:p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en-US" sz="2200" b="1" i="1"/>
              <a:t>wave heigh estimation (2cm detection threshold)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6943" r="6801" b="6943"/>
          <a:stretch>
            <a:fillRect/>
          </a:stretch>
        </p:blipFill>
        <p:spPr bwMode="auto">
          <a:xfrm>
            <a:off x="717120" y="843929"/>
            <a:ext cx="7709760" cy="58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084" t="6943" r="6801" b="694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211362" y="6526767"/>
            <a:ext cx="3948480" cy="33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1" tIns="40816" rIns="81631" bIns="4081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altLang="en-US" b="1" smtClean="0"/>
              <a:t>Courtesy of Giovanni Occhipinti, IPGP</a:t>
            </a:r>
          </a:p>
        </p:txBody>
      </p:sp>
    </p:spTree>
    <p:extLst>
      <p:ext uri="{BB962C8B-B14F-4D97-AF65-F5344CB8AC3E}">
        <p14:creationId xmlns:p14="http://schemas.microsoft.com/office/powerpoint/2010/main" val="64366275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543800" cy="2593975"/>
          </a:xfrm>
        </p:spPr>
        <p:txBody>
          <a:bodyPr>
            <a:normAutofit/>
          </a:bodyPr>
          <a:lstStyle/>
          <a:p>
            <a:r>
              <a:rPr lang="en-US" altLang="en-US" sz="5400" dirty="0"/>
              <a:t>Thanks to all the Seismic Networks that Contribute Data to the CARIBE EWS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85" y="282575"/>
            <a:ext cx="1935078" cy="559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529" y="222137"/>
            <a:ext cx="776571" cy="584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24" y="313193"/>
            <a:ext cx="870357" cy="402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2575"/>
            <a:ext cx="609600" cy="609600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7584"/>
            <a:ext cx="7359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Image result for logo for Ministry of Foreign Affairs, Netherland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2378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1775" y="1008063"/>
            <a:ext cx="29019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prstClr val="black"/>
                </a:solidFill>
                <a:latin typeface="Cambria"/>
                <a:cs typeface="Arial" pitchFamily="34" charset="0"/>
              </a:rPr>
              <a:t>Regional Training Workshop on Pacific Tsunami Warning Center Enhanced Tsunami Products for ICG/CARIBE EWS</a:t>
            </a:r>
          </a:p>
          <a:p>
            <a:pPr algn="ctr">
              <a:defRPr/>
            </a:pPr>
            <a:r>
              <a:rPr lang="en-US" sz="800" dirty="0">
                <a:solidFill>
                  <a:prstClr val="black"/>
                </a:solidFill>
                <a:latin typeface="Cambria"/>
                <a:cs typeface="Arial" pitchFamily="34" charset="0"/>
              </a:rPr>
              <a:t>31 October – 02 November, 2017</a:t>
            </a:r>
          </a:p>
          <a:p>
            <a:pPr algn="ctr">
              <a:defRPr/>
            </a:pPr>
            <a:r>
              <a:rPr lang="en-US" sz="800" dirty="0">
                <a:solidFill>
                  <a:prstClr val="black"/>
                </a:solidFill>
                <a:latin typeface="Cambria"/>
                <a:cs typeface="Arial" pitchFamily="34" charset="0"/>
              </a:rPr>
              <a:t>Cartagena, Colombia</a:t>
            </a:r>
          </a:p>
        </p:txBody>
      </p:sp>
    </p:spTree>
    <p:extLst>
      <p:ext uri="{BB962C8B-B14F-4D97-AF65-F5344CB8AC3E}">
        <p14:creationId xmlns:p14="http://schemas.microsoft.com/office/powerpoint/2010/main" val="4164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Thank You</a:t>
            </a:r>
            <a:endParaRPr lang="en-US" sz="9600" dirty="0">
              <a:solidFill>
                <a:srgbClr val="2C30E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3200" dirty="0"/>
              <a:t>Christa von </a:t>
            </a:r>
            <a:r>
              <a:rPr lang="en-US" altLang="en-US" sz="3200" dirty="0" err="1"/>
              <a:t>Hillebrandt</a:t>
            </a:r>
            <a:r>
              <a:rPr lang="en-US" altLang="en-US" sz="3200" dirty="0"/>
              <a:t>-Andrade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dirty="0"/>
              <a:t> NOAA-NWS Caribbean Tsunami Warning Program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85" y="282575"/>
            <a:ext cx="1935078" cy="559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529" y="222137"/>
            <a:ext cx="776571" cy="584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24" y="313193"/>
            <a:ext cx="870357" cy="402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2575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7584"/>
            <a:ext cx="7359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age result for logo for Ministry of Foreign Affairs, Netherland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2378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1775" y="1008063"/>
            <a:ext cx="29019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+mj-lt"/>
                <a:cs typeface="+mn-cs"/>
              </a:rPr>
              <a:t>Regional Training Workshop on Pacific Tsunami Warning Center Enhanced Tsunami Products for ICG/CARIBE EWS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+mj-lt"/>
                <a:cs typeface="+mn-cs"/>
              </a:rPr>
              <a:t>31 October – 02 November, 2017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+mj-lt"/>
                <a:cs typeface="+mn-cs"/>
              </a:rPr>
              <a:t>Cartagena, Colombia</a:t>
            </a:r>
          </a:p>
        </p:txBody>
      </p:sp>
    </p:spTree>
    <p:extLst>
      <p:ext uri="{BB962C8B-B14F-4D97-AF65-F5344CB8AC3E}">
        <p14:creationId xmlns:p14="http://schemas.microsoft.com/office/powerpoint/2010/main" val="30454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588"/>
            <a:ext cx="3357563" cy="474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" t="3709" r="5681" b="4156"/>
          <a:stretch>
            <a:fillRect/>
          </a:stretch>
        </p:blipFill>
        <p:spPr bwMode="auto">
          <a:xfrm>
            <a:off x="3657600" y="68263"/>
            <a:ext cx="4749800" cy="6759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49700" y="2446338"/>
            <a:ext cx="4164013" cy="501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9700" y="4114800"/>
            <a:ext cx="4164013" cy="758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1" b="37518"/>
          <a:stretch>
            <a:fillRect/>
          </a:stretch>
        </p:blipFill>
        <p:spPr bwMode="auto">
          <a:xfrm>
            <a:off x="1419225" y="201613"/>
            <a:ext cx="6442075" cy="4986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87563" y="1722438"/>
            <a:ext cx="5132387" cy="6937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486400"/>
            <a:ext cx="7391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kern="0" dirty="0">
                <a:solidFill>
                  <a:prstClr val="black"/>
                </a:solidFill>
                <a:cs typeface="Arial" pitchFamily="34" charset="0"/>
              </a:rPr>
              <a:t>Follow up by CTWP of stations status, data availability and improvements in the number of contributing stations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CARIBE EWS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 smtClean="0"/>
              <a:t>Working Group on Tsunami Monitoring and Detection, Chaired by Nestor </a:t>
            </a:r>
            <a:r>
              <a:rPr lang="en-US" altLang="en-US" sz="2400" dirty="0" err="1" smtClean="0"/>
              <a:t>Luque</a:t>
            </a:r>
            <a:endParaRPr lang="en-US" altLang="en-US" sz="2400" dirty="0" smtClean="0"/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Regional training for seismic network operators – every 2 – 3 years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CTWP produces monthly reports on seismic data availability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CTWP hosts bimonthly virtual meetings of seismic network operators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800" dirty="0">
                <a:ea typeface="MS PGothic" panose="020B0600070205080204" pitchFamily="34" charset="-128"/>
              </a:rPr>
              <a:t>Seismic Stations </a:t>
            </a:r>
            <a:r>
              <a:rPr lang="en-US" altLang="en-US" sz="4800" dirty="0" smtClean="0">
                <a:ea typeface="MS PGothic" panose="020B0600070205080204" pitchFamily="34" charset="-128"/>
              </a:rPr>
              <a:t>March 2017</a:t>
            </a:r>
            <a:endParaRPr lang="en-US" dirty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8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24000"/>
            <a:ext cx="8012113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20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Mexican Seismic </a:t>
            </a:r>
            <a:r>
              <a:rPr lang="en-US" dirty="0" smtClean="0"/>
              <a:t>Network Station</a:t>
            </a:r>
            <a:endParaRPr lang="es-MX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s-ES" sz="2400" b="1" dirty="0">
              <a:solidFill>
                <a:prstClr val="blac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s-ES" sz="2400" b="1" dirty="0">
              <a:solidFill>
                <a:prstClr val="black"/>
              </a:solidFill>
              <a:latin typeface="Arial Narrow" pitchFamily="34" charset="0"/>
              <a:cs typeface="Arial" charset="0"/>
            </a:endParaRPr>
          </a:p>
        </p:txBody>
      </p:sp>
      <p:graphicFrame>
        <p:nvGraphicFramePr>
          <p:cNvPr id="13" name="Group 3"/>
          <p:cNvGraphicFramePr>
            <a:graphicFrameLocks noGrp="1"/>
          </p:cNvGraphicFramePr>
          <p:nvPr/>
        </p:nvGraphicFramePr>
        <p:xfrm>
          <a:off x="838200" y="1371600"/>
          <a:ext cx="7467600" cy="4953000"/>
        </p:xfrm>
        <a:graphic>
          <a:graphicData uri="http://schemas.openxmlformats.org/drawingml/2006/table">
            <a:tbl>
              <a:tblPr/>
              <a:tblGrid>
                <a:gridCol w="3733800"/>
                <a:gridCol w="3733800"/>
              </a:tblGrid>
              <a:tr h="2476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60" name="Picture 18" descr="IGIG 086"/>
          <p:cNvPicPr>
            <a:picLocks noChangeAspect="1" noChangeArrowheads="1"/>
          </p:cNvPicPr>
          <p:nvPr/>
        </p:nvPicPr>
        <p:blipFill>
          <a:blip r:embed="rId2" cstate="print"/>
          <a:srcRect b="5505"/>
          <a:stretch>
            <a:fillRect/>
          </a:stretch>
        </p:blipFill>
        <p:spPr bwMode="auto">
          <a:xfrm>
            <a:off x="4648200" y="3886200"/>
            <a:ext cx="3657600" cy="241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61" name="Picture 19" descr="IGIG 0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4292600"/>
            <a:ext cx="1766888" cy="172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62" name="Picture 20" descr="IGIG 0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439863"/>
            <a:ext cx="3657600" cy="2370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63" name="Picture 21" descr="IGIG 0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371600"/>
            <a:ext cx="37338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64" name="3 Marcador de contenido" descr="SS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4724400"/>
            <a:ext cx="16097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63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" b="8398"/>
          <a:stretch>
            <a:fillRect/>
          </a:stretch>
        </p:blipFill>
        <p:spPr bwMode="auto">
          <a:xfrm>
            <a:off x="1411200" y="1146360"/>
            <a:ext cx="7738560" cy="569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6691" b="839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" y="4321"/>
            <a:ext cx="3918240" cy="293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040" y="4322"/>
            <a:ext cx="1632960" cy="149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440" y="2572112"/>
            <a:ext cx="7776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1" tIns="60080" rIns="81631" bIns="4081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en-US" sz="2200" b="1"/>
              <a:t>2006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207520" y="6387072"/>
            <a:ext cx="7776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1" tIns="60080" rIns="81631" bIns="4081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en-US" sz="2200" b="1"/>
              <a:t>2017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312802" y="1633133"/>
            <a:ext cx="415584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1" tIns="60080" rIns="81631" bIns="4081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en-US" sz="2200" b="1" i="1"/>
              <a:t>Magnitude threshold : goal 4.5</a:t>
            </a:r>
          </a:p>
        </p:txBody>
      </p:sp>
    </p:spTree>
    <p:extLst>
      <p:ext uri="{BB962C8B-B14F-4D97-AF65-F5344CB8AC3E}">
        <p14:creationId xmlns:p14="http://schemas.microsoft.com/office/powerpoint/2010/main" val="120655422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" b="8398"/>
          <a:stretch>
            <a:fillRect/>
          </a:stretch>
        </p:blipFill>
        <p:spPr bwMode="auto">
          <a:xfrm>
            <a:off x="1408320" y="1140601"/>
            <a:ext cx="7738560" cy="569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6691" b="839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040" y="4322"/>
            <a:ext cx="1632960" cy="149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" y="4321"/>
            <a:ext cx="3918240" cy="293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440" y="2572112"/>
            <a:ext cx="7776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1" tIns="60080" rIns="81631" bIns="4081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en-US" sz="2200" b="1"/>
              <a:t>2006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207520" y="6387072"/>
            <a:ext cx="7776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1" tIns="60080" rIns="81631" bIns="4081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en-US" sz="2200" b="1"/>
              <a:t>2017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312800" y="1633133"/>
            <a:ext cx="41011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1" tIns="60080" rIns="81631" bIns="4081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altLang="en-US" sz="2200" b="1" i="1"/>
              <a:t>Detection time : goal 1 minute</a:t>
            </a:r>
          </a:p>
        </p:txBody>
      </p:sp>
    </p:spTree>
    <p:extLst>
      <p:ext uri="{BB962C8B-B14F-4D97-AF65-F5344CB8AC3E}">
        <p14:creationId xmlns:p14="http://schemas.microsoft.com/office/powerpoint/2010/main" val="117551934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TWP2017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TWP2017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CTWP2017_theme</Template>
  <TotalTime>2436</TotalTime>
  <Words>691</Words>
  <Application>Microsoft Office PowerPoint</Application>
  <PresentationFormat>On-screen Show (4:3)</PresentationFormat>
  <Paragraphs>102</Paragraphs>
  <Slides>27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CTWP2017_theme</vt:lpstr>
      <vt:lpstr>Office Theme</vt:lpstr>
      <vt:lpstr>1_CTWP2017_theme</vt:lpstr>
      <vt:lpstr>Tema de Office</vt:lpstr>
      <vt:lpstr>1_Tema de Office</vt:lpstr>
      <vt:lpstr>4.1 TWC Operations:  Seismic Monitoring in the Caribbean</vt:lpstr>
      <vt:lpstr>CARIBE EWS Recommendations</vt:lpstr>
      <vt:lpstr>PowerPoint Presentation</vt:lpstr>
      <vt:lpstr>PowerPoint Presentation</vt:lpstr>
      <vt:lpstr>CARIBE EWS Support</vt:lpstr>
      <vt:lpstr>Seismic Stations March 2017</vt:lpstr>
      <vt:lpstr>Mexican Seismic Network Station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Metadata quality check</vt:lpstr>
      <vt:lpstr>Continuous GPS network</vt:lpstr>
      <vt:lpstr> GPS integration  into the Mexican Seismic Network  </vt:lpstr>
      <vt:lpstr>PowerPoint Presentation</vt:lpstr>
      <vt:lpstr>PowerPoint Presentation</vt:lpstr>
      <vt:lpstr>PowerPoint Presentation</vt:lpstr>
      <vt:lpstr>PowerPoint Presentation</vt:lpstr>
      <vt:lpstr>Thanks to all the Seismic Networks that Contribute Data to the CARIBE EWS</vt:lpstr>
      <vt:lpstr>Thank You</vt:lpstr>
    </vt:vector>
  </TitlesOfParts>
  <Company>SR-S-SMS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3.5ICG/CARIBE-EWS Country SOPs – Readiness, Gaps, Actions:  2017 Hurricane Season – Lessons to be Learned</dc:title>
  <dc:creator>CTWP.SAD</dc:creator>
  <cp:lastModifiedBy>Christa VonH</cp:lastModifiedBy>
  <cp:revision>32</cp:revision>
  <dcterms:created xsi:type="dcterms:W3CDTF">2017-10-24T14:54:12Z</dcterms:created>
  <dcterms:modified xsi:type="dcterms:W3CDTF">2017-11-01T14:24:53Z</dcterms:modified>
</cp:coreProperties>
</file>